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3"/>
  </p:notesMasterIdLst>
  <p:sldIdLst>
    <p:sldId id="324" r:id="rId5"/>
    <p:sldId id="372" r:id="rId6"/>
    <p:sldId id="391" r:id="rId7"/>
    <p:sldId id="392" r:id="rId8"/>
    <p:sldId id="393" r:id="rId9"/>
    <p:sldId id="394" r:id="rId10"/>
    <p:sldId id="326" r:id="rId11"/>
    <p:sldId id="347" r:id="rId1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00"/>
    <a:srgbClr val="D2CDC8"/>
    <a:srgbClr val="6EC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77D3D-3BDB-450B-AACA-E882FDE4516E}" type="datetimeFigureOut">
              <a:rPr lang="sk-SK" smtClean="0"/>
              <a:t>15. 11. 2023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13036-F1F9-4729-9BB8-68F57D074D9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21127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F94B52-B912-47FE-946A-082B17526F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D0EE891-8C33-41DA-9189-B92B6E7776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71BA03E-E628-4EBE-987D-41CBBD23C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7168-25EC-4714-A49B-2504B4C5D742}" type="datetime1">
              <a:rPr lang="sk-SK" smtClean="0"/>
              <a:t>15. 11. 2023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D27CD99-92BD-4F61-A950-65CEE9265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88C7BE1-DC3D-4B05-9D0C-2983079C1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76172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E1D8CD-48D2-47C7-A3C0-195F534EC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9F4B6611-FCD2-4A61-A3C9-BC4D737D48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F40029A-68FB-485A-8179-CA440A75C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146A4-1593-482E-A552-34DCA541FF73}" type="datetime1">
              <a:rPr lang="sk-SK" smtClean="0"/>
              <a:t>15. 11. 2023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74EF2B4-2481-46B1-A170-066B6CA5A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B296C96-F2B1-42EE-9D17-B79F3A1FE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0510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F7DF12CF-A822-4FFF-BADC-2D0793D28E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05D3BE7C-E660-412E-859C-69888F738C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C4A1884-07F2-4C15-9301-CDE8E6B39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F553-6A83-4267-B1A4-F925C18E1202}" type="datetime1">
              <a:rPr lang="sk-SK" smtClean="0"/>
              <a:t>15. 11. 2023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C6AE611-BEC5-4A16-8C2F-222D0CB24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B8A96AE-9521-4CCC-852E-A7E9875E6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89397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D1D00E-DC37-48CB-9F2C-04B1D280A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818AD9C-B454-4D1F-BBA6-DB69C4A21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2307B22-E95A-418C-B96F-2B376A28D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EDAC-DA1F-4C21-ABCB-066C63A17804}" type="datetime1">
              <a:rPr lang="sk-SK" smtClean="0"/>
              <a:t>15. 11. 2023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1854FD1-5614-47BE-98AE-779466C80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0617276-B547-4D81-A9C8-6B62010A8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04714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BD78C2-C2AE-4D92-9964-47A07B4EB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21F6D72-D4E2-4D3F-98D6-719A6DBE5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10FE431-2423-4856-9488-20C6C38A8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6F62-FC5D-44A8-A045-EEE716D4729F}" type="datetime1">
              <a:rPr lang="sk-SK" smtClean="0"/>
              <a:t>15. 11. 2023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4BB1750-AE79-4DE6-81CD-B4A648735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E26A8ED-8947-4C22-97FE-D5FDD3969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7486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2647B0-DF10-4DA3-B291-7816370B1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0AE7635-9223-448C-B675-67B9856DC8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D47018F5-2C0F-4C24-9DD9-06E3AF6DF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AD811E39-FD80-434A-A4C0-0449C01C2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36CF-D756-4C41-9618-01CE17F198AE}" type="datetime1">
              <a:rPr lang="sk-SK" smtClean="0"/>
              <a:t>15. 11. 2023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439E24F-E84A-403C-A777-AF9DC8EA0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62B33518-2551-4C13-87D0-9F65A8A27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7370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4D7595-923C-42C4-9735-702409F06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6B81A91-E5CC-43E3-B74A-DF5E6B3A4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D4C73D24-D1C0-4503-AD4C-5CAC9FDB0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435D505-29C8-431A-A7C0-11E0C93A6D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8088079B-3CAF-4DBE-A609-485C4D996F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0C0131B7-9FEC-4805-ABA4-2AB5BB3DE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1532-E547-43F4-A0D5-82D1EAA2BCE9}" type="datetime1">
              <a:rPr lang="sk-SK" smtClean="0"/>
              <a:t>15. 11. 2023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16D7D727-9ECF-447A-9322-C0227229E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8BAB4258-32BA-4DC2-BD9E-56A419816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6256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4D3D64-9F2C-4012-B12C-C9A573077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8954C99A-808D-4C62-B38B-22A294A03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55E1-6C55-4215-B012-3FCE810A6285}" type="datetime1">
              <a:rPr lang="sk-SK" smtClean="0"/>
              <a:t>15. 11. 2023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0A1F201F-67E5-43D3-B987-E423003C8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DB432753-1954-4873-A1D6-002672D41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32065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2735C72A-9B58-4C2C-8E41-95C40BF08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F29E5-B552-4209-8976-23CD1F5B8B44}" type="datetime1">
              <a:rPr lang="sk-SK" smtClean="0"/>
              <a:t>15. 11. 2023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EF0CB12D-2448-4DD0-B6FD-EA67AE6A9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02B5533-B2D4-4153-A61A-BAFA7005A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84188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C1993D-2823-4055-8297-65359C26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A7606C0-ABDB-4402-9F22-51056F3C5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66AD593-38C8-427A-8B95-4081DC3B19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C956D462-256D-44A1-BD69-71C43A41D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96833-F330-4A08-8E38-0C6E83F2A21F}" type="datetime1">
              <a:rPr lang="sk-SK" smtClean="0"/>
              <a:t>15. 11. 2023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0119DD53-FD4A-4125-A21A-FE94868C9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FAAB295B-99E3-48EB-A8FC-1E98D6C4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97820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AA6BE4-1AE4-468F-A554-37D74639D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A55095A8-2B0A-4E0F-95FB-485CD598E4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7A100D0-9343-4110-9AB4-583A145F8A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7ACB72B9-F839-4447-BFD2-638BDC5D4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690D-146B-4606-BBF6-EE9375AFFC55}" type="datetime1">
              <a:rPr lang="sk-SK" smtClean="0"/>
              <a:t>15. 11. 2023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513866B-7EF0-4F77-8C72-ABCCB2D75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B271B225-B75B-4C38-B1B8-52DB0C3A5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8977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65EF83D8-80D8-43EF-8214-7F1DED947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B7AE93A-DC3E-4918-8ABC-CD9E3C9DF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66D6AD9-A401-427E-9C65-2AAFFC2965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96149-265C-44FF-8FC5-A74881128B65}" type="datetime1">
              <a:rPr lang="sk-SK" smtClean="0"/>
              <a:t>15. 11. 2023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D170ED0-8911-4759-B79E-4638820D1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7BD8121-4CEC-4CE3-A775-AA72778F0A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DFFEE-A79C-4904-BBD1-D46422C15B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809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6E1BED95-CC7C-4BB8-A668-4E3580F68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F866B80E-6476-4F94-8631-95167D9B0C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43798"/>
            <a:ext cx="9144000" cy="1980156"/>
          </a:xfrm>
        </p:spPr>
        <p:txBody>
          <a:bodyPr>
            <a:noAutofit/>
          </a:bodyPr>
          <a:lstStyle/>
          <a:p>
            <a:r>
              <a:rPr lang="cs-CZ" sz="6600" b="1" dirty="0">
                <a:latin typeface="Source Sans"/>
              </a:rPr>
              <a:t>Informace ze </a:t>
            </a:r>
            <a:br>
              <a:rPr lang="cs-CZ" sz="6600" b="1" dirty="0">
                <a:latin typeface="Source Sans"/>
              </a:rPr>
            </a:br>
            <a:r>
              <a:rPr lang="cs-CZ" sz="6600" b="1" dirty="0">
                <a:latin typeface="Source Sans"/>
              </a:rPr>
              <a:t>Studentské komory RVŠ</a:t>
            </a:r>
            <a:endParaRPr lang="cs-CZ" sz="6600" b="1" dirty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512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BF04C940-7049-492B-B66F-7426C3612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6" y="0"/>
            <a:ext cx="12194145" cy="6858000"/>
          </a:xfrm>
          <a:prstGeom prst="rect">
            <a:avLst/>
          </a:prstGeom>
        </p:spPr>
      </p:pic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A497AB8-BCA0-42D5-8988-D1EC50371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b="1" smtClean="0">
                <a:latin typeface="Source Sans Pro" panose="020B0503030403020204" pitchFamily="34" charset="0"/>
              </a:rPr>
              <a:t>2</a:t>
            </a:fld>
            <a:endParaRPr lang="sk-SK" b="1" dirty="0">
              <a:latin typeface="Source Sans Pro" panose="020B0503030403020204" pitchFamily="34" charset="0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5D0B60A-1258-4AF1-97E5-3ED2E4831FF2}"/>
              </a:ext>
            </a:extLst>
          </p:cNvPr>
          <p:cNvSpPr txBox="1">
            <a:spLocks/>
          </p:cNvSpPr>
          <p:nvPr/>
        </p:nvSpPr>
        <p:spPr>
          <a:xfrm>
            <a:off x="838200" y="1473200"/>
            <a:ext cx="10515600" cy="898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>
                <a:latin typeface="Source Sans Pro SemiBold" panose="020B0603030403020204" pitchFamily="34" charset="0"/>
              </a:rPr>
              <a:t>Ceny Jana Opletala.</a:t>
            </a:r>
          </a:p>
        </p:txBody>
      </p:sp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E83008EB-6E1F-48C0-B9F3-EBE5664BB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487894"/>
            <a:ext cx="10326189" cy="428469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Blip>
                <a:blip r:embed="rId3"/>
              </a:buBlip>
            </a:pP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 34 nominací ve třech kategoriích, 110 hostů</a:t>
            </a:r>
          </a:p>
          <a:p>
            <a:pPr>
              <a:spcAft>
                <a:spcPts val="1200"/>
              </a:spcAft>
              <a:buBlip>
                <a:blip r:embed="rId3"/>
              </a:buBlip>
            </a:pP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 Slavnostní předávání ve velkém stylu, pozornost upřená k laureátům a laureátkám.</a:t>
            </a:r>
          </a:p>
          <a:p>
            <a:pPr marL="0" indent="0">
              <a:spcAft>
                <a:spcPts val="1200"/>
              </a:spcAft>
              <a:buNone/>
            </a:pPr>
            <a:b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sk-SK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spcAft>
                <a:spcPts val="1200"/>
              </a:spcAft>
              <a:buBlip>
                <a:blip r:embed="rId3"/>
              </a:buBlip>
            </a:pPr>
            <a:endParaRPr lang="sk-SK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242B77-C476-4057-881F-CD26199E51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570" y="85409"/>
            <a:ext cx="3346095" cy="21239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4B8E19-7EBC-493A-AE5F-0D11B5459B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5" t="17524" r="14479" b="1245"/>
          <a:stretch/>
        </p:blipFill>
        <p:spPr>
          <a:xfrm>
            <a:off x="7837713" y="3556928"/>
            <a:ext cx="4354285" cy="33120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051E38-574A-4814-8431-3293CBF294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532" y="4050203"/>
            <a:ext cx="4214948" cy="280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75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BF04C940-7049-492B-B66F-7426C3612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5" y="0"/>
            <a:ext cx="12194145" cy="6858000"/>
          </a:xfrm>
          <a:prstGeom prst="rect">
            <a:avLst/>
          </a:prstGeom>
        </p:spPr>
      </p:pic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A497AB8-BCA0-42D5-8988-D1EC50371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b="1" smtClean="0">
                <a:latin typeface="Source Sans Pro" panose="020B0503030403020204" pitchFamily="34" charset="0"/>
              </a:rPr>
              <a:t>3</a:t>
            </a:fld>
            <a:endParaRPr lang="sk-SK" b="1" dirty="0">
              <a:latin typeface="Source Sans Pro" panose="020B0503030403020204" pitchFamily="34" charset="0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5D0B60A-1258-4AF1-97E5-3ED2E4831FF2}"/>
              </a:ext>
            </a:extLst>
          </p:cNvPr>
          <p:cNvSpPr txBox="1">
            <a:spLocks/>
          </p:cNvSpPr>
          <p:nvPr/>
        </p:nvSpPr>
        <p:spPr>
          <a:xfrm>
            <a:off x="838200" y="1473200"/>
            <a:ext cx="10515600" cy="898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>
                <a:latin typeface="Source Sans Pro SemiBold" panose="020B0603030403020204" pitchFamily="34" charset="0"/>
              </a:rPr>
              <a:t>Reprezentativní činnost.</a:t>
            </a:r>
          </a:p>
        </p:txBody>
      </p:sp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E83008EB-6E1F-48C0-B9F3-EBE5664BB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7894"/>
            <a:ext cx="10515600" cy="428469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Blip>
                <a:blip r:embed="rId3"/>
              </a:buBlip>
            </a:pP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 ISIC event</a:t>
            </a:r>
            <a:b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b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sk-SK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1725FD-D6AC-47D0-BEB1-C0AE2DF7A2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609" y="2711495"/>
            <a:ext cx="2870563" cy="38274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4A9301-0FC6-44A8-AA5E-BAD589FC4D7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28" b="5395"/>
          <a:stretch/>
        </p:blipFill>
        <p:spPr>
          <a:xfrm>
            <a:off x="6210300" y="2254213"/>
            <a:ext cx="5433060" cy="452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07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BF04C940-7049-492B-B66F-7426C3612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6" y="0"/>
            <a:ext cx="12194145" cy="6858000"/>
          </a:xfrm>
          <a:prstGeom prst="rect">
            <a:avLst/>
          </a:prstGeom>
        </p:spPr>
      </p:pic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A497AB8-BCA0-42D5-8988-D1EC50371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b="1" smtClean="0">
                <a:latin typeface="Source Sans Pro" panose="020B0503030403020204" pitchFamily="34" charset="0"/>
              </a:rPr>
              <a:t>4</a:t>
            </a:fld>
            <a:endParaRPr lang="sk-SK" b="1" dirty="0">
              <a:latin typeface="Source Sans Pro" panose="020B0503030403020204" pitchFamily="34" charset="0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5D0B60A-1258-4AF1-97E5-3ED2E4831FF2}"/>
              </a:ext>
            </a:extLst>
          </p:cNvPr>
          <p:cNvSpPr txBox="1">
            <a:spLocks/>
          </p:cNvSpPr>
          <p:nvPr/>
        </p:nvSpPr>
        <p:spPr>
          <a:xfrm>
            <a:off x="838200" y="1473200"/>
            <a:ext cx="10515600" cy="898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>
                <a:latin typeface="Source Sans Pro SemiBold" panose="020B0603030403020204" pitchFamily="34" charset="0"/>
              </a:rPr>
              <a:t>Reprezentativní činnost.</a:t>
            </a:r>
          </a:p>
        </p:txBody>
      </p:sp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E83008EB-6E1F-48C0-B9F3-EBE5664BB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7894"/>
            <a:ext cx="10515600" cy="428469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Blip>
                <a:blip r:embed="rId3"/>
              </a:buBlip>
            </a:pP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 Slovenský KAS</a:t>
            </a:r>
            <a:b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b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sk-SK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20E2FE-5895-4383-BC72-2688B524FF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81" b="11746"/>
          <a:stretch/>
        </p:blipFill>
        <p:spPr>
          <a:xfrm>
            <a:off x="3950974" y="2296402"/>
            <a:ext cx="5939906" cy="442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96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BF04C940-7049-492B-B66F-7426C3612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6" y="0"/>
            <a:ext cx="12194145" cy="6858000"/>
          </a:xfrm>
          <a:prstGeom prst="rect">
            <a:avLst/>
          </a:prstGeom>
        </p:spPr>
      </p:pic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A497AB8-BCA0-42D5-8988-D1EC50371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b="1" smtClean="0">
                <a:latin typeface="Source Sans Pro" panose="020B0503030403020204" pitchFamily="34" charset="0"/>
              </a:rPr>
              <a:t>5</a:t>
            </a:fld>
            <a:endParaRPr lang="sk-SK" b="1" dirty="0">
              <a:latin typeface="Source Sans Pro" panose="020B0503030403020204" pitchFamily="34" charset="0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5D0B60A-1258-4AF1-97E5-3ED2E4831FF2}"/>
              </a:ext>
            </a:extLst>
          </p:cNvPr>
          <p:cNvSpPr txBox="1">
            <a:spLocks/>
          </p:cNvSpPr>
          <p:nvPr/>
        </p:nvSpPr>
        <p:spPr>
          <a:xfrm>
            <a:off x="838200" y="1473200"/>
            <a:ext cx="10515600" cy="898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>
                <a:latin typeface="Source Sans Pro SemiBold" panose="020B0603030403020204" pitchFamily="34" charset="0"/>
              </a:rPr>
              <a:t>Reprezentativní činnost.</a:t>
            </a:r>
          </a:p>
        </p:txBody>
      </p:sp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E83008EB-6E1F-48C0-B9F3-EBE5664BB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7894"/>
            <a:ext cx="10515600" cy="428469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Blip>
                <a:blip r:embed="rId3"/>
              </a:buBlip>
            </a:pP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 Kulatý stůl k technickému vzdělávání</a:t>
            </a:r>
            <a:b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b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sk-SK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3B6A71-195B-4CD6-A1C4-B367C8EBAD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310" y="2142309"/>
            <a:ext cx="4806684" cy="32084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63C27E-B44B-4BD0-902B-CE39147189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31" y="2990694"/>
            <a:ext cx="5767622" cy="384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27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BF04C940-7049-492B-B66F-7426C3612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6" y="0"/>
            <a:ext cx="12194145" cy="6858000"/>
          </a:xfrm>
          <a:prstGeom prst="rect">
            <a:avLst/>
          </a:prstGeom>
        </p:spPr>
      </p:pic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A497AB8-BCA0-42D5-8988-D1EC50371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b="1" smtClean="0">
                <a:latin typeface="Source Sans Pro" panose="020B0503030403020204" pitchFamily="34" charset="0"/>
              </a:rPr>
              <a:t>6</a:t>
            </a:fld>
            <a:endParaRPr lang="sk-SK" b="1" dirty="0">
              <a:latin typeface="Source Sans Pro" panose="020B0503030403020204" pitchFamily="34" charset="0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5D0B60A-1258-4AF1-97E5-3ED2E4831FF2}"/>
              </a:ext>
            </a:extLst>
          </p:cNvPr>
          <p:cNvSpPr txBox="1">
            <a:spLocks/>
          </p:cNvSpPr>
          <p:nvPr/>
        </p:nvSpPr>
        <p:spPr>
          <a:xfrm>
            <a:off x="838200" y="1473200"/>
            <a:ext cx="10515600" cy="898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>
                <a:latin typeface="Source Sans Pro SemiBold" panose="020B0603030403020204" pitchFamily="34" charset="0"/>
              </a:rPr>
              <a:t>Reprezentativní činnost.</a:t>
            </a:r>
          </a:p>
        </p:txBody>
      </p:sp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E83008EB-6E1F-48C0-B9F3-EBE5664BB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7894"/>
            <a:ext cx="10515600" cy="428469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Blip>
                <a:blip r:embed="rId3"/>
              </a:buBlip>
            </a:pP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 Schůzka s ministrem školství a jeho náměstky dnes ve 12:00</a:t>
            </a:r>
          </a:p>
          <a:p>
            <a:pPr>
              <a:spcAft>
                <a:spcPts val="1200"/>
              </a:spcAft>
              <a:buBlip>
                <a:blip r:embed="rId3"/>
              </a:buBlip>
            </a:pPr>
            <a:endParaRPr lang="sk-SK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Velký problém v podobě vypuštění úpravy sociálního stipendia</a:t>
            </a:r>
          </a:p>
          <a:p>
            <a:pPr marL="0" indent="0">
              <a:spcAft>
                <a:spcPts val="1200"/>
              </a:spcAft>
              <a:buNone/>
            </a:pPr>
            <a:endParaRPr lang="sk-SK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488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BF04C940-7049-492B-B66F-7426C3612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6" y="0"/>
            <a:ext cx="12194145" cy="6858000"/>
          </a:xfrm>
          <a:prstGeom prst="rect">
            <a:avLst/>
          </a:prstGeom>
        </p:spPr>
      </p:pic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A497AB8-BCA0-42D5-8988-D1EC50371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b="1" smtClean="0">
                <a:latin typeface="Source Sans Pro" panose="020B0503030403020204" pitchFamily="34" charset="0"/>
              </a:rPr>
              <a:t>7</a:t>
            </a:fld>
            <a:endParaRPr lang="sk-SK" b="1" dirty="0">
              <a:latin typeface="Source Sans Pro" panose="020B0503030403020204" pitchFamily="34" charset="0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5D0B60A-1258-4AF1-97E5-3ED2E4831FF2}"/>
              </a:ext>
            </a:extLst>
          </p:cNvPr>
          <p:cNvSpPr txBox="1">
            <a:spLocks/>
          </p:cNvSpPr>
          <p:nvPr/>
        </p:nvSpPr>
        <p:spPr>
          <a:xfrm>
            <a:off x="838200" y="1473200"/>
            <a:ext cx="10515600" cy="898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>
                <a:latin typeface="Source Sans Pro SemiBold" panose="020B0603030403020204" pitchFamily="34" charset="0"/>
              </a:rPr>
              <a:t>Další.</a:t>
            </a:r>
          </a:p>
        </p:txBody>
      </p:sp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E83008EB-6E1F-48C0-B9F3-EBE5664BB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554" y="2487894"/>
            <a:ext cx="10892246" cy="4284697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Blip>
                <a:blip r:embed="rId3"/>
              </a:buBlip>
            </a:pPr>
            <a:r>
              <a:rPr lang="cs-CZ" dirty="0">
                <a:latin typeface="Source Sans Pro" panose="020B0503030403020204" pitchFamily="34" charset="0"/>
                <a:ea typeface="Source Sans Pro" panose="020B0503030403020204" pitchFamily="34" charset="0"/>
              </a:rPr>
              <a:t> Diskuzní setkání se studentskými senátory (VUT a ČVUT)</a:t>
            </a:r>
          </a:p>
          <a:p>
            <a:pPr lvl="2">
              <a:spcAft>
                <a:spcPts val="1200"/>
              </a:spcAft>
              <a:buBlip>
                <a:blip r:embed="rId3"/>
              </a:buBlip>
            </a:pPr>
            <a:r>
              <a:rPr lang="cs-CZ" dirty="0">
                <a:latin typeface="Source Sans Pro" panose="020B0503030403020204" pitchFamily="34" charset="0"/>
                <a:ea typeface="Source Sans Pro" panose="020B0503030403020204" pitchFamily="34" charset="0"/>
              </a:rPr>
              <a:t> Novela vysokoškolského zákona a její </a:t>
            </a:r>
            <a:br>
              <a:rPr lang="cs-CZ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cs-CZ" dirty="0">
                <a:latin typeface="Source Sans Pro" panose="020B0503030403020204" pitchFamily="34" charset="0"/>
                <a:ea typeface="Source Sans Pro" panose="020B0503030403020204" pitchFamily="34" charset="0"/>
              </a:rPr>
              <a:t> implementace na půdě AS</a:t>
            </a:r>
          </a:p>
          <a:p>
            <a:pPr lvl="2">
              <a:spcAft>
                <a:spcPts val="1200"/>
              </a:spcAft>
              <a:buBlip>
                <a:blip r:embed="rId3"/>
              </a:buBlip>
            </a:pPr>
            <a:r>
              <a:rPr lang="cs-CZ" dirty="0">
                <a:latin typeface="Source Sans Pro" panose="020B0503030403020204" pitchFamily="34" charset="0"/>
                <a:ea typeface="Source Sans Pro" panose="020B0503030403020204" pitchFamily="34" charset="0"/>
              </a:rPr>
              <a:t> Reforma doktorského studia a její dopady</a:t>
            </a:r>
          </a:p>
          <a:p>
            <a:pPr lvl="2">
              <a:spcAft>
                <a:spcPts val="1200"/>
              </a:spcAft>
              <a:buBlip>
                <a:blip r:embed="rId3"/>
              </a:buBlip>
            </a:pPr>
            <a:r>
              <a:rPr lang="cs-CZ" dirty="0">
                <a:latin typeface="Source Sans Pro" panose="020B0503030403020204" pitchFamily="34" charset="0"/>
                <a:ea typeface="Source Sans Pro" panose="020B0503030403020204" pitchFamily="34" charset="0"/>
              </a:rPr>
              <a:t> Standard školitele</a:t>
            </a:r>
          </a:p>
          <a:p>
            <a:pPr lvl="2">
              <a:spcAft>
                <a:spcPts val="1200"/>
              </a:spcAft>
              <a:buBlip>
                <a:blip r:embed="rId3"/>
              </a:buBlip>
            </a:pPr>
            <a:r>
              <a:rPr lang="cs-CZ" dirty="0">
                <a:latin typeface="Source Sans Pro" panose="020B0503030403020204" pitchFamily="34" charset="0"/>
                <a:ea typeface="Source Sans Pro" panose="020B0503030403020204" pitchFamily="34" charset="0"/>
              </a:rPr>
              <a:t> Odborná přednáška o rozpočtech vysokých </a:t>
            </a:r>
            <a:br>
              <a:rPr lang="cs-CZ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cs-CZ" dirty="0">
                <a:latin typeface="Source Sans Pro" panose="020B0503030403020204" pitchFamily="34" charset="0"/>
                <a:ea typeface="Source Sans Pro" panose="020B0503030403020204" pitchFamily="34" charset="0"/>
              </a:rPr>
              <a:t> škol (doc. Janíček)</a:t>
            </a:r>
            <a:endParaRPr lang="sk-SK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sk-SK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sk-SK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4FD159-D026-4D2B-B561-6EA1AC1558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859" y="3213463"/>
            <a:ext cx="5460140" cy="364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751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BF04C940-7049-492B-B66F-7426C3612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6" y="0"/>
            <a:ext cx="12194145" cy="6858000"/>
          </a:xfrm>
          <a:prstGeom prst="rect">
            <a:avLst/>
          </a:prstGeom>
        </p:spPr>
      </p:pic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A497AB8-BCA0-42D5-8988-D1EC50371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b="1" smtClean="0">
                <a:latin typeface="Source Sans Pro" panose="020B0503030403020204" pitchFamily="34" charset="0"/>
              </a:rPr>
              <a:t>8</a:t>
            </a:fld>
            <a:endParaRPr lang="sk-SK" b="1" dirty="0">
              <a:latin typeface="Source Sans Pro" panose="020B0503030403020204" pitchFamily="34" charset="0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5D0B60A-1258-4AF1-97E5-3ED2E4831FF2}"/>
              </a:ext>
            </a:extLst>
          </p:cNvPr>
          <p:cNvSpPr txBox="1">
            <a:spLocks/>
          </p:cNvSpPr>
          <p:nvPr/>
        </p:nvSpPr>
        <p:spPr>
          <a:xfrm>
            <a:off x="838200" y="1473200"/>
            <a:ext cx="10515600" cy="898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>
                <a:latin typeface="Source Sans Pro SemiBold" panose="020B0603030403020204" pitchFamily="34" charset="0"/>
              </a:rPr>
              <a:t>Usnesení:</a:t>
            </a:r>
          </a:p>
        </p:txBody>
      </p:sp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E83008EB-6E1F-48C0-B9F3-EBE5664BB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7894"/>
            <a:ext cx="10515600" cy="4284697"/>
          </a:xfrm>
        </p:spPr>
        <p:txBody>
          <a:bodyPr/>
          <a:lstStyle/>
          <a:p>
            <a:pPr marL="76200" lvl="0" indent="0">
              <a:lnSpc>
                <a:spcPct val="100000"/>
              </a:lnSpc>
              <a:buNone/>
            </a:pPr>
            <a:r>
              <a:rPr lang="cs-CZ" dirty="0">
                <a:latin typeface="Source Sans Pro" panose="020B0503030403020204" pitchFamily="34" charset="0"/>
                <a:ea typeface="Source Sans Pro" panose="020B0503030403020204" pitchFamily="34" charset="0"/>
              </a:rPr>
              <a:t>Předsednictvo Rady vysokých škol bere na vědomí informace ze Studentské komory RVŠ.</a:t>
            </a:r>
          </a:p>
        </p:txBody>
      </p:sp>
    </p:spTree>
    <p:extLst>
      <p:ext uri="{BB962C8B-B14F-4D97-AF65-F5344CB8AC3E}">
        <p14:creationId xmlns:p14="http://schemas.microsoft.com/office/powerpoint/2010/main" val="883043550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CAF5DB507FED84FB090BBCCF42AAC8C" ma:contentTypeVersion="10" ma:contentTypeDescription="Vytvoří nový dokument" ma:contentTypeScope="" ma:versionID="cbd0c0998c83adfcf2fd4510dfcc85f4">
  <xsd:schema xmlns:xsd="http://www.w3.org/2001/XMLSchema" xmlns:xs="http://www.w3.org/2001/XMLSchema" xmlns:p="http://schemas.microsoft.com/office/2006/metadata/properties" xmlns:ns2="8ee1e0a6-e8cd-4dfb-ba53-78941a9b0610" targetNamespace="http://schemas.microsoft.com/office/2006/metadata/properties" ma:root="true" ma:fieldsID="39c6d9cdf4636562186268d92bd27ae1" ns2:_="">
    <xsd:import namespace="8ee1e0a6-e8cd-4dfb-ba53-78941a9b06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e1e0a6-e8cd-4dfb-ba53-78941a9b06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B98DAF-0C7A-4EDF-8F98-2F68985A59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e1e0a6-e8cd-4dfb-ba53-78941a9b06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E804A8-955B-4E5B-9177-A924F4B8457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818C7C6-3F26-420D-8FC3-BC27BA438D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2247</TotalTime>
  <Words>154</Words>
  <Application>Microsoft Office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Source Sans</vt:lpstr>
      <vt:lpstr>Source Sans Pro</vt:lpstr>
      <vt:lpstr>Source Sans Pro SemiBold</vt:lpstr>
      <vt:lpstr>Motív Office</vt:lpstr>
      <vt:lpstr>Informace ze  Studentské komory RVŠ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11. Plénum</dc:title>
  <dc:creator>Horváth Martin (188427)</dc:creator>
  <cp:lastModifiedBy>Michal Farnik</cp:lastModifiedBy>
  <cp:revision>104</cp:revision>
  <dcterms:created xsi:type="dcterms:W3CDTF">2022-02-01T08:48:37Z</dcterms:created>
  <dcterms:modified xsi:type="dcterms:W3CDTF">2023-11-15T16:36:00Z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0x0101003CAF5DB507FED84FB090BBCCF42AAC8C</vt:lpwstr>
  </property>
</Properties>
</file>