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72" r:id="rId6"/>
    <p:sldMasterId id="2147483684" r:id="rId7"/>
    <p:sldMasterId id="2147483696" r:id="rId8"/>
  </p:sldMasterIdLst>
  <p:notesMasterIdLst>
    <p:notesMasterId r:id="rId28"/>
  </p:notesMasterIdLst>
  <p:sldIdLst>
    <p:sldId id="264" r:id="rId9"/>
    <p:sldId id="256" r:id="rId10"/>
    <p:sldId id="294" r:id="rId11"/>
    <p:sldId id="306" r:id="rId12"/>
    <p:sldId id="305" r:id="rId13"/>
    <p:sldId id="307" r:id="rId14"/>
    <p:sldId id="295" r:id="rId15"/>
    <p:sldId id="296" r:id="rId16"/>
    <p:sldId id="297" r:id="rId17"/>
    <p:sldId id="298" r:id="rId18"/>
    <p:sldId id="309" r:id="rId19"/>
    <p:sldId id="299" r:id="rId20"/>
    <p:sldId id="310" r:id="rId21"/>
    <p:sldId id="300" r:id="rId22"/>
    <p:sldId id="301" r:id="rId23"/>
    <p:sldId id="303" r:id="rId24"/>
    <p:sldId id="302" r:id="rId25"/>
    <p:sldId id="308" r:id="rId26"/>
    <p:sldId id="265" r:id="rId27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6699"/>
    <a:srgbClr val="CFD5EA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745" autoAdjust="0"/>
  </p:normalViewPr>
  <p:slideViewPr>
    <p:cSldViewPr snapToGrid="0">
      <p:cViewPr varScale="1">
        <p:scale>
          <a:sx n="75" d="100"/>
          <a:sy n="75" d="100"/>
        </p:scale>
        <p:origin x="9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nevkovskyj\Documents\M&#352;MT\OP%20JAK\Vyzvy\&#352;pi&#269;kov&#253;%20v&#253;zkum\&#352;pi&#269;ky%20u&#382;%20jsou%20vid&#283;t_graf%20&#8211;%20kopie_3108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749-44F7-8A2D-1A3FD66FF04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749-44F7-8A2D-1A3FD66FF04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749-44F7-8A2D-1A3FD66FF04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749-44F7-8A2D-1A3FD66FF04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749-44F7-8A2D-1A3FD66FF04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D749-44F7-8A2D-1A3FD66FF040}"/>
              </c:ext>
            </c:extLst>
          </c:dPt>
          <c:dLbls>
            <c:dLbl>
              <c:idx val="0"/>
              <c:layout>
                <c:manualLayout>
                  <c:x val="0.1639591953619072"/>
                  <c:y val="3.24074037729331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DFB7DFA-B90D-4807-909D-A6C3F1349441}" type="CATEGORYNAME">
                      <a:rPr lang="en-US" sz="160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pPr>
                        <a:defRPr sz="1600"/>
                      </a:pPr>
                      <a:t>[NÁZEV KATEGORIE]</a:t>
                    </a:fld>
                    <a:r>
                      <a:rPr lang="en-US" sz="1600" dirty="0"/>
                      <a:t> </a:t>
                    </a:r>
                    <a:br>
                      <a:rPr lang="en-US" sz="1600" dirty="0"/>
                    </a:br>
                    <a:r>
                      <a:rPr lang="en-US" sz="1600" dirty="0">
                        <a:solidFill>
                          <a:srgbClr val="0070C0"/>
                        </a:solidFill>
                      </a:rPr>
                      <a:t> 2 (</a:t>
                    </a:r>
                    <a:r>
                      <a:rPr lang="en-US" sz="1600" b="1" dirty="0">
                        <a:solidFill>
                          <a:srgbClr val="0070C0"/>
                        </a:solidFill>
                      </a:rPr>
                      <a:t>3) / 10 / 33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96174433264435"/>
                      <c:h val="0.2648381452318460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749-44F7-8A2D-1A3FD66FF040}"/>
                </c:ext>
              </c:extLst>
            </c:dLbl>
            <c:dLbl>
              <c:idx val="1"/>
              <c:layout>
                <c:manualLayout>
                  <c:x val="-0.20895083215200552"/>
                  <c:y val="0.1341231466088580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1910D08-00E0-4980-9A09-C1C0C79D473C}" type="CATEGORYNAME">
                      <a:rPr lang="fr-FR" sz="160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[NÁZEV KATEGORIE]</a:t>
                    </a:fld>
                    <a:br>
                      <a:rPr lang="fr-FR" sz="1600" dirty="0"/>
                    </a:br>
                    <a:r>
                      <a:rPr lang="fr-FR" sz="1600" dirty="0"/>
                      <a:t>2 / 7 / 21</a:t>
                    </a:r>
                    <a:r>
                      <a:rPr lang="fr-FR" sz="1600" dirty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536111111111114"/>
                      <c:h val="0.2056018518518518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749-44F7-8A2D-1A3FD66FF040}"/>
                </c:ext>
              </c:extLst>
            </c:dLbl>
            <c:dLbl>
              <c:idx val="2"/>
              <c:layout>
                <c:manualLayout>
                  <c:x val="-0.17852709587772117"/>
                  <c:y val="-7.891777423634654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F2E66BD-1953-4757-97EA-D49E06F7D44E}" type="CATEGORYNAME">
                      <a:rPr lang="en-US" sz="160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[NÁZEV KATEGORIE]</a:t>
                    </a:fld>
                    <a:br>
                      <a:rPr lang="en-US" sz="1600" dirty="0"/>
                    </a:br>
                    <a:r>
                      <a:rPr lang="en-US" sz="1600" dirty="0"/>
                      <a:t>2 / 4 / 7</a:t>
                    </a:r>
                    <a:r>
                      <a:rPr lang="en-US" sz="1600" dirty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62961247491123"/>
                      <c:h val="0.2075046514001302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749-44F7-8A2D-1A3FD66FF040}"/>
                </c:ext>
              </c:extLst>
            </c:dLbl>
            <c:dLbl>
              <c:idx val="3"/>
              <c:layout>
                <c:manualLayout>
                  <c:x val="-0.17162581699346405"/>
                  <c:y val="-6.846291833161931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C1E0462-92E0-43D4-BB2B-EABC0C0AE963}" type="CATEGORYNAME">
                      <a:rPr lang="en-US" sz="160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[NÁZEV KATEGORIE]</a:t>
                    </a:fld>
                    <a:br>
                      <a:rPr lang="en-US" sz="1600" dirty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</a:br>
                    <a:r>
                      <a:rPr lang="en-US" sz="1600" dirty="0">
                        <a:solidFill>
                          <a:srgbClr val="0070C0"/>
                        </a:solidFill>
                      </a:rPr>
                      <a:t>1 / 2 / 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851377952755905"/>
                      <c:h val="0.1834029600466608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749-44F7-8A2D-1A3FD66FF040}"/>
                </c:ext>
              </c:extLst>
            </c:dLbl>
            <c:dLbl>
              <c:idx val="4"/>
              <c:layout>
                <c:manualLayout>
                  <c:x val="-8.8166818898376367E-2"/>
                  <c:y val="-0.1374568469978001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D5E6F6D-1D4A-4157-B0E3-54E1F803682C}" type="CATEGORYNAME">
                      <a:rPr lang="en-US" sz="1600" b="1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</a:rPr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[NÁZEV KATEGORIE]</a:t>
                    </a:fld>
                    <a:r>
                      <a:rPr lang="en-US" sz="16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</a:rPr>
                      <a:t> </a:t>
                    </a:r>
                    <a:br>
                      <a:rPr lang="en-US" sz="16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</a:rPr>
                    </a:br>
                    <a:r>
                      <a:rPr lang="en-US" sz="1600" b="1" baseline="0" dirty="0">
                        <a:solidFill>
                          <a:srgbClr val="0070C0"/>
                        </a:solidFill>
                        <a:latin typeface="+mn-lt"/>
                      </a:rPr>
                      <a:t>1 / 2 / 4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77312404597619"/>
                      <c:h val="0.1268981774045497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749-44F7-8A2D-1A3FD66FF040}"/>
                </c:ext>
              </c:extLst>
            </c:dLbl>
            <c:dLbl>
              <c:idx val="5"/>
              <c:layout>
                <c:manualLayout>
                  <c:x val="0.13174461839517185"/>
                  <c:y val="-0.1300972083748753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0680190-5EFB-4369-A5AD-F55713368F98}" type="CATEGORYNAME">
                      <a:rPr lang="pt-BR" sz="160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[NÁZEV KATEGORIE]</a:t>
                    </a:fld>
                    <a:r>
                      <a:rPr lang="pt-BR" sz="160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t> </a:t>
                    </a:r>
                    <a:br>
                      <a:rPr lang="pt-BR" sz="1600"/>
                    </a:br>
                    <a:r>
                      <a:rPr lang="pt-BR" sz="1600"/>
                      <a:t>1</a:t>
                    </a:r>
                    <a:r>
                      <a:rPr lang="pt-BR" sz="1600" baseline="0"/>
                      <a:t> / 1 / 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743066491688541"/>
                      <c:h val="0.1268981481481481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D749-44F7-8A2D-1A3FD66FF0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GRAF!$A$2:$A$7</c:f>
              <c:strCache>
                <c:ptCount val="6"/>
                <c:pt idx="0">
                  <c:v>1. Přírodní vědy</c:v>
                </c:pt>
                <c:pt idx="1">
                  <c:v>2. Inženýrství a technologie</c:v>
                </c:pt>
                <c:pt idx="2">
                  <c:v>3. Lékařské a zdravotnické vědy</c:v>
                </c:pt>
                <c:pt idx="3">
                  <c:v>4. Zemědelské a veterinární vědy</c:v>
                </c:pt>
                <c:pt idx="4">
                  <c:v>5. Společenské vědy</c:v>
                </c:pt>
                <c:pt idx="5">
                  <c:v>6. Humanitní vědy a umění</c:v>
                </c:pt>
              </c:strCache>
            </c:strRef>
          </c:cat>
          <c:val>
            <c:numRef>
              <c:f>GRAF!$B$2:$B$7</c:f>
              <c:numCache>
                <c:formatCode>General</c:formatCode>
                <c:ptCount val="6"/>
                <c:pt idx="0">
                  <c:v>33</c:v>
                </c:pt>
                <c:pt idx="1">
                  <c:v>21</c:v>
                </c:pt>
                <c:pt idx="2">
                  <c:v>7</c:v>
                </c:pt>
                <c:pt idx="3">
                  <c:v>7</c:v>
                </c:pt>
                <c:pt idx="4">
                  <c:v>4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749-44F7-8A2D-1A3FD66FF040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542CB-AAAB-48C0-A003-2AC1F153E4C5}" type="datetimeFigureOut">
              <a:rPr lang="cs-CZ" smtClean="0"/>
              <a:t>16.11.2023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F6A1E-47D4-4629-A2B9-2FF89348F4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4516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34232-B12D-4AA1-B4A5-6C5EDA03B0A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192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34232-B12D-4AA1-B4A5-6C5EDA03B0A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6060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34232-B12D-4AA1-B4A5-6C5EDA03B0A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7643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34232-B12D-4AA1-B4A5-6C5EDA03B0A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5243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34232-B12D-4AA1-B4A5-6C5EDA03B0A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632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Top-</a:t>
            </a:r>
            <a:r>
              <a:rPr lang="cs-CZ" dirty="0" err="1"/>
              <a:t>down</a:t>
            </a:r>
            <a:endParaRPr lang="cs-CZ" dirty="0"/>
          </a:p>
          <a:p>
            <a:r>
              <a:rPr lang="cs-CZ" dirty="0" err="1"/>
              <a:t>Bottom</a:t>
            </a:r>
            <a:r>
              <a:rPr lang="cs-CZ" dirty="0"/>
              <a:t>-up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F6A1E-47D4-4629-A2B9-2FF89348F4AB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2360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34232-B12D-4AA1-B4A5-6C5EDA03B0A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921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34232-B12D-4AA1-B4A5-6C5EDA03B0A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60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34232-B12D-4AA1-B4A5-6C5EDA03B0A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855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34232-B12D-4AA1-B4A5-6C5EDA03B0A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536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34232-B12D-4AA1-B4A5-6C5EDA03B0A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5740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34232-B12D-4AA1-B4A5-6C5EDA03B0A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862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34232-B12D-4AA1-B4A5-6C5EDA03B0A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476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mailto:Jmeno.Prijemni@msmt.cz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hyperlink" Target="mailto:Jmeno.Prijemni@msmt.cz" TargetMode="Externa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hyperlink" Target="mailto:Jmeno.Prijemni@msmt.cz" TargetMode="Externa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 JAK titul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691665-F4D8-42C1-B599-772A725B1D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cap="all" baseline="0">
                <a:latin typeface="+mn-lt"/>
              </a:defRPr>
            </a:lvl1pPr>
          </a:lstStyle>
          <a:p>
            <a:r>
              <a:rPr lang="cs-CZ" dirty="0"/>
              <a:t>Hlavní nadpis</a:t>
            </a:r>
          </a:p>
        </p:txBody>
      </p:sp>
      <p:sp>
        <p:nvSpPr>
          <p:cNvPr id="4" name="Zástupný symbol pro obsah 10">
            <a:extLst>
              <a:ext uri="{FF2B5EF4-FFF2-40B4-BE49-F238E27FC236}">
                <a16:creationId xmlns:a16="http://schemas.microsoft.com/office/drawing/2014/main" id="{7A24A590-A866-43FB-B206-EF4BB330A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87359"/>
            <a:ext cx="7391400" cy="173082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cs-CZ" sz="2400" dirty="0"/>
              <a:t>Programové období 2021 – 2027, </a:t>
            </a:r>
            <a:r>
              <a:rPr lang="cs-CZ" sz="2400" dirty="0">
                <a:solidFill>
                  <a:srgbClr val="FF0000"/>
                </a:solidFill>
              </a:rPr>
              <a:t>DD. MM. 2021, </a:t>
            </a:r>
            <a:br>
              <a:rPr lang="cs-CZ" sz="2400" dirty="0"/>
            </a:br>
            <a:r>
              <a:rPr lang="cs-CZ" sz="2400" dirty="0"/>
              <a:t>Ministerstvo školství, mládeže a tělovýchovy</a:t>
            </a:r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38906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loupce PO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B7D674-EBC9-4DC9-BBE3-809E980FD6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6"/>
            <a:ext cx="10515600" cy="1226608"/>
          </a:xfrm>
        </p:spPr>
        <p:txBody>
          <a:bodyPr>
            <a:noAutofit/>
          </a:bodyPr>
          <a:lstStyle>
            <a:lvl1pPr>
              <a:defRPr sz="4000">
                <a:solidFill>
                  <a:srgbClr val="173070"/>
                </a:solidFill>
              </a:defRPr>
            </a:lvl1pPr>
          </a:lstStyle>
          <a:p>
            <a:r>
              <a:rPr lang="cs-CZ" dirty="0"/>
              <a:t>NADPIS – priorita 2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C0946D7-1616-430F-B9AE-8F2858A9964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681163"/>
            <a:ext cx="5157787" cy="3968866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rgbClr val="173070"/>
                </a:solidFill>
                <a:latin typeface="+mn-lt"/>
              </a:defRPr>
            </a:lvl1pPr>
          </a:lstStyle>
          <a:p>
            <a:pPr lvl="0"/>
            <a:r>
              <a:rPr lang="cs-CZ" dirty="0">
                <a:latin typeface="+mn-lt"/>
              </a:rPr>
              <a:t>Text</a:t>
            </a: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B76395A-FCD8-4AAD-B4B9-C355D138FC3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1681163"/>
            <a:ext cx="5183188" cy="3968866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173070"/>
                </a:solidFill>
                <a:latin typeface="+mn-lt"/>
              </a:defRPr>
            </a:lvl1pPr>
          </a:lstStyle>
          <a:p>
            <a:pPr lvl="0"/>
            <a:r>
              <a:rPr lang="cs-CZ" dirty="0">
                <a:latin typeface="+mn-lt"/>
              </a:rPr>
              <a:t>Text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891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691665-F4D8-42C1-B599-772A725B1D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cap="all" baseline="0"/>
            </a:lvl1pPr>
          </a:lstStyle>
          <a:p>
            <a:r>
              <a:rPr lang="cs-CZ" dirty="0"/>
              <a:t>Děkuji za pozornost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8104B2D5-FA0C-46A1-8B54-36094BE26D2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38199" y="3682998"/>
            <a:ext cx="7711831" cy="2108201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n-lt"/>
              </a:defRPr>
            </a:lvl1pPr>
          </a:lstStyle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pl-PL" sz="2000" b="1" dirty="0">
                <a:solidFill>
                  <a:srgbClr val="FF0000"/>
                </a:solidFill>
              </a:rPr>
              <a:t>Jméno Příjemní :)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cs-CZ" sz="2000" b="1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Jmeno.Prijemni@msmt.cz</a:t>
            </a:r>
            <a:endParaRPr lang="cs-CZ" sz="2000" b="1" dirty="0">
              <a:solidFill>
                <a:srgbClr val="FF0000"/>
              </a:solidFill>
            </a:endParaRPr>
          </a:p>
          <a:p>
            <a:pPr lvl="0">
              <a:lnSpc>
                <a:spcPct val="100000"/>
              </a:lnSpc>
              <a:spcBef>
                <a:spcPts val="600"/>
              </a:spcBef>
            </a:pPr>
            <a:endParaRPr lang="cs-CZ" sz="2000" b="1" dirty="0"/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cs-CZ" sz="2000" dirty="0"/>
              <a:t>Další informace o OP JAN AMOS KOMENSKÝ (2021-2027) 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cs-CZ" sz="2000" dirty="0"/>
              <a:t>jsou dostupné na webových stránkách </a:t>
            </a:r>
            <a:r>
              <a:rPr lang="cs-CZ" sz="2000" u="sng" dirty="0"/>
              <a:t>https://OPJAK.cz/</a:t>
            </a:r>
            <a:endParaRPr lang="cs-CZ" sz="2000" dirty="0"/>
          </a:p>
          <a:p>
            <a:pPr lvl="0">
              <a:lnSpc>
                <a:spcPct val="100000"/>
              </a:lnSpc>
              <a:spcBef>
                <a:spcPts val="600"/>
              </a:spcBef>
            </a:pPr>
            <a:endParaRPr lang="cs-CZ" sz="2000" b="1" dirty="0">
              <a:solidFill>
                <a:srgbClr val="FF0000"/>
              </a:solidFill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157945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 JAK titul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691665-F4D8-42C1-B599-772A725B1D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cap="all" baseline="0">
                <a:latin typeface="+mn-lt"/>
              </a:defRPr>
            </a:lvl1pPr>
          </a:lstStyle>
          <a:p>
            <a:r>
              <a:rPr lang="cs-CZ" dirty="0"/>
              <a:t>Hlavní nadpis</a:t>
            </a:r>
          </a:p>
        </p:txBody>
      </p:sp>
      <p:sp>
        <p:nvSpPr>
          <p:cNvPr id="4" name="Zástupný symbol pro obsah 10">
            <a:extLst>
              <a:ext uri="{FF2B5EF4-FFF2-40B4-BE49-F238E27FC236}">
                <a16:creationId xmlns:a16="http://schemas.microsoft.com/office/drawing/2014/main" id="{7A24A590-A866-43FB-B206-EF4BB330A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87359"/>
            <a:ext cx="7391400" cy="173082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cs-CZ" sz="2400" dirty="0"/>
              <a:t>Programové období 2021 – 2027, </a:t>
            </a:r>
            <a:r>
              <a:rPr lang="cs-CZ" sz="2400" dirty="0">
                <a:solidFill>
                  <a:srgbClr val="FF0000"/>
                </a:solidFill>
              </a:rPr>
              <a:t>DD. MM. 2021, </a:t>
            </a:r>
            <a:br>
              <a:rPr lang="cs-CZ" sz="2400" dirty="0"/>
            </a:br>
            <a:r>
              <a:rPr lang="cs-CZ" sz="2400" dirty="0"/>
              <a:t>Ministerstvo školství, mládeže a tělovýchovy</a:t>
            </a:r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24803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ělící OP JAK obecný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6E6E5-798F-49F5-B692-25AA0C3BE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757" y="2008414"/>
            <a:ext cx="7756072" cy="1420585"/>
          </a:xfrm>
        </p:spPr>
        <p:txBody>
          <a:bodyPr anchor="ctr">
            <a:noAutofit/>
          </a:bodyPr>
          <a:lstStyle>
            <a:lvl1pPr algn="l">
              <a:defRPr sz="4000" cap="all" baseline="0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cs-CZ" dirty="0"/>
              <a:t>Dělící </a:t>
            </a:r>
            <a:r>
              <a:rPr lang="cs-CZ" dirty="0" err="1"/>
              <a:t>slide</a:t>
            </a:r>
            <a:r>
              <a:rPr lang="cs-CZ" dirty="0"/>
              <a:t> - 1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3D385F-D0E6-4564-9C4D-C1BCAB1C79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2757" y="3543300"/>
            <a:ext cx="10564586" cy="9187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00206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indent="0">
              <a:buNone/>
            </a:pPr>
            <a:r>
              <a:rPr lang="cs-CZ" sz="2400" dirty="0">
                <a:solidFill>
                  <a:srgbClr val="173070"/>
                </a:solidFill>
                <a:latin typeface="+mn-lt"/>
              </a:rPr>
              <a:t>Vzor pro obecné informace k OP JAK</a:t>
            </a:r>
            <a:endParaRPr lang="cs-CZ" sz="2400" dirty="0">
              <a:solidFill>
                <a:srgbClr val="173070"/>
              </a:solidFill>
              <a:latin typeface="Montserrat" panose="00000500000000000000" pitchFamily="50" charset="-18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43E29FC-C5AB-4A8D-89A5-C94DC4451C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800" y="0"/>
            <a:ext cx="3805200" cy="38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35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ělící PO 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6E6E5-798F-49F5-B692-25AA0C3BE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757" y="2008414"/>
            <a:ext cx="7756072" cy="1420585"/>
          </a:xfrm>
        </p:spPr>
        <p:txBody>
          <a:bodyPr anchor="ctr">
            <a:noAutofit/>
          </a:bodyPr>
          <a:lstStyle>
            <a:lvl1pPr algn="l">
              <a:defRPr sz="4000" cap="all" baseline="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Dělící </a:t>
            </a:r>
            <a:r>
              <a:rPr lang="cs-CZ" dirty="0" err="1"/>
              <a:t>slide</a:t>
            </a:r>
            <a:r>
              <a:rPr lang="cs-CZ" dirty="0"/>
              <a:t> - 2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3D385F-D0E6-4564-9C4D-C1BCAB1C79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2757" y="3543300"/>
            <a:ext cx="10564586" cy="9187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00206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indent="0">
              <a:buNone/>
            </a:pPr>
            <a:r>
              <a:rPr lang="cs-CZ" sz="2400" dirty="0">
                <a:solidFill>
                  <a:srgbClr val="173070"/>
                </a:solidFill>
                <a:latin typeface="+mn-lt"/>
              </a:rPr>
              <a:t>Vzor pro informace k prioritě 1 – Výzkum a vývoj</a:t>
            </a:r>
            <a:endParaRPr lang="cs-CZ" sz="2400" dirty="0">
              <a:solidFill>
                <a:srgbClr val="173070"/>
              </a:solidFill>
              <a:latin typeface="Montserrat" panose="00000500000000000000" pitchFamily="50" charset="-18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A4F14DD-E5DC-45CA-907A-E52FDF260D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800" y="0"/>
            <a:ext cx="3805200" cy="38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73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ělící PO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6E6E5-798F-49F5-B692-25AA0C3BE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757" y="2008414"/>
            <a:ext cx="7756072" cy="1420585"/>
          </a:xfrm>
        </p:spPr>
        <p:txBody>
          <a:bodyPr anchor="ctr">
            <a:noAutofit/>
          </a:bodyPr>
          <a:lstStyle>
            <a:lvl1pPr algn="l">
              <a:defRPr sz="4000" cap="all" baseline="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Dělící </a:t>
            </a:r>
            <a:r>
              <a:rPr lang="cs-CZ" dirty="0" err="1"/>
              <a:t>slide</a:t>
            </a:r>
            <a:r>
              <a:rPr lang="cs-CZ" dirty="0"/>
              <a:t> - 3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3D385F-D0E6-4564-9C4D-C1BCAB1C79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2757" y="3543300"/>
            <a:ext cx="10564586" cy="9187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00206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indent="0">
              <a:buNone/>
            </a:pPr>
            <a:r>
              <a:rPr lang="cs-CZ" sz="2400" dirty="0">
                <a:solidFill>
                  <a:srgbClr val="173070"/>
                </a:solidFill>
                <a:latin typeface="+mn-lt"/>
              </a:rPr>
              <a:t>Vzor pro informace k prioritě 2 - Vzdělávání</a:t>
            </a:r>
            <a:endParaRPr lang="cs-CZ" sz="2400" dirty="0">
              <a:solidFill>
                <a:srgbClr val="173070"/>
              </a:solidFill>
              <a:latin typeface="Montserrat" panose="00000500000000000000" pitchFamily="50" charset="-18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83D7AB2-D5EE-4EA7-86CC-B0A23D728C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254" y="0"/>
            <a:ext cx="3804746" cy="380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106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xt OP JAK obecně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6E6E5-798F-49F5-B692-25AA0C3BE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757" y="436563"/>
            <a:ext cx="10564586" cy="918707"/>
          </a:xfrm>
        </p:spPr>
        <p:txBody>
          <a:bodyPr anchor="ctr">
            <a:noAutofit/>
          </a:bodyPr>
          <a:lstStyle>
            <a:lvl1pPr algn="l">
              <a:defRPr sz="4000" cap="all" baseline="0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cs-CZ" dirty="0"/>
              <a:t>Nadpis </a:t>
            </a:r>
            <a:r>
              <a:rPr lang="cs-CZ" dirty="0" err="1"/>
              <a:t>slidu</a:t>
            </a:r>
            <a:r>
              <a:rPr lang="cs-CZ" dirty="0"/>
              <a:t> - 1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3D385F-D0E6-4564-9C4D-C1BCAB1C79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2757" y="1485899"/>
            <a:ext cx="10564586" cy="408214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00206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400" dirty="0">
                <a:solidFill>
                  <a:srgbClr val="173070"/>
                </a:solidFill>
                <a:latin typeface="+mn-lt"/>
              </a:rPr>
              <a:t>Vzor pro obecné informace k OP JAK </a:t>
            </a:r>
          </a:p>
        </p:txBody>
      </p:sp>
    </p:spTree>
    <p:extLst>
      <p:ext uri="{BB962C8B-B14F-4D97-AF65-F5344CB8AC3E}">
        <p14:creationId xmlns:p14="http://schemas.microsoft.com/office/powerpoint/2010/main" val="3057634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xt PO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6E6E5-798F-49F5-B692-25AA0C3BE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757" y="436563"/>
            <a:ext cx="10564586" cy="918707"/>
          </a:xfrm>
        </p:spPr>
        <p:txBody>
          <a:bodyPr anchor="ctr">
            <a:noAutofit/>
          </a:bodyPr>
          <a:lstStyle>
            <a:lvl1pPr algn="l">
              <a:defRPr sz="4000" cap="all" baseline="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Nadpis </a:t>
            </a:r>
            <a:r>
              <a:rPr lang="cs-CZ" dirty="0" err="1"/>
              <a:t>slidu</a:t>
            </a:r>
            <a:r>
              <a:rPr lang="cs-CZ" dirty="0"/>
              <a:t> - 2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3D385F-D0E6-4564-9C4D-C1BCAB1C79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2757" y="1485899"/>
            <a:ext cx="10564586" cy="408214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00206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400" dirty="0">
                <a:solidFill>
                  <a:srgbClr val="173070"/>
                </a:solidFill>
                <a:latin typeface="+mn-lt"/>
              </a:rPr>
              <a:t>Vzor pro informace k prioritě 1 – Výzkum a vývoj </a:t>
            </a:r>
          </a:p>
        </p:txBody>
      </p:sp>
    </p:spTree>
    <p:extLst>
      <p:ext uri="{BB962C8B-B14F-4D97-AF65-F5344CB8AC3E}">
        <p14:creationId xmlns:p14="http://schemas.microsoft.com/office/powerpoint/2010/main" val="996694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xt PO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6E6E5-798F-49F5-B692-25AA0C3BE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757" y="436563"/>
            <a:ext cx="10564586" cy="918707"/>
          </a:xfrm>
        </p:spPr>
        <p:txBody>
          <a:bodyPr anchor="ctr">
            <a:noAutofit/>
          </a:bodyPr>
          <a:lstStyle>
            <a:lvl1pPr algn="l">
              <a:defRPr sz="4000" cap="all" baseline="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Nadpis </a:t>
            </a:r>
            <a:r>
              <a:rPr lang="cs-CZ" dirty="0" err="1"/>
              <a:t>slidu</a:t>
            </a:r>
            <a:r>
              <a:rPr lang="cs-CZ" dirty="0"/>
              <a:t> - 3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3D385F-D0E6-4564-9C4D-C1BCAB1C79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2757" y="1485899"/>
            <a:ext cx="10564586" cy="408214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00206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400" dirty="0">
                <a:solidFill>
                  <a:srgbClr val="173070"/>
                </a:solidFill>
                <a:latin typeface="+mn-lt"/>
              </a:rPr>
              <a:t>Vzor pro informace k prioritě 2 - Vzdělávání</a:t>
            </a:r>
            <a:endParaRPr lang="cs-CZ" sz="2400" dirty="0">
              <a:solidFill>
                <a:srgbClr val="173070"/>
              </a:solidFill>
              <a:latin typeface="Montserrat" panose="00000500000000000000" pitchFamily="50" charset="-18"/>
            </a:endParaRPr>
          </a:p>
          <a:p>
            <a:pPr marL="0" indent="0">
              <a:buNone/>
            </a:pPr>
            <a:endParaRPr lang="cs-CZ" sz="2400" dirty="0">
              <a:solidFill>
                <a:srgbClr val="173070"/>
              </a:solidFill>
              <a:latin typeface="Montserrat" panose="000005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6643738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loupce OP JA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B7D674-EBC9-4DC9-BBE3-809E980FD6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6"/>
            <a:ext cx="10515600" cy="1226608"/>
          </a:xfrm>
        </p:spPr>
        <p:txBody>
          <a:bodyPr>
            <a:noAutofit/>
          </a:bodyPr>
          <a:lstStyle>
            <a:lvl1pPr>
              <a:defRPr sz="4000" baseline="0">
                <a:solidFill>
                  <a:srgbClr val="173070"/>
                </a:solidFill>
                <a:latin typeface="+mn-lt"/>
              </a:defRPr>
            </a:lvl1pPr>
          </a:lstStyle>
          <a:p>
            <a:r>
              <a:rPr lang="cs-CZ" dirty="0">
                <a:latin typeface="+mn-lt"/>
              </a:rPr>
              <a:t>NADPIS – obecně OP JAK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C0946D7-1616-430F-B9AE-8F2858A9964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681163"/>
            <a:ext cx="5157787" cy="3968866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rgbClr val="173070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B76395A-FCD8-4AAD-B4B9-C355D138FC3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1681163"/>
            <a:ext cx="5183188" cy="3968866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173070"/>
                </a:solidFill>
                <a:latin typeface="+mn-lt"/>
              </a:defRPr>
            </a:lvl1pPr>
          </a:lstStyle>
          <a:p>
            <a:pPr lvl="0"/>
            <a:r>
              <a:rPr lang="cs-CZ" dirty="0">
                <a:latin typeface="+mn-lt"/>
              </a:rPr>
              <a:t>Text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5437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ělící OP JAK obecný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6E6E5-798F-49F5-B692-25AA0C3BE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757" y="2008414"/>
            <a:ext cx="7756072" cy="1420585"/>
          </a:xfrm>
        </p:spPr>
        <p:txBody>
          <a:bodyPr anchor="ctr">
            <a:noAutofit/>
          </a:bodyPr>
          <a:lstStyle>
            <a:lvl1pPr algn="l">
              <a:defRPr sz="4000" cap="all" baseline="0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cs-CZ" dirty="0"/>
              <a:t>Dělící </a:t>
            </a:r>
            <a:r>
              <a:rPr lang="cs-CZ" dirty="0" err="1"/>
              <a:t>slide</a:t>
            </a:r>
            <a:r>
              <a:rPr lang="cs-CZ" dirty="0"/>
              <a:t> - 1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3D385F-D0E6-4564-9C4D-C1BCAB1C79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2757" y="3543300"/>
            <a:ext cx="10564586" cy="9187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00206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indent="0">
              <a:buNone/>
            </a:pPr>
            <a:r>
              <a:rPr lang="cs-CZ" sz="2400" dirty="0">
                <a:solidFill>
                  <a:srgbClr val="173070"/>
                </a:solidFill>
                <a:latin typeface="+mn-lt"/>
              </a:rPr>
              <a:t>Vzor pro obecné informace k OP JAK</a:t>
            </a:r>
            <a:endParaRPr lang="cs-CZ" sz="2400" dirty="0">
              <a:solidFill>
                <a:srgbClr val="173070"/>
              </a:solidFill>
              <a:latin typeface="Montserrat" panose="00000500000000000000" pitchFamily="50" charset="-18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43E29FC-C5AB-4A8D-89A5-C94DC4451C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800" y="0"/>
            <a:ext cx="3805200" cy="38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87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loupce PO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B7D674-EBC9-4DC9-BBE3-809E980FD6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6"/>
            <a:ext cx="10515600" cy="1226608"/>
          </a:xfrm>
        </p:spPr>
        <p:txBody>
          <a:bodyPr>
            <a:noAutofit/>
          </a:bodyPr>
          <a:lstStyle>
            <a:lvl1pPr>
              <a:defRPr sz="4000">
                <a:solidFill>
                  <a:srgbClr val="173070"/>
                </a:solidFill>
              </a:defRPr>
            </a:lvl1pPr>
          </a:lstStyle>
          <a:p>
            <a:r>
              <a:rPr lang="cs-CZ" dirty="0"/>
              <a:t>NADPIS – priorita 1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C0946D7-1616-430F-B9AE-8F2858A9964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681163"/>
            <a:ext cx="5157787" cy="3968866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rgbClr val="173070"/>
                </a:solidFill>
                <a:latin typeface="+mn-lt"/>
              </a:defRPr>
            </a:lvl1pPr>
          </a:lstStyle>
          <a:p>
            <a:pPr lvl="0"/>
            <a:r>
              <a:rPr lang="cs-CZ" dirty="0">
                <a:latin typeface="+mn-lt"/>
              </a:rPr>
              <a:t>Text</a:t>
            </a: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B76395A-FCD8-4AAD-B4B9-C355D138FC3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1681163"/>
            <a:ext cx="5183188" cy="3968866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173070"/>
                </a:solidFill>
                <a:latin typeface="+mn-lt"/>
              </a:defRPr>
            </a:lvl1pPr>
          </a:lstStyle>
          <a:p>
            <a:pPr lvl="0"/>
            <a:r>
              <a:rPr lang="cs-CZ" dirty="0">
                <a:latin typeface="+mn-lt"/>
              </a:rPr>
              <a:t>Text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5219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loupce PO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B7D674-EBC9-4DC9-BBE3-809E980FD6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6"/>
            <a:ext cx="10515600" cy="1226608"/>
          </a:xfrm>
        </p:spPr>
        <p:txBody>
          <a:bodyPr>
            <a:noAutofit/>
          </a:bodyPr>
          <a:lstStyle>
            <a:lvl1pPr>
              <a:defRPr sz="4000">
                <a:solidFill>
                  <a:srgbClr val="173070"/>
                </a:solidFill>
              </a:defRPr>
            </a:lvl1pPr>
          </a:lstStyle>
          <a:p>
            <a:r>
              <a:rPr lang="cs-CZ" dirty="0"/>
              <a:t>NADPIS – priorita 2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C0946D7-1616-430F-B9AE-8F2858A9964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681163"/>
            <a:ext cx="5157787" cy="3968866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rgbClr val="173070"/>
                </a:solidFill>
                <a:latin typeface="+mn-lt"/>
              </a:defRPr>
            </a:lvl1pPr>
          </a:lstStyle>
          <a:p>
            <a:pPr lvl="0"/>
            <a:r>
              <a:rPr lang="cs-CZ" dirty="0">
                <a:latin typeface="+mn-lt"/>
              </a:rPr>
              <a:t>Text</a:t>
            </a: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B76395A-FCD8-4AAD-B4B9-C355D138FC3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1681163"/>
            <a:ext cx="5183188" cy="3968866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173070"/>
                </a:solidFill>
                <a:latin typeface="+mn-lt"/>
              </a:defRPr>
            </a:lvl1pPr>
          </a:lstStyle>
          <a:p>
            <a:pPr lvl="0"/>
            <a:r>
              <a:rPr lang="cs-CZ" dirty="0">
                <a:latin typeface="+mn-lt"/>
              </a:rPr>
              <a:t>Text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45254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691665-F4D8-42C1-B599-772A725B1D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cap="all" baseline="0"/>
            </a:lvl1pPr>
          </a:lstStyle>
          <a:p>
            <a:r>
              <a:rPr lang="cs-CZ" dirty="0"/>
              <a:t>Děkuji za pozornost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8104B2D5-FA0C-46A1-8B54-36094BE26D2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38199" y="3682998"/>
            <a:ext cx="7711831" cy="2108201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n-lt"/>
              </a:defRPr>
            </a:lvl1pPr>
          </a:lstStyle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pl-PL" sz="2000" b="1" dirty="0">
                <a:solidFill>
                  <a:srgbClr val="FF0000"/>
                </a:solidFill>
              </a:rPr>
              <a:t>Jméno Příjemní :)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cs-CZ" sz="2000" b="1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Jmeno.Prijemni@msmt.cz</a:t>
            </a:r>
            <a:endParaRPr lang="cs-CZ" sz="2000" b="1" dirty="0">
              <a:solidFill>
                <a:srgbClr val="FF0000"/>
              </a:solidFill>
            </a:endParaRPr>
          </a:p>
          <a:p>
            <a:pPr lvl="0">
              <a:lnSpc>
                <a:spcPct val="100000"/>
              </a:lnSpc>
              <a:spcBef>
                <a:spcPts val="600"/>
              </a:spcBef>
            </a:pPr>
            <a:endParaRPr lang="cs-CZ" sz="2000" b="1" dirty="0"/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cs-CZ" sz="2000" dirty="0"/>
              <a:t>Další informace o OP JAN AMOS KOMENSKÝ (2021-2027) 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cs-CZ" sz="2000" dirty="0"/>
              <a:t>jsou dostupné na webových stránkách </a:t>
            </a:r>
            <a:r>
              <a:rPr lang="cs-CZ" sz="2000" u="sng" dirty="0"/>
              <a:t>https://OPJAK.cz/</a:t>
            </a:r>
            <a:endParaRPr lang="cs-CZ" sz="2000" dirty="0"/>
          </a:p>
          <a:p>
            <a:pPr lvl="0">
              <a:lnSpc>
                <a:spcPct val="100000"/>
              </a:lnSpc>
              <a:spcBef>
                <a:spcPts val="600"/>
              </a:spcBef>
            </a:pPr>
            <a:endParaRPr lang="cs-CZ" sz="2000" b="1" dirty="0">
              <a:solidFill>
                <a:srgbClr val="FF0000"/>
              </a:solidFill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812928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 JAK titul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691665-F4D8-42C1-B599-772A725B1D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cap="all" baseline="0">
                <a:latin typeface="+mn-lt"/>
              </a:defRPr>
            </a:lvl1pPr>
          </a:lstStyle>
          <a:p>
            <a:r>
              <a:rPr lang="cs-CZ" dirty="0"/>
              <a:t>Hlavní nadpis</a:t>
            </a:r>
          </a:p>
        </p:txBody>
      </p:sp>
    </p:spTree>
    <p:extLst>
      <p:ext uri="{BB962C8B-B14F-4D97-AF65-F5344CB8AC3E}">
        <p14:creationId xmlns:p14="http://schemas.microsoft.com/office/powerpoint/2010/main" val="29507665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ělící OP JAK obecný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6E6E5-798F-49F5-B692-25AA0C3BE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757" y="2008414"/>
            <a:ext cx="7756072" cy="1420585"/>
          </a:xfrm>
        </p:spPr>
        <p:txBody>
          <a:bodyPr anchor="ctr">
            <a:noAutofit/>
          </a:bodyPr>
          <a:lstStyle>
            <a:lvl1pPr algn="l">
              <a:defRPr sz="4000" cap="all" baseline="0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cs-CZ" dirty="0"/>
              <a:t>Dělící </a:t>
            </a:r>
            <a:r>
              <a:rPr lang="cs-CZ" dirty="0" err="1"/>
              <a:t>slide</a:t>
            </a:r>
            <a:r>
              <a:rPr lang="cs-CZ" dirty="0"/>
              <a:t> - 1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3D385F-D0E6-4564-9C4D-C1BCAB1C79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2757" y="3543300"/>
            <a:ext cx="10564586" cy="9187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00206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indent="0">
              <a:buNone/>
            </a:pPr>
            <a:r>
              <a:rPr lang="cs-CZ" sz="2400" dirty="0">
                <a:solidFill>
                  <a:srgbClr val="173070"/>
                </a:solidFill>
                <a:latin typeface="+mn-lt"/>
              </a:rPr>
              <a:t>Vzor pro obecné informace k OP JAK</a:t>
            </a:r>
            <a:endParaRPr lang="cs-CZ" sz="2400" dirty="0">
              <a:solidFill>
                <a:srgbClr val="173070"/>
              </a:solidFill>
              <a:latin typeface="Montserrat" panose="00000500000000000000" pitchFamily="50" charset="-18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43E29FC-C5AB-4A8D-89A5-C94DC4451C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800" y="0"/>
            <a:ext cx="3805200" cy="38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704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ělící PO 1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6E6E5-798F-49F5-B692-25AA0C3BE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757" y="2008414"/>
            <a:ext cx="7756072" cy="1420585"/>
          </a:xfrm>
        </p:spPr>
        <p:txBody>
          <a:bodyPr anchor="ctr">
            <a:noAutofit/>
          </a:bodyPr>
          <a:lstStyle>
            <a:lvl1pPr algn="l">
              <a:defRPr sz="4000" cap="all" baseline="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Dělící </a:t>
            </a:r>
            <a:r>
              <a:rPr lang="cs-CZ" dirty="0" err="1"/>
              <a:t>slide</a:t>
            </a:r>
            <a:r>
              <a:rPr lang="cs-CZ" dirty="0"/>
              <a:t> - 2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3D385F-D0E6-4564-9C4D-C1BCAB1C79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2757" y="3543300"/>
            <a:ext cx="10564586" cy="9187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00206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indent="0">
              <a:buNone/>
            </a:pPr>
            <a:r>
              <a:rPr lang="cs-CZ" sz="2400" dirty="0">
                <a:solidFill>
                  <a:srgbClr val="173070"/>
                </a:solidFill>
                <a:latin typeface="+mn-lt"/>
              </a:rPr>
              <a:t>Vzor pro informace k prioritě 1 – Výzkum a vývoj</a:t>
            </a:r>
            <a:endParaRPr lang="cs-CZ" sz="2400" dirty="0">
              <a:solidFill>
                <a:srgbClr val="173070"/>
              </a:solidFill>
              <a:latin typeface="Montserrat" panose="00000500000000000000" pitchFamily="50" charset="-18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A4F14DD-E5DC-45CA-907A-E52FDF260D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800" y="0"/>
            <a:ext cx="3805200" cy="38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5689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ělící PO 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6E6E5-798F-49F5-B692-25AA0C3BE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757" y="2008414"/>
            <a:ext cx="7756072" cy="1420585"/>
          </a:xfrm>
        </p:spPr>
        <p:txBody>
          <a:bodyPr anchor="ctr">
            <a:noAutofit/>
          </a:bodyPr>
          <a:lstStyle>
            <a:lvl1pPr algn="l">
              <a:defRPr sz="4000" cap="all" baseline="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Dělící </a:t>
            </a:r>
            <a:r>
              <a:rPr lang="cs-CZ" dirty="0" err="1"/>
              <a:t>slide</a:t>
            </a:r>
            <a:r>
              <a:rPr lang="cs-CZ" dirty="0"/>
              <a:t> - 3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3D385F-D0E6-4564-9C4D-C1BCAB1C79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2757" y="3543300"/>
            <a:ext cx="10564586" cy="9187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00206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indent="0">
              <a:buNone/>
            </a:pPr>
            <a:r>
              <a:rPr lang="cs-CZ" sz="2400" dirty="0">
                <a:solidFill>
                  <a:srgbClr val="173070"/>
                </a:solidFill>
                <a:latin typeface="+mn-lt"/>
              </a:rPr>
              <a:t>Vzor pro informace k prioritě 2 - Vzdělávání</a:t>
            </a:r>
            <a:endParaRPr lang="cs-CZ" sz="2400" dirty="0">
              <a:solidFill>
                <a:srgbClr val="173070"/>
              </a:solidFill>
              <a:latin typeface="Montserrat" panose="00000500000000000000" pitchFamily="50" charset="-18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83D7AB2-D5EE-4EA7-86CC-B0A23D728C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254" y="0"/>
            <a:ext cx="3804746" cy="380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83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xt OP JAK obecně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6E6E5-798F-49F5-B692-25AA0C3BE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757" y="436563"/>
            <a:ext cx="10564586" cy="918707"/>
          </a:xfrm>
        </p:spPr>
        <p:txBody>
          <a:bodyPr anchor="ctr">
            <a:noAutofit/>
          </a:bodyPr>
          <a:lstStyle>
            <a:lvl1pPr algn="l">
              <a:defRPr sz="4000" cap="all" baseline="0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cs-CZ" dirty="0"/>
              <a:t>Nadpis slidu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3D385F-D0E6-4564-9C4D-C1BCAB1C79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2757" y="1485899"/>
            <a:ext cx="10564586" cy="408214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00206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400" dirty="0">
                <a:solidFill>
                  <a:srgbClr val="173070"/>
                </a:solidFill>
                <a:latin typeface="+mn-lt"/>
              </a:rPr>
              <a:t>Vzor pro obecné informace k OP JAK </a:t>
            </a:r>
          </a:p>
        </p:txBody>
      </p:sp>
    </p:spTree>
    <p:extLst>
      <p:ext uri="{BB962C8B-B14F-4D97-AF65-F5344CB8AC3E}">
        <p14:creationId xmlns:p14="http://schemas.microsoft.com/office/powerpoint/2010/main" val="7870049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xt PO1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6E6E5-798F-49F5-B692-25AA0C3BE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757" y="436563"/>
            <a:ext cx="10564586" cy="918707"/>
          </a:xfrm>
        </p:spPr>
        <p:txBody>
          <a:bodyPr anchor="ctr">
            <a:noAutofit/>
          </a:bodyPr>
          <a:lstStyle>
            <a:lvl1pPr algn="l">
              <a:defRPr sz="4000" cap="all" baseline="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Nadpis slidu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3D385F-D0E6-4564-9C4D-C1BCAB1C79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2757" y="1485899"/>
            <a:ext cx="10564586" cy="408214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00206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400" dirty="0">
                <a:solidFill>
                  <a:srgbClr val="173070"/>
                </a:solidFill>
                <a:latin typeface="+mn-lt"/>
              </a:rPr>
              <a:t>Vzor pro informace k prioritě 1 – Výzkum a vývoj </a:t>
            </a:r>
          </a:p>
        </p:txBody>
      </p:sp>
    </p:spTree>
    <p:extLst>
      <p:ext uri="{BB962C8B-B14F-4D97-AF65-F5344CB8AC3E}">
        <p14:creationId xmlns:p14="http://schemas.microsoft.com/office/powerpoint/2010/main" val="4493814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xt PO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6E6E5-798F-49F5-B692-25AA0C3BE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757" y="436563"/>
            <a:ext cx="10564586" cy="918707"/>
          </a:xfrm>
        </p:spPr>
        <p:txBody>
          <a:bodyPr anchor="ctr">
            <a:noAutofit/>
          </a:bodyPr>
          <a:lstStyle>
            <a:lvl1pPr algn="l">
              <a:defRPr sz="4000" cap="all" baseline="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Nadpis slidu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3D385F-D0E6-4564-9C4D-C1BCAB1C79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2757" y="1485899"/>
            <a:ext cx="10564586" cy="408214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00206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400" dirty="0">
                <a:solidFill>
                  <a:srgbClr val="173070"/>
                </a:solidFill>
                <a:latin typeface="+mn-lt"/>
              </a:rPr>
              <a:t>Vzor pro informace k prioritě 2 - Vzdělávání</a:t>
            </a:r>
            <a:endParaRPr lang="cs-CZ" sz="2400" dirty="0">
              <a:solidFill>
                <a:srgbClr val="173070"/>
              </a:solidFill>
              <a:latin typeface="Montserrat" panose="00000500000000000000" pitchFamily="50" charset="-18"/>
            </a:endParaRPr>
          </a:p>
          <a:p>
            <a:pPr marL="0" indent="0">
              <a:buNone/>
            </a:pPr>
            <a:endParaRPr lang="cs-CZ" sz="2400" dirty="0">
              <a:solidFill>
                <a:srgbClr val="173070"/>
              </a:solidFill>
              <a:latin typeface="Montserrat" panose="000005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03502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ělící PO 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6E6E5-798F-49F5-B692-25AA0C3BE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757" y="2008414"/>
            <a:ext cx="7756072" cy="1420585"/>
          </a:xfrm>
        </p:spPr>
        <p:txBody>
          <a:bodyPr anchor="ctr">
            <a:noAutofit/>
          </a:bodyPr>
          <a:lstStyle>
            <a:lvl1pPr algn="l">
              <a:defRPr sz="4000" cap="all" baseline="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Dělící </a:t>
            </a:r>
            <a:r>
              <a:rPr lang="cs-CZ" dirty="0" err="1"/>
              <a:t>slide</a:t>
            </a:r>
            <a:r>
              <a:rPr lang="cs-CZ" dirty="0"/>
              <a:t> - 2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3D385F-D0E6-4564-9C4D-C1BCAB1C79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2757" y="3543300"/>
            <a:ext cx="10564586" cy="9187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00206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indent="0">
              <a:buNone/>
            </a:pPr>
            <a:r>
              <a:rPr lang="cs-CZ" sz="2400" dirty="0">
                <a:solidFill>
                  <a:srgbClr val="173070"/>
                </a:solidFill>
                <a:latin typeface="+mn-lt"/>
              </a:rPr>
              <a:t>Vzor pro informace k prioritě 1 – Výzkum a vývoj</a:t>
            </a:r>
            <a:endParaRPr lang="cs-CZ" sz="2400" dirty="0">
              <a:solidFill>
                <a:srgbClr val="173070"/>
              </a:solidFill>
              <a:latin typeface="Montserrat" panose="00000500000000000000" pitchFamily="50" charset="-18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A4F14DD-E5DC-45CA-907A-E52FDF260D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800" y="0"/>
            <a:ext cx="3805200" cy="38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470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loupce OP JAK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C0946D7-1616-430F-B9AE-8F2858A9964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1600" y="1463040"/>
            <a:ext cx="5220000" cy="4186990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rgbClr val="173070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276B1B01-B899-D3D9-CB59-8D4F3CF735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757" y="436563"/>
            <a:ext cx="10564586" cy="918707"/>
          </a:xfrm>
        </p:spPr>
        <p:txBody>
          <a:bodyPr anchor="ctr">
            <a:noAutofit/>
          </a:bodyPr>
          <a:lstStyle>
            <a:lvl1pPr algn="l">
              <a:defRPr sz="4000" cap="all" baseline="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NADPIS – obecně op jak</a:t>
            </a:r>
          </a:p>
        </p:txBody>
      </p:sp>
      <p:sp>
        <p:nvSpPr>
          <p:cNvPr id="7" name="Zástupný symbol pro obsah 3">
            <a:extLst>
              <a:ext uri="{FF2B5EF4-FFF2-40B4-BE49-F238E27FC236}">
                <a16:creationId xmlns:a16="http://schemas.microsoft.com/office/drawing/2014/main" id="{3ECFF8A8-2ED6-E524-5CC7-5181EAEA004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177343" y="1463040"/>
            <a:ext cx="5220000" cy="4186990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rgbClr val="173070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9801358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loupce PO1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B7D674-EBC9-4DC9-BBE3-809E980FD6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600" y="435600"/>
            <a:ext cx="10566000" cy="918707"/>
          </a:xfrm>
        </p:spPr>
        <p:txBody>
          <a:bodyPr>
            <a:noAutofit/>
          </a:bodyPr>
          <a:lstStyle>
            <a:lvl1pPr>
              <a:defRPr sz="4000" cap="all" baseline="0">
                <a:solidFill>
                  <a:srgbClr val="173070"/>
                </a:solidFill>
              </a:defRPr>
            </a:lvl1pPr>
          </a:lstStyle>
          <a:p>
            <a:r>
              <a:rPr lang="cs-CZ" dirty="0"/>
              <a:t>NADPIS – priorita 1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C0946D7-1616-430F-B9AE-8F2858A9964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1600" y="1461600"/>
            <a:ext cx="5220000" cy="4186800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rgbClr val="173070"/>
                </a:solidFill>
                <a:latin typeface="+mn-lt"/>
              </a:defRPr>
            </a:lvl1pPr>
          </a:lstStyle>
          <a:p>
            <a:pPr lvl="0"/>
            <a:r>
              <a:rPr lang="cs-CZ" dirty="0">
                <a:latin typeface="+mn-lt"/>
              </a:rPr>
              <a:t>Text</a:t>
            </a: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B76395A-FCD8-4AAD-B4B9-C355D138FC3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7600" y="1461600"/>
            <a:ext cx="5220000" cy="4186800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173070"/>
                </a:solidFill>
                <a:latin typeface="+mn-lt"/>
              </a:defRPr>
            </a:lvl1pPr>
          </a:lstStyle>
          <a:p>
            <a:pPr lvl="0"/>
            <a:r>
              <a:rPr lang="cs-CZ" dirty="0">
                <a:latin typeface="+mn-lt"/>
              </a:rPr>
              <a:t>Text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03570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loupce PO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B7D674-EBC9-4DC9-BBE3-809E980FD6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600" y="435600"/>
            <a:ext cx="10566000" cy="918000"/>
          </a:xfrm>
        </p:spPr>
        <p:txBody>
          <a:bodyPr>
            <a:noAutofit/>
          </a:bodyPr>
          <a:lstStyle>
            <a:lvl1pPr>
              <a:defRPr sz="4000" cap="all" baseline="0">
                <a:solidFill>
                  <a:srgbClr val="173070"/>
                </a:solidFill>
              </a:defRPr>
            </a:lvl1pPr>
          </a:lstStyle>
          <a:p>
            <a:r>
              <a:rPr lang="cs-CZ" dirty="0"/>
              <a:t>NADPIS – priorita 2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C0946D7-1616-430F-B9AE-8F2858A9964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1600" y="1461600"/>
            <a:ext cx="5220000" cy="4186800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rgbClr val="173070"/>
                </a:solidFill>
                <a:latin typeface="+mn-lt"/>
              </a:defRPr>
            </a:lvl1pPr>
          </a:lstStyle>
          <a:p>
            <a:pPr lvl="0"/>
            <a:r>
              <a:rPr lang="cs-CZ" dirty="0">
                <a:latin typeface="+mn-lt"/>
              </a:rPr>
              <a:t>Text</a:t>
            </a: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B76395A-FCD8-4AAD-B4B9-C355D138FC3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7600" y="1461599"/>
            <a:ext cx="5220000" cy="4186799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173070"/>
                </a:solidFill>
                <a:latin typeface="+mn-lt"/>
              </a:defRPr>
            </a:lvl1pPr>
          </a:lstStyle>
          <a:p>
            <a:pPr lvl="0"/>
            <a:r>
              <a:rPr lang="cs-CZ" dirty="0">
                <a:latin typeface="+mn-lt"/>
              </a:rPr>
              <a:t>Text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4518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691665-F4D8-42C1-B599-772A725B1D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cap="all" baseline="0"/>
            </a:lvl1pPr>
          </a:lstStyle>
          <a:p>
            <a:r>
              <a:rPr lang="cs-CZ" dirty="0"/>
              <a:t>Děkuji za pozornost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8104B2D5-FA0C-46A1-8B54-36094BE26D2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38200" y="3682998"/>
            <a:ext cx="7391400" cy="2108201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n-lt"/>
              </a:defRPr>
            </a:lvl1pPr>
          </a:lstStyle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pl-PL" sz="2000" b="1" dirty="0">
                <a:solidFill>
                  <a:srgbClr val="FF0000"/>
                </a:solidFill>
              </a:rPr>
              <a:t>Jméno Příjemní :)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cs-CZ" sz="2000" b="1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Jmeno.Prijemni@msmt.cz</a:t>
            </a:r>
            <a:endParaRPr lang="cs-CZ" sz="2000" b="1" dirty="0">
              <a:solidFill>
                <a:srgbClr val="FF0000"/>
              </a:solidFill>
            </a:endParaRPr>
          </a:p>
          <a:p>
            <a:pPr lvl="0">
              <a:lnSpc>
                <a:spcPct val="100000"/>
              </a:lnSpc>
              <a:spcBef>
                <a:spcPts val="600"/>
              </a:spcBef>
            </a:pPr>
            <a:endParaRPr lang="cs-CZ" sz="2000" b="1" dirty="0"/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cs-CZ" sz="2000" dirty="0"/>
              <a:t>Další informace o OP JAN AMOS KOMENSKÝ (2021-2027) 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cs-CZ" sz="2000" dirty="0"/>
              <a:t>jsou dostupné na webových stránkách </a:t>
            </a:r>
            <a:r>
              <a:rPr lang="cs-CZ" sz="2000" u="sng" dirty="0"/>
              <a:t>OPJAK.cz</a:t>
            </a:r>
            <a:endParaRPr lang="cs-CZ" sz="2000" dirty="0"/>
          </a:p>
          <a:p>
            <a:pPr lvl="0">
              <a:lnSpc>
                <a:spcPct val="100000"/>
              </a:lnSpc>
              <a:spcBef>
                <a:spcPts val="600"/>
              </a:spcBef>
            </a:pPr>
            <a:endParaRPr lang="cs-CZ" sz="2000" b="1" dirty="0">
              <a:solidFill>
                <a:srgbClr val="FF0000"/>
              </a:solidFill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97172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881480-6C1F-55F0-84C7-6E9BA6AC09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532D241-F30B-9B03-C3A5-0AFBE83A6F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94B24ED-4A43-B85D-639A-C5DC1C910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AF99-5C88-43E5-9537-3923298F5601}" type="datetimeFigureOut">
              <a:rPr lang="cs-CZ" smtClean="0"/>
              <a:t>16.11.2023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4BA7342-684E-4041-92D1-A60B182EF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965A405-29B2-FF49-6A44-66115DD43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A717-6A93-43EC-8CB7-26C61A37E4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63339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95634A-902B-C497-4D1F-7825FD5BF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FFADD0-DD0C-6DA4-494A-1992BB5EA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01CF05-D8D8-56F8-A5F0-8BD68D84E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AF99-5C88-43E5-9537-3923298F5601}" type="datetimeFigureOut">
              <a:rPr lang="cs-CZ" smtClean="0"/>
              <a:t>16.11.2023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9D57F87-808F-9EC3-B6F0-FC78AA829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875BB85-E8D8-736B-6E44-BF733637E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A717-6A93-43EC-8CB7-26C61A37E4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64753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D7EAF5-41B0-6CD6-3217-9FF65BB51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5028921-3FA5-D8E0-029C-59FD74085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7E18E6B-F229-3BD8-27C3-F2716EA1D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AF99-5C88-43E5-9537-3923298F5601}" type="datetimeFigureOut">
              <a:rPr lang="cs-CZ" smtClean="0"/>
              <a:t>16.11.2023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84FE454-0CB1-4AE0-A18A-C49C26466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511A9B6-D862-279B-35F3-60060637B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A717-6A93-43EC-8CB7-26C61A37E4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73008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3070F0-3DDF-6FEB-11B3-1FDFDB1C6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48BD0D-00F9-B774-9915-92B31A4D22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D351556-039D-AA11-AC15-E59F9EDFDB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3E09A4A-C0D1-7758-41FB-13DD4F217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AF99-5C88-43E5-9537-3923298F5601}" type="datetimeFigureOut">
              <a:rPr lang="cs-CZ" smtClean="0"/>
              <a:t>16.11.2023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85B8BEF-5335-145B-B7D4-9AFBFD62C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DFC306B-04FD-0E61-D534-4A4BE665F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A717-6A93-43EC-8CB7-26C61A37E4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78770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72B482-3B97-DE4A-8FF0-50C0210BD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9AAB0D-E19D-C024-6D63-C5A0178EC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82E26C4-89EF-7DED-F069-A6A8087D8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3C86FD-41C9-AC54-A87C-EC9B72E8B1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397EA39-B490-230B-F3B0-A81E4ED4D2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3253D0E-3977-733C-CEA7-D489DC972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AF99-5C88-43E5-9537-3923298F5601}" type="datetimeFigureOut">
              <a:rPr lang="cs-CZ" smtClean="0"/>
              <a:t>16.11.2023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D663376-A733-EDCA-12DD-C8160FA83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010CAAF-74CB-A2C4-91D9-FA5618038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A717-6A93-43EC-8CB7-26C61A37E4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76610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ACEC2C-00E7-2DB1-F730-78B9DA8FB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630EAB1-06C7-4BE3-B95C-95E73996D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AF99-5C88-43E5-9537-3923298F5601}" type="datetimeFigureOut">
              <a:rPr lang="cs-CZ" smtClean="0"/>
              <a:t>16.11.2023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11237F8-75C0-EF08-3789-B2C39C864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08A10B4-A52D-6C02-8E4B-0AC0A50FF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A717-6A93-43EC-8CB7-26C61A37E4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2122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ělící PO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6E6E5-798F-49F5-B692-25AA0C3BE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757" y="2008414"/>
            <a:ext cx="7756072" cy="1420585"/>
          </a:xfrm>
        </p:spPr>
        <p:txBody>
          <a:bodyPr anchor="ctr">
            <a:noAutofit/>
          </a:bodyPr>
          <a:lstStyle>
            <a:lvl1pPr algn="l">
              <a:defRPr sz="4000" cap="all" baseline="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Dělící </a:t>
            </a:r>
            <a:r>
              <a:rPr lang="cs-CZ" dirty="0" err="1"/>
              <a:t>slide</a:t>
            </a:r>
            <a:r>
              <a:rPr lang="cs-CZ" dirty="0"/>
              <a:t> - 3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3D385F-D0E6-4564-9C4D-C1BCAB1C79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2757" y="3543300"/>
            <a:ext cx="10564586" cy="9187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00206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indent="0">
              <a:buNone/>
            </a:pPr>
            <a:r>
              <a:rPr lang="cs-CZ" sz="2400" dirty="0">
                <a:solidFill>
                  <a:srgbClr val="173070"/>
                </a:solidFill>
                <a:latin typeface="+mn-lt"/>
              </a:rPr>
              <a:t>Vzor pro informace k prioritě 2 - Vzdělávání</a:t>
            </a:r>
            <a:endParaRPr lang="cs-CZ" sz="2400" dirty="0">
              <a:solidFill>
                <a:srgbClr val="173070"/>
              </a:solidFill>
              <a:latin typeface="Montserrat" panose="00000500000000000000" pitchFamily="50" charset="-18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83D7AB2-D5EE-4EA7-86CC-B0A23D728C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254" y="0"/>
            <a:ext cx="3804746" cy="380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0237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6C55BD1-81C7-2323-44C7-F59B2D567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AF99-5C88-43E5-9537-3923298F5601}" type="datetimeFigureOut">
              <a:rPr lang="cs-CZ" smtClean="0"/>
              <a:t>16.11.2023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C36ED9A-971F-20EB-C5FF-D127D0883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09FEA76-7320-C48F-104C-7FB9A99DC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A717-6A93-43EC-8CB7-26C61A37E4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00309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652583-C501-9763-FB91-C62CA2EF0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A3631B-FFCA-D9B3-5EF8-30B19FD7E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DC7B2E5-CF66-C80B-7B89-DCEE3511FC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63844A7-3ACA-03E5-2937-291276BDA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AF99-5C88-43E5-9537-3923298F5601}" type="datetimeFigureOut">
              <a:rPr lang="cs-CZ" smtClean="0"/>
              <a:t>16.11.2023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F3821E7-8978-C4ED-02CA-B4C7F4CB6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6EAEA8A-267C-2C77-A286-8F45BCB03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A717-6A93-43EC-8CB7-26C61A37E4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02354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EA0D10-638F-53C1-516C-2893BDFEE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54797F3-929A-BE53-9C4E-A92F03886D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7CF6CF8-005F-4F6E-626C-0A7519374B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3F6878D-75C2-8083-20C7-F4347DA3E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AF99-5C88-43E5-9537-3923298F5601}" type="datetimeFigureOut">
              <a:rPr lang="cs-CZ" smtClean="0"/>
              <a:t>16.11.2023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07D4267-47C8-93DB-95C3-78177101E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67C74AB-0397-FADF-315C-646CC0217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A717-6A93-43EC-8CB7-26C61A37E4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65561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BB4B22-7C2D-6328-6153-7A5E8D2B0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03793CE-2430-E8B8-BBE6-DC80CAB61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5F84C24-8DAC-8BED-8A80-4507E5C66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AF99-5C88-43E5-9537-3923298F5601}" type="datetimeFigureOut">
              <a:rPr lang="cs-CZ" smtClean="0"/>
              <a:t>16.11.2023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3A0B0F-F28A-4292-49AC-B1CDAA067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066900-2844-FB9F-96A5-4CCE373AE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A717-6A93-43EC-8CB7-26C61A37E4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66766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48523BB-B913-5D2B-07E3-6437583DF3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30DFAA3-9E0E-8058-7FB6-3F78950257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4AA06B2-F58A-2F9E-0D68-2DC156EDE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AF99-5C88-43E5-9537-3923298F5601}" type="datetimeFigureOut">
              <a:rPr lang="cs-CZ" smtClean="0"/>
              <a:t>16.11.2023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5C4D9C-E1FB-CAC5-DBD8-2D047997F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CCC4587-712E-19BD-066E-E37AF798E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A717-6A93-43EC-8CB7-26C61A37E4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1183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xt OP JAK obecně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6E6E5-798F-49F5-B692-25AA0C3BE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757" y="436563"/>
            <a:ext cx="10564586" cy="918707"/>
          </a:xfrm>
        </p:spPr>
        <p:txBody>
          <a:bodyPr anchor="ctr">
            <a:noAutofit/>
          </a:bodyPr>
          <a:lstStyle>
            <a:lvl1pPr algn="l">
              <a:defRPr sz="4000" cap="all" baseline="0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cs-CZ" dirty="0"/>
              <a:t>Nadpis </a:t>
            </a:r>
            <a:r>
              <a:rPr lang="cs-CZ" dirty="0" err="1"/>
              <a:t>slidu</a:t>
            </a:r>
            <a:r>
              <a:rPr lang="cs-CZ" dirty="0"/>
              <a:t> - 1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3D385F-D0E6-4564-9C4D-C1BCAB1C79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2757" y="1485899"/>
            <a:ext cx="10564586" cy="408214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00206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400" dirty="0">
                <a:solidFill>
                  <a:srgbClr val="173070"/>
                </a:solidFill>
                <a:latin typeface="+mn-lt"/>
              </a:rPr>
              <a:t>Vzor pro obecné informace k OP JAK </a:t>
            </a:r>
          </a:p>
        </p:txBody>
      </p:sp>
    </p:spTree>
    <p:extLst>
      <p:ext uri="{BB962C8B-B14F-4D97-AF65-F5344CB8AC3E}">
        <p14:creationId xmlns:p14="http://schemas.microsoft.com/office/powerpoint/2010/main" val="3020754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xt PO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6E6E5-798F-49F5-B692-25AA0C3BE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757" y="436563"/>
            <a:ext cx="10564586" cy="918707"/>
          </a:xfrm>
        </p:spPr>
        <p:txBody>
          <a:bodyPr anchor="ctr">
            <a:noAutofit/>
          </a:bodyPr>
          <a:lstStyle>
            <a:lvl1pPr algn="l">
              <a:defRPr sz="4000" cap="all" baseline="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Nadpis </a:t>
            </a:r>
            <a:r>
              <a:rPr lang="cs-CZ" dirty="0" err="1"/>
              <a:t>slidu</a:t>
            </a:r>
            <a:r>
              <a:rPr lang="cs-CZ" dirty="0"/>
              <a:t> - 2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3D385F-D0E6-4564-9C4D-C1BCAB1C79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2757" y="1485899"/>
            <a:ext cx="10564586" cy="408214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00206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400" dirty="0">
                <a:solidFill>
                  <a:srgbClr val="173070"/>
                </a:solidFill>
                <a:latin typeface="+mn-lt"/>
              </a:rPr>
              <a:t>Vzor pro informace k prioritě 1 – Výzkum a vývoj </a:t>
            </a:r>
          </a:p>
        </p:txBody>
      </p:sp>
    </p:spTree>
    <p:extLst>
      <p:ext uri="{BB962C8B-B14F-4D97-AF65-F5344CB8AC3E}">
        <p14:creationId xmlns:p14="http://schemas.microsoft.com/office/powerpoint/2010/main" val="2481389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xt PO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6E6E5-798F-49F5-B692-25AA0C3BE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757" y="436563"/>
            <a:ext cx="10564586" cy="918707"/>
          </a:xfrm>
        </p:spPr>
        <p:txBody>
          <a:bodyPr anchor="ctr">
            <a:noAutofit/>
          </a:bodyPr>
          <a:lstStyle>
            <a:lvl1pPr algn="l">
              <a:defRPr sz="4000" cap="all" baseline="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Nadpis </a:t>
            </a:r>
            <a:r>
              <a:rPr lang="cs-CZ" dirty="0" err="1"/>
              <a:t>slidu</a:t>
            </a:r>
            <a:r>
              <a:rPr lang="cs-CZ" dirty="0"/>
              <a:t> - 3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3D385F-D0E6-4564-9C4D-C1BCAB1C79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2757" y="1485899"/>
            <a:ext cx="10564586" cy="408214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00206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400" dirty="0">
                <a:solidFill>
                  <a:srgbClr val="173070"/>
                </a:solidFill>
                <a:latin typeface="+mn-lt"/>
              </a:rPr>
              <a:t>Vzor pro informace k prioritě 2 - Vzdělávání</a:t>
            </a:r>
            <a:endParaRPr lang="cs-CZ" sz="2400" dirty="0">
              <a:solidFill>
                <a:srgbClr val="173070"/>
              </a:solidFill>
              <a:latin typeface="Montserrat" panose="00000500000000000000" pitchFamily="50" charset="-18"/>
            </a:endParaRPr>
          </a:p>
          <a:p>
            <a:pPr marL="0" indent="0">
              <a:buNone/>
            </a:pPr>
            <a:endParaRPr lang="cs-CZ" sz="2400" dirty="0">
              <a:solidFill>
                <a:srgbClr val="173070"/>
              </a:solidFill>
              <a:latin typeface="Montserrat" panose="000005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872426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loupce OP JA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B7D674-EBC9-4DC9-BBE3-809E980FD6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6"/>
            <a:ext cx="10515600" cy="1226608"/>
          </a:xfrm>
        </p:spPr>
        <p:txBody>
          <a:bodyPr>
            <a:noAutofit/>
          </a:bodyPr>
          <a:lstStyle>
            <a:lvl1pPr>
              <a:defRPr sz="4000" baseline="0">
                <a:solidFill>
                  <a:srgbClr val="173070"/>
                </a:solidFill>
                <a:latin typeface="+mn-lt"/>
              </a:defRPr>
            </a:lvl1pPr>
          </a:lstStyle>
          <a:p>
            <a:r>
              <a:rPr lang="cs-CZ" dirty="0">
                <a:latin typeface="+mn-lt"/>
              </a:rPr>
              <a:t>NADPIS – obecně OP JAK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C0946D7-1616-430F-B9AE-8F2858A9964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681163"/>
            <a:ext cx="5157787" cy="3968866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rgbClr val="173070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B76395A-FCD8-4AAD-B4B9-C355D138FC3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1681163"/>
            <a:ext cx="5183188" cy="3968866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173070"/>
                </a:solidFill>
                <a:latin typeface="+mn-lt"/>
              </a:defRPr>
            </a:lvl1pPr>
          </a:lstStyle>
          <a:p>
            <a:pPr lvl="0"/>
            <a:r>
              <a:rPr lang="cs-CZ" dirty="0">
                <a:latin typeface="+mn-lt"/>
              </a:rPr>
              <a:t>Text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7213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loupce PO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B7D674-EBC9-4DC9-BBE3-809E980FD6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6"/>
            <a:ext cx="10515600" cy="1226608"/>
          </a:xfrm>
        </p:spPr>
        <p:txBody>
          <a:bodyPr>
            <a:noAutofit/>
          </a:bodyPr>
          <a:lstStyle>
            <a:lvl1pPr>
              <a:defRPr sz="4000">
                <a:solidFill>
                  <a:srgbClr val="173070"/>
                </a:solidFill>
              </a:defRPr>
            </a:lvl1pPr>
          </a:lstStyle>
          <a:p>
            <a:r>
              <a:rPr lang="cs-CZ" dirty="0"/>
              <a:t>NADPIS – priorita 1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C0946D7-1616-430F-B9AE-8F2858A9964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681163"/>
            <a:ext cx="5157787" cy="3968866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rgbClr val="173070"/>
                </a:solidFill>
                <a:latin typeface="+mn-lt"/>
              </a:defRPr>
            </a:lvl1pPr>
          </a:lstStyle>
          <a:p>
            <a:pPr lvl="0"/>
            <a:r>
              <a:rPr lang="cs-CZ" dirty="0">
                <a:latin typeface="+mn-lt"/>
              </a:rPr>
              <a:t>Text</a:t>
            </a: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B76395A-FCD8-4AAD-B4B9-C355D138FC3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1681163"/>
            <a:ext cx="5183188" cy="3968866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173070"/>
                </a:solidFill>
                <a:latin typeface="+mn-lt"/>
              </a:defRPr>
            </a:lvl1pPr>
          </a:lstStyle>
          <a:p>
            <a:pPr lvl="0"/>
            <a:r>
              <a:rPr lang="cs-CZ" dirty="0">
                <a:latin typeface="+mn-lt"/>
              </a:rPr>
              <a:t>Text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7966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F1DFB6E-71BE-4574-B84C-CC6B16685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8271"/>
            <a:ext cx="7391400" cy="930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HLAVNÍ NADPIS</a:t>
            </a:r>
          </a:p>
        </p:txBody>
      </p:sp>
      <p:sp>
        <p:nvSpPr>
          <p:cNvPr id="4" name="Zástupný nadpis 1">
            <a:extLst>
              <a:ext uri="{FF2B5EF4-FFF2-40B4-BE49-F238E27FC236}">
                <a16:creationId xmlns:a16="http://schemas.microsoft.com/office/drawing/2014/main" id="{48DB31F2-807B-44A6-86D5-A00E1C82203B}"/>
              </a:ext>
            </a:extLst>
          </p:cNvPr>
          <p:cNvSpPr txBox="1">
            <a:spLocks/>
          </p:cNvSpPr>
          <p:nvPr userDrawn="1"/>
        </p:nvSpPr>
        <p:spPr>
          <a:xfrm>
            <a:off x="6440557" y="5923723"/>
            <a:ext cx="1789043" cy="5645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baseline="0">
                <a:solidFill>
                  <a:schemeClr val="bg1"/>
                </a:solidFill>
                <a:latin typeface="Montserrat" panose="00000500000000000000" pitchFamily="50" charset="-18"/>
                <a:ea typeface="+mj-ea"/>
                <a:cs typeface="+mj-cs"/>
              </a:defRPr>
            </a:lvl1pPr>
          </a:lstStyle>
          <a:p>
            <a:pPr algn="r"/>
            <a:r>
              <a:rPr lang="cs-CZ" sz="1800" dirty="0">
                <a:latin typeface="+mn-lt"/>
              </a:rPr>
              <a:t>OPJAK.CZ</a:t>
            </a:r>
          </a:p>
          <a:p>
            <a:pPr algn="r"/>
            <a:r>
              <a:rPr lang="cs-CZ" sz="1800" dirty="0">
                <a:latin typeface="+mn-lt"/>
              </a:rPr>
              <a:t>MSMT.CZ</a:t>
            </a:r>
          </a:p>
        </p:txBody>
      </p:sp>
      <p:sp>
        <p:nvSpPr>
          <p:cNvPr id="5" name="Zástupný nadpis 1">
            <a:extLst>
              <a:ext uri="{FF2B5EF4-FFF2-40B4-BE49-F238E27FC236}">
                <a16:creationId xmlns:a16="http://schemas.microsoft.com/office/drawing/2014/main" id="{D281819F-91D4-493D-BE08-DCE51E69C2BA}"/>
              </a:ext>
            </a:extLst>
          </p:cNvPr>
          <p:cNvSpPr txBox="1">
            <a:spLocks/>
          </p:cNvSpPr>
          <p:nvPr userDrawn="1"/>
        </p:nvSpPr>
        <p:spPr>
          <a:xfrm>
            <a:off x="838200" y="549465"/>
            <a:ext cx="3812877" cy="12620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baseline="0">
                <a:solidFill>
                  <a:schemeClr val="bg1"/>
                </a:solidFill>
                <a:latin typeface="Montserrat" panose="00000500000000000000" pitchFamily="50" charset="-18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>
                <a:latin typeface="+mn-lt"/>
              </a:rPr>
              <a:t>Operační program</a:t>
            </a:r>
          </a:p>
          <a:p>
            <a:pPr algn="l"/>
            <a:r>
              <a:rPr lang="cs-CZ" sz="2800" b="1" dirty="0">
                <a:latin typeface="+mn-lt"/>
              </a:rPr>
              <a:t>Jan Amos Komenský</a:t>
            </a:r>
          </a:p>
        </p:txBody>
      </p:sp>
    </p:spTree>
    <p:extLst>
      <p:ext uri="{BB962C8B-B14F-4D97-AF65-F5344CB8AC3E}">
        <p14:creationId xmlns:p14="http://schemas.microsoft.com/office/powerpoint/2010/main" val="1204782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Montserrat" panose="00000500000000000000" pitchFamily="50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Montserrat" panose="00000500000000000000" pitchFamily="50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Montserrat" panose="00000500000000000000" pitchFamily="50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Montserrat" panose="00000500000000000000" pitchFamily="50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Montserrat" panose="00000500000000000000" pitchFamily="50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F1DFB6E-71BE-4574-B84C-CC6B16685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8271"/>
            <a:ext cx="7391400" cy="930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HLAVNÍ NADPIS</a:t>
            </a:r>
          </a:p>
        </p:txBody>
      </p:sp>
      <p:sp>
        <p:nvSpPr>
          <p:cNvPr id="4" name="Zástupný nadpis 1">
            <a:extLst>
              <a:ext uri="{FF2B5EF4-FFF2-40B4-BE49-F238E27FC236}">
                <a16:creationId xmlns:a16="http://schemas.microsoft.com/office/drawing/2014/main" id="{48DB31F2-807B-44A6-86D5-A00E1C82203B}"/>
              </a:ext>
            </a:extLst>
          </p:cNvPr>
          <p:cNvSpPr txBox="1">
            <a:spLocks/>
          </p:cNvSpPr>
          <p:nvPr userDrawn="1"/>
        </p:nvSpPr>
        <p:spPr>
          <a:xfrm>
            <a:off x="6440557" y="5923723"/>
            <a:ext cx="1789043" cy="5645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baseline="0">
                <a:solidFill>
                  <a:schemeClr val="bg1"/>
                </a:solidFill>
                <a:latin typeface="Montserrat" panose="00000500000000000000" pitchFamily="50" charset="-18"/>
                <a:ea typeface="+mj-ea"/>
                <a:cs typeface="+mj-cs"/>
              </a:defRPr>
            </a:lvl1pPr>
          </a:lstStyle>
          <a:p>
            <a:pPr algn="r"/>
            <a:r>
              <a:rPr lang="cs-CZ" sz="1800" dirty="0">
                <a:latin typeface="+mn-lt"/>
              </a:rPr>
              <a:t>OPJAK.CZ</a:t>
            </a:r>
          </a:p>
          <a:p>
            <a:pPr algn="r"/>
            <a:r>
              <a:rPr lang="cs-CZ" sz="1800" dirty="0">
                <a:latin typeface="+mn-lt"/>
              </a:rPr>
              <a:t>MSMT.CZ</a:t>
            </a:r>
          </a:p>
        </p:txBody>
      </p:sp>
      <p:sp>
        <p:nvSpPr>
          <p:cNvPr id="5" name="Zástupný nadpis 1">
            <a:extLst>
              <a:ext uri="{FF2B5EF4-FFF2-40B4-BE49-F238E27FC236}">
                <a16:creationId xmlns:a16="http://schemas.microsoft.com/office/drawing/2014/main" id="{D281819F-91D4-493D-BE08-DCE51E69C2BA}"/>
              </a:ext>
            </a:extLst>
          </p:cNvPr>
          <p:cNvSpPr txBox="1">
            <a:spLocks/>
          </p:cNvSpPr>
          <p:nvPr userDrawn="1"/>
        </p:nvSpPr>
        <p:spPr>
          <a:xfrm>
            <a:off x="838200" y="549465"/>
            <a:ext cx="3812877" cy="12620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baseline="0">
                <a:solidFill>
                  <a:schemeClr val="bg1"/>
                </a:solidFill>
                <a:latin typeface="Montserrat" panose="00000500000000000000" pitchFamily="50" charset="-18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>
                <a:latin typeface="+mn-lt"/>
              </a:rPr>
              <a:t>Operační program</a:t>
            </a:r>
          </a:p>
          <a:p>
            <a:pPr algn="l"/>
            <a:r>
              <a:rPr lang="cs-CZ" sz="2800" b="1" dirty="0">
                <a:latin typeface="+mn-lt"/>
              </a:rPr>
              <a:t>Jan Amos Komenský</a:t>
            </a:r>
          </a:p>
        </p:txBody>
      </p:sp>
    </p:spTree>
    <p:extLst>
      <p:ext uri="{BB962C8B-B14F-4D97-AF65-F5344CB8AC3E}">
        <p14:creationId xmlns:p14="http://schemas.microsoft.com/office/powerpoint/2010/main" val="363349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Montserrat" panose="00000500000000000000" pitchFamily="50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Montserrat" panose="00000500000000000000" pitchFamily="50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Montserrat" panose="00000500000000000000" pitchFamily="50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Montserrat" panose="00000500000000000000" pitchFamily="50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Montserrat" panose="00000500000000000000" pitchFamily="50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F1DFB6E-71BE-4574-B84C-CC6B16685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8271"/>
            <a:ext cx="7391400" cy="930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HLAVNÍ NADPIS</a:t>
            </a:r>
          </a:p>
        </p:txBody>
      </p:sp>
      <p:sp>
        <p:nvSpPr>
          <p:cNvPr id="4" name="Zástupný nadpis 1">
            <a:extLst>
              <a:ext uri="{FF2B5EF4-FFF2-40B4-BE49-F238E27FC236}">
                <a16:creationId xmlns:a16="http://schemas.microsoft.com/office/drawing/2014/main" id="{48DB31F2-807B-44A6-86D5-A00E1C82203B}"/>
              </a:ext>
            </a:extLst>
          </p:cNvPr>
          <p:cNvSpPr txBox="1">
            <a:spLocks/>
          </p:cNvSpPr>
          <p:nvPr userDrawn="1"/>
        </p:nvSpPr>
        <p:spPr>
          <a:xfrm>
            <a:off x="6440557" y="5923723"/>
            <a:ext cx="1789043" cy="5645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baseline="0">
                <a:solidFill>
                  <a:schemeClr val="bg1"/>
                </a:solidFill>
                <a:latin typeface="Montserrat" panose="00000500000000000000" pitchFamily="50" charset="-18"/>
                <a:ea typeface="+mj-ea"/>
                <a:cs typeface="+mj-cs"/>
              </a:defRPr>
            </a:lvl1pPr>
          </a:lstStyle>
          <a:p>
            <a:pPr algn="r"/>
            <a:r>
              <a:rPr lang="cs-CZ" sz="1800" dirty="0">
                <a:latin typeface="+mn-lt"/>
              </a:rPr>
              <a:t>OPJAK.CZ</a:t>
            </a:r>
          </a:p>
          <a:p>
            <a:pPr algn="r"/>
            <a:r>
              <a:rPr lang="cs-CZ" sz="1800" dirty="0">
                <a:latin typeface="+mn-lt"/>
              </a:rPr>
              <a:t>MSMT.CZ</a:t>
            </a:r>
          </a:p>
        </p:txBody>
      </p:sp>
      <p:sp>
        <p:nvSpPr>
          <p:cNvPr id="6" name="Zástupný nadpis 1">
            <a:extLst>
              <a:ext uri="{FF2B5EF4-FFF2-40B4-BE49-F238E27FC236}">
                <a16:creationId xmlns:a16="http://schemas.microsoft.com/office/drawing/2014/main" id="{8C28DB26-D1CE-42B9-9271-2F7233807C7D}"/>
              </a:ext>
            </a:extLst>
          </p:cNvPr>
          <p:cNvSpPr txBox="1">
            <a:spLocks/>
          </p:cNvSpPr>
          <p:nvPr userDrawn="1"/>
        </p:nvSpPr>
        <p:spPr>
          <a:xfrm>
            <a:off x="838200" y="549466"/>
            <a:ext cx="4752703" cy="9307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baseline="0">
                <a:solidFill>
                  <a:schemeClr val="bg1"/>
                </a:solidFill>
                <a:latin typeface="Montserrat" panose="00000500000000000000" pitchFamily="50" charset="-18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>
                <a:latin typeface="Montserrat" panose="00000500000000000000" pitchFamily="50" charset="-18"/>
              </a:rPr>
              <a:t>Operační program</a:t>
            </a:r>
          </a:p>
          <a:p>
            <a:pPr algn="l"/>
            <a:r>
              <a:rPr lang="cs-CZ" sz="2800" b="1" dirty="0">
                <a:latin typeface="Montserrat" panose="00000500000000000000" pitchFamily="50" charset="-18"/>
              </a:rPr>
              <a:t>Jan Amos Komenský</a:t>
            </a:r>
          </a:p>
        </p:txBody>
      </p:sp>
    </p:spTree>
    <p:extLst>
      <p:ext uri="{BB962C8B-B14F-4D97-AF65-F5344CB8AC3E}">
        <p14:creationId xmlns:p14="http://schemas.microsoft.com/office/powerpoint/2010/main" val="420301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baseline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Montserrat" panose="00000500000000000000" pitchFamily="50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Montserrat" panose="00000500000000000000" pitchFamily="50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Montserrat" panose="00000500000000000000" pitchFamily="50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Montserrat" panose="00000500000000000000" pitchFamily="50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Montserrat" panose="00000500000000000000" pitchFamily="50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C7B95C8-D25C-BC1C-87BC-1F7B42E1D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1E7E3AE-55E6-77E5-A8F7-510BD957A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DED975-B616-7271-AFBB-8DE1A08AAB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6AF99-5C88-43E5-9537-3923298F5601}" type="datetimeFigureOut">
              <a:rPr lang="cs-CZ" smtClean="0"/>
              <a:t>16.11.2023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C5ED9E5-47F0-34D1-B6F2-9A0F8A6ACA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7D8FFB1-604A-CED7-E53E-3D28A99958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3A717-6A93-43EC-8CB7-26C61A37E4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857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CF75EB-7515-4DE0-B724-C3CA2CBB5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2" y="1862983"/>
            <a:ext cx="9696798" cy="2050991"/>
          </a:xfrm>
        </p:spPr>
        <p:txBody>
          <a:bodyPr/>
          <a:lstStyle/>
          <a:p>
            <a:r>
              <a:rPr lang="cs-CZ" sz="2800" b="1" dirty="0">
                <a:latin typeface="Montserrat ExtraBold" panose="00000900000000000000" pitchFamily="50" charset="-18"/>
              </a:rPr>
              <a:t>Špičkový výzkum: </a:t>
            </a:r>
            <a:br>
              <a:rPr lang="cs-CZ" sz="2800" b="1" dirty="0">
                <a:latin typeface="Montserrat ExtraBold" panose="00000900000000000000" pitchFamily="50" charset="-18"/>
              </a:rPr>
            </a:br>
            <a:br>
              <a:rPr lang="cs-CZ" sz="2800" b="1" dirty="0">
                <a:latin typeface="Montserrat ExtraBold" panose="00000900000000000000" pitchFamily="50" charset="-18"/>
              </a:rPr>
            </a:br>
            <a:r>
              <a:rPr lang="cs-CZ" sz="2800" b="1" dirty="0">
                <a:latin typeface="Montserrat ExtraBold" panose="00000900000000000000" pitchFamily="50" charset="-18"/>
              </a:rPr>
              <a:t>výzva Se záměrnými </a:t>
            </a:r>
            <a:br>
              <a:rPr lang="cs-CZ" sz="2800" b="1" dirty="0">
                <a:latin typeface="Montserrat ExtraBold" panose="00000900000000000000" pitchFamily="50" charset="-18"/>
              </a:rPr>
            </a:br>
            <a:r>
              <a:rPr lang="cs-CZ" sz="2800" b="1" dirty="0">
                <a:latin typeface="Montserrat ExtraBold" panose="00000900000000000000" pitchFamily="50" charset="-18"/>
              </a:rPr>
              <a:t>„VEDLEJŠÍMI“ ÚČINKY</a:t>
            </a:r>
            <a:endParaRPr lang="cs-CZ" sz="28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3F4421-1F25-49FA-863D-4CE035C0B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02354"/>
            <a:ext cx="7391400" cy="1361328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2400" dirty="0"/>
              <a:t>Rada Vysokých škol, 15. listopadu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b="1" dirty="0"/>
              <a:t>Václav Velčovský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dirty="0"/>
              <a:t>vrchní ředitel sekce mezinárodních vztahů, EU a ESIF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4792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5C4D78A2-30CF-37D6-FDD9-702174A24C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742700"/>
              </p:ext>
            </p:extLst>
          </p:nvPr>
        </p:nvGraphicFramePr>
        <p:xfrm>
          <a:off x="810193" y="223625"/>
          <a:ext cx="11108510" cy="641074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20505">
                  <a:extLst>
                    <a:ext uri="{9D8B030D-6E8A-4147-A177-3AD203B41FA5}">
                      <a16:colId xmlns:a16="http://schemas.microsoft.com/office/drawing/2014/main" val="1483011505"/>
                    </a:ext>
                  </a:extLst>
                </a:gridCol>
                <a:gridCol w="2533650">
                  <a:extLst>
                    <a:ext uri="{9D8B030D-6E8A-4147-A177-3AD203B41FA5}">
                      <a16:colId xmlns:a16="http://schemas.microsoft.com/office/drawing/2014/main" val="3446151754"/>
                    </a:ext>
                  </a:extLst>
                </a:gridCol>
                <a:gridCol w="1362075">
                  <a:extLst>
                    <a:ext uri="{9D8B030D-6E8A-4147-A177-3AD203B41FA5}">
                      <a16:colId xmlns:a16="http://schemas.microsoft.com/office/drawing/2014/main" val="1057307522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340815856"/>
                    </a:ext>
                  </a:extLst>
                </a:gridCol>
                <a:gridCol w="1007902">
                  <a:extLst>
                    <a:ext uri="{9D8B030D-6E8A-4147-A177-3AD203B41FA5}">
                      <a16:colId xmlns:a16="http://schemas.microsoft.com/office/drawing/2014/main" val="1536118712"/>
                    </a:ext>
                  </a:extLst>
                </a:gridCol>
                <a:gridCol w="1782923">
                  <a:extLst>
                    <a:ext uri="{9D8B030D-6E8A-4147-A177-3AD203B41FA5}">
                      <a16:colId xmlns:a16="http://schemas.microsoft.com/office/drawing/2014/main" val="3642799912"/>
                    </a:ext>
                  </a:extLst>
                </a:gridCol>
                <a:gridCol w="1039405">
                  <a:extLst>
                    <a:ext uri="{9D8B030D-6E8A-4147-A177-3AD203B41FA5}">
                      <a16:colId xmlns:a16="http://schemas.microsoft.com/office/drawing/2014/main" val="1263439902"/>
                    </a:ext>
                  </a:extLst>
                </a:gridCol>
              </a:tblGrid>
              <a:tr h="35753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ŽADATEL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NÁZEV PROJEKTU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CZV POŽADOVANÉ 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CZV SCHVÁLENÉ 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POČET BODŮ CELKEM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FORD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ALOKACE KUMULATIVNĚ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358306"/>
                  </a:ext>
                </a:extLst>
              </a:tr>
              <a:tr h="46336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u="none" strike="noStrike" dirty="0">
                          <a:effectLst/>
                        </a:rPr>
                        <a:t>Fyzikální ústav AV ČR, v. v. i.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u="none" strike="noStrike" dirty="0">
                          <a:effectLst/>
                        </a:rPr>
                        <a:t>Výzkum základních stavebních kamenů hmoty s využitím špičkových technologií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u="none" strike="noStrike" dirty="0">
                          <a:effectLst/>
                        </a:rPr>
                        <a:t>499 942 327,00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u="none" strike="noStrike" dirty="0">
                          <a:effectLst/>
                        </a:rPr>
                        <a:t>499 942 327,00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u="none" strike="noStrike" dirty="0">
                          <a:effectLst/>
                        </a:rPr>
                        <a:t>255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u="none" strike="noStrike" dirty="0">
                          <a:effectLst/>
                        </a:rPr>
                        <a:t>1. Přírodní vědy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50" b="0" u="none" strike="noStrike" dirty="0">
                          <a:effectLst/>
                        </a:rPr>
                        <a:t>499 942 327,00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649928767"/>
                  </a:ext>
                </a:extLst>
              </a:tr>
              <a:tr h="34128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u="none" strike="noStrike">
                          <a:effectLst/>
                        </a:rPr>
                        <a:t>Ústav fyzikální chemie J. Heyrovského AV ČR, v. v. i.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u="none" strike="noStrike" dirty="0">
                          <a:effectLst/>
                        </a:rPr>
                        <a:t>Pokročilé </a:t>
                      </a:r>
                      <a:r>
                        <a:rPr lang="cs-CZ" sz="1050" b="0" u="none" strike="noStrike" dirty="0" err="1">
                          <a:effectLst/>
                        </a:rPr>
                        <a:t>víceškálové</a:t>
                      </a:r>
                      <a:r>
                        <a:rPr lang="cs-CZ" sz="1050" b="0" u="none" strike="noStrike" dirty="0">
                          <a:effectLst/>
                        </a:rPr>
                        <a:t> materiály pro nosné klíčové technologie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u="none" strike="noStrike" dirty="0">
                          <a:effectLst/>
                        </a:rPr>
                        <a:t>481 583 843,07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u="none" strike="noStrike" dirty="0">
                          <a:effectLst/>
                        </a:rPr>
                        <a:t>480 071 933,07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u="none" strike="noStrike" dirty="0">
                          <a:effectLst/>
                        </a:rPr>
                        <a:t>244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u="none" strike="noStrike" dirty="0">
                          <a:effectLst/>
                        </a:rPr>
                        <a:t>1. Přírodní vědy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50" b="0" u="none" strike="noStrike" dirty="0">
                          <a:effectLst/>
                        </a:rPr>
                        <a:t>980 014 260,07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391827651"/>
                  </a:ext>
                </a:extLst>
              </a:tr>
              <a:tr h="51192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u="none" strike="noStrike" dirty="0">
                          <a:effectLst/>
                        </a:rPr>
                        <a:t>Mikrobiologický ústav AV ČR, v. v. i.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u="none" strike="noStrike" dirty="0">
                          <a:effectLst/>
                        </a:rPr>
                        <a:t>Mluvíme s mikroby - porozumění mikrobiálním interakcím v konceptu </a:t>
                      </a:r>
                      <a:r>
                        <a:rPr lang="cs-CZ" sz="1050" b="0" u="none" strike="noStrike" dirty="0" err="1">
                          <a:effectLst/>
                        </a:rPr>
                        <a:t>One</a:t>
                      </a:r>
                      <a:r>
                        <a:rPr lang="cs-CZ" sz="1050" b="0" u="none" strike="noStrike" dirty="0">
                          <a:effectLst/>
                        </a:rPr>
                        <a:t> </a:t>
                      </a:r>
                      <a:r>
                        <a:rPr lang="cs-CZ" sz="1050" b="0" u="none" strike="noStrike" dirty="0" err="1">
                          <a:effectLst/>
                        </a:rPr>
                        <a:t>Health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u="none" strike="noStrike" dirty="0">
                          <a:effectLst/>
                        </a:rPr>
                        <a:t>499 977 696,25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u="none" strike="noStrike" dirty="0">
                          <a:effectLst/>
                        </a:rPr>
                        <a:t>436 567 137,72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u="none" strike="noStrike" dirty="0">
                          <a:effectLst/>
                        </a:rPr>
                        <a:t>244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u="none" strike="noStrike" dirty="0">
                          <a:effectLst/>
                        </a:rPr>
                        <a:t>1. Přírodní vědy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50" b="0" u="none" strike="noStrike" dirty="0">
                          <a:effectLst/>
                        </a:rPr>
                        <a:t>1 416 581 397,79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3542005095"/>
                  </a:ext>
                </a:extLst>
              </a:tr>
              <a:tr h="34128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u="none" strike="noStrike">
                          <a:effectLst/>
                        </a:rPr>
                        <a:t>Vysoké učení technické v Brně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u="none" strike="noStrike">
                          <a:effectLst/>
                        </a:rPr>
                        <a:t>Strojní inženýrství biologických abioinspirovaných systémů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u="none" strike="noStrike" dirty="0">
                          <a:effectLst/>
                        </a:rPr>
                        <a:t>499 811 211,58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u="none" strike="noStrike" dirty="0">
                          <a:effectLst/>
                        </a:rPr>
                        <a:t>499 811 211,58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u="none" strike="noStrike" dirty="0">
                          <a:effectLst/>
                        </a:rPr>
                        <a:t>259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u="none" strike="noStrike" dirty="0">
                          <a:effectLst/>
                        </a:rPr>
                        <a:t>2. Inženýrství a technologie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50" b="0" u="none" strike="noStrike">
                          <a:effectLst/>
                        </a:rPr>
                        <a:t>1 916 392 609,37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562416271"/>
                  </a:ext>
                </a:extLst>
              </a:tr>
              <a:tr h="22645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u="none" strike="noStrike" dirty="0">
                          <a:effectLst/>
                        </a:rPr>
                        <a:t>Univerzita Palackého v Olomouci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u="none" strike="noStrike">
                          <a:effectLst/>
                        </a:rPr>
                        <a:t>Technologie za hranicí nanosvěta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u="none" strike="noStrike" dirty="0">
                          <a:effectLst/>
                        </a:rPr>
                        <a:t>499 912 276,24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u="none" strike="noStrike" dirty="0">
                          <a:effectLst/>
                        </a:rPr>
                        <a:t>481 715 154,65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u="none" strike="noStrike" dirty="0">
                          <a:effectLst/>
                        </a:rPr>
                        <a:t>256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u="none" strike="noStrike">
                          <a:effectLst/>
                        </a:rPr>
                        <a:t>2. Inženýrství a technologie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50" b="0" u="none" strike="noStrike">
                          <a:effectLst/>
                        </a:rPr>
                        <a:t>2 398 107 764,02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2861488367"/>
                  </a:ext>
                </a:extLst>
              </a:tr>
              <a:tr h="61782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u="none" strike="noStrike" dirty="0">
                          <a:effectLst/>
                        </a:rPr>
                        <a:t>Masarykův onkologický ústav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u="none" strike="noStrike">
                          <a:effectLst/>
                        </a:rPr>
                        <a:t>Záchrana životů prostřednictvím výzkumu v oblasti včasné detekce a prevence rakoviny: Molekulární, genomické asociální faktory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u="none" strike="noStrike" dirty="0">
                          <a:effectLst/>
                        </a:rPr>
                        <a:t>499 947 490,95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u="none" strike="noStrike" dirty="0">
                          <a:effectLst/>
                        </a:rPr>
                        <a:t>488 016 955,13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u="none" strike="noStrike" dirty="0">
                          <a:effectLst/>
                        </a:rPr>
                        <a:t>248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u="none" strike="noStrike" dirty="0">
                          <a:effectLst/>
                        </a:rPr>
                        <a:t>3. Lékařské a zdravotnické vědy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50" b="0" u="none" strike="noStrike" dirty="0">
                          <a:effectLst/>
                        </a:rPr>
                        <a:t>2 886 124 719,15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3969489780"/>
                  </a:ext>
                </a:extLst>
              </a:tr>
              <a:tr h="34128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u="none" strike="noStrike">
                          <a:effectLst/>
                        </a:rPr>
                        <a:t>Ústav experimentální medicíny AV ČR, v. v. i.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u="none" strike="noStrike">
                          <a:effectLst/>
                        </a:rPr>
                        <a:t>Centrum excelence v regenerativní medicíně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u="none" strike="noStrike" dirty="0">
                          <a:effectLst/>
                        </a:rPr>
                        <a:t>483 128 425,29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u="none" strike="noStrike" dirty="0">
                          <a:effectLst/>
                        </a:rPr>
                        <a:t>481 232 720,20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u="none" strike="noStrike" dirty="0">
                          <a:effectLst/>
                        </a:rPr>
                        <a:t>247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u="none" strike="noStrike" dirty="0">
                          <a:effectLst/>
                        </a:rPr>
                        <a:t>3. Lékařské a zdravotnické vědy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50" b="0" u="none" strike="noStrike">
                          <a:effectLst/>
                        </a:rPr>
                        <a:t>3 367 357 439,35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617311801"/>
                  </a:ext>
                </a:extLst>
              </a:tr>
              <a:tr h="34128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u="none" strike="noStrike">
                          <a:effectLst/>
                        </a:rPr>
                        <a:t>Ústav experimentální botaniky AV ČR, v. v. i.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u="none" strike="noStrike" dirty="0">
                          <a:effectLst/>
                        </a:rPr>
                        <a:t>Nové poznatky pro plodiny nové generace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u="none" strike="noStrike" dirty="0">
                          <a:effectLst/>
                        </a:rPr>
                        <a:t>497 635 059,54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u="none" strike="noStrike" dirty="0">
                          <a:effectLst/>
                        </a:rPr>
                        <a:t>435 679 399,23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u="none" strike="noStrike" dirty="0">
                          <a:effectLst/>
                        </a:rPr>
                        <a:t>251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u="none" strike="noStrike">
                          <a:effectLst/>
                        </a:rPr>
                        <a:t>4. Zemědělské a veterinární vědy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50" b="0" u="none" strike="noStrike" dirty="0">
                          <a:effectLst/>
                        </a:rPr>
                        <a:t>3 803 036 838,58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139621213"/>
                  </a:ext>
                </a:extLst>
              </a:tr>
              <a:tr h="34128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u="none" strike="noStrike">
                          <a:effectLst/>
                        </a:rPr>
                        <a:t>Univerzita Karlova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50" b="0" u="none" strike="noStrike">
                          <a:effectLst/>
                        </a:rPr>
                        <a:t>Za hranice bezpečnosti: role konfliktu </a:t>
                      </a:r>
                      <a:br>
                        <a:rPr lang="pl-PL" sz="1050" b="0" u="none" strike="noStrike">
                          <a:effectLst/>
                        </a:rPr>
                      </a:br>
                      <a:r>
                        <a:rPr lang="pl-PL" sz="1050" b="0" u="none" strike="noStrike">
                          <a:effectLst/>
                        </a:rPr>
                        <a:t>v posilování odolnosti 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u="none" strike="noStrike" dirty="0">
                          <a:effectLst/>
                        </a:rPr>
                        <a:t>499 996 322,38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u="none" strike="noStrike" dirty="0">
                          <a:effectLst/>
                        </a:rPr>
                        <a:t>498 618 415,46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u="none" strike="noStrike" dirty="0">
                          <a:effectLst/>
                        </a:rPr>
                        <a:t>233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u="none" strike="noStrike" dirty="0">
                          <a:effectLst/>
                        </a:rPr>
                        <a:t>5. Společenské vědy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50" b="0" u="none" strike="noStrike" dirty="0">
                          <a:effectLst/>
                        </a:rPr>
                        <a:t>4 301 655 254,04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2463234006"/>
                  </a:ext>
                </a:extLst>
              </a:tr>
              <a:tr h="51192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u="none" strike="noStrike">
                          <a:effectLst/>
                        </a:rPr>
                        <a:t>Masarykova univerzita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u="none" strike="noStrike" dirty="0">
                          <a:effectLst/>
                        </a:rPr>
                        <a:t>Připraveni na budoucnost: porozumění dlouhodobé odolnosti lidské kultury (RES-HUM)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u="none" strike="noStrike" dirty="0">
                          <a:effectLst/>
                        </a:rPr>
                        <a:t>426 043 683,45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u="none" strike="noStrike" dirty="0">
                          <a:effectLst/>
                        </a:rPr>
                        <a:t>426 043 683,45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u="none" strike="noStrike" dirty="0">
                          <a:effectLst/>
                        </a:rPr>
                        <a:t>226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u="none" strike="noStrike" dirty="0">
                          <a:effectLst/>
                        </a:rPr>
                        <a:t>6. Humanitní vědy a umění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50" b="0" u="none" strike="noStrike" dirty="0">
                          <a:effectLst/>
                        </a:rPr>
                        <a:t>4 727 698 937,49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3534436394"/>
                  </a:ext>
                </a:extLst>
              </a:tr>
              <a:tr h="30891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u="none" strike="noStrike">
                          <a:effectLst/>
                        </a:rPr>
                        <a:t>Ústav přístrojové techniky AV ČR, v. v. i.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u="none" strike="noStrike" dirty="0">
                          <a:effectLst/>
                        </a:rPr>
                        <a:t>Kvantové inženýrství a nanotechnologie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u="none" strike="noStrike" dirty="0">
                          <a:effectLst/>
                        </a:rPr>
                        <a:t>499 989 989,87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u="none" strike="noStrike" dirty="0">
                          <a:effectLst/>
                        </a:rPr>
                        <a:t>495 262 252,04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u="none" strike="noStrike" dirty="0">
                          <a:effectLst/>
                        </a:rPr>
                        <a:t>254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u="none" strike="noStrike" dirty="0">
                          <a:effectLst/>
                        </a:rPr>
                        <a:t>2. Inženýrství a technologie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50" b="0" u="none" strike="noStrike" dirty="0">
                          <a:effectLst/>
                        </a:rPr>
                        <a:t>5 222 961 189,53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594093704"/>
                  </a:ext>
                </a:extLst>
              </a:tr>
              <a:tr h="34128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u="none" strike="noStrike">
                          <a:effectLst/>
                        </a:rPr>
                        <a:t>Ústav informatiky AV ČR, v. v. i.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u="none" strike="noStrike" dirty="0">
                          <a:effectLst/>
                        </a:rPr>
                        <a:t>Dynamika mozku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u="none" strike="noStrike" dirty="0">
                          <a:effectLst/>
                        </a:rPr>
                        <a:t>249 961 119,91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u="none" strike="noStrike" dirty="0">
                          <a:effectLst/>
                        </a:rPr>
                        <a:t>241 468 747,19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u="none" strike="noStrike" dirty="0">
                          <a:effectLst/>
                        </a:rPr>
                        <a:t>246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u="none" strike="noStrike">
                          <a:effectLst/>
                        </a:rPr>
                        <a:t>3. Lékařské a zdravotnické vědy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50" b="0" u="none" strike="noStrike" dirty="0">
                          <a:effectLst/>
                        </a:rPr>
                        <a:t>5 464 429 936,72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930249326"/>
                  </a:ext>
                </a:extLst>
              </a:tr>
              <a:tr h="68256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u="none" strike="noStrike">
                          <a:effectLst/>
                        </a:rPr>
                        <a:t>Ústav výzkumu globální změny AV ČR, v. v. i.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u="none" strike="noStrike">
                          <a:effectLst/>
                        </a:rPr>
                        <a:t>AdAgriF - Pokročilé metody redukce emisí a sekvestrace skleníkových plynů </a:t>
                      </a:r>
                      <a:br>
                        <a:rPr lang="cs-CZ" sz="1050" b="0" u="none" strike="noStrike">
                          <a:effectLst/>
                        </a:rPr>
                      </a:br>
                      <a:r>
                        <a:rPr lang="cs-CZ" sz="1050" b="0" u="none" strike="noStrike">
                          <a:effectLst/>
                        </a:rPr>
                        <a:t>v zemědělské a lesní krajině pro mitigaci změny klimatu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u="none" strike="noStrike" dirty="0">
                          <a:effectLst/>
                        </a:rPr>
                        <a:t>498 351 000,00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u="none" strike="noStrike" dirty="0">
                          <a:effectLst/>
                        </a:rPr>
                        <a:t>492 454 230,00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u="none" strike="noStrike" dirty="0">
                          <a:effectLst/>
                        </a:rPr>
                        <a:t>246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u="none" strike="noStrike" dirty="0">
                          <a:effectLst/>
                        </a:rPr>
                        <a:t>4. Zemědělské a veterinární vědy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50" b="0" u="none" strike="noStrike" dirty="0">
                          <a:effectLst/>
                        </a:rPr>
                        <a:t>5 956 884 166,72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798226676"/>
                  </a:ext>
                </a:extLst>
              </a:tr>
              <a:tr h="34128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u="none" strike="noStrike">
                          <a:effectLst/>
                        </a:rPr>
                        <a:t>Západočeská univerzita v Plzni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u="none" strike="noStrike">
                          <a:effectLst/>
                        </a:rPr>
                        <a:t>Kvantové materiály pro aplikace </a:t>
                      </a:r>
                      <a:br>
                        <a:rPr lang="cs-CZ" sz="1050" b="0" u="none" strike="noStrike">
                          <a:effectLst/>
                        </a:rPr>
                      </a:br>
                      <a:r>
                        <a:rPr lang="cs-CZ" sz="1050" b="0" u="none" strike="noStrike">
                          <a:effectLst/>
                        </a:rPr>
                        <a:t>v udržitelných technologiích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u="none" strike="noStrike" dirty="0">
                          <a:effectLst/>
                        </a:rPr>
                        <a:t>499 446 378,00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u="none" strike="noStrike" dirty="0">
                          <a:effectLst/>
                        </a:rPr>
                        <a:t>499 446 378,00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u="none" strike="noStrike" dirty="0">
                          <a:effectLst/>
                        </a:rPr>
                        <a:t>243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u="none" strike="noStrike" dirty="0">
                          <a:effectLst/>
                        </a:rPr>
                        <a:t>1. Přírodní vědy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50" b="0" u="none" strike="noStrike" dirty="0">
                          <a:effectLst/>
                        </a:rPr>
                        <a:t>6 456 330 544,72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264492368"/>
                  </a:ext>
                </a:extLst>
              </a:tr>
              <a:tr h="34128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u="none" strike="noStrike">
                          <a:effectLst/>
                        </a:rPr>
                        <a:t>Vysoká škola báňská - Technická univerzita Ostrava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u="none" strike="noStrike">
                          <a:effectLst/>
                        </a:rPr>
                        <a:t>Materiály a technologie pro udržitelný rozvoj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u="none" strike="noStrike" dirty="0">
                          <a:effectLst/>
                        </a:rPr>
                        <a:t>486 500 000,00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u="none" strike="noStrike" dirty="0">
                          <a:effectLst/>
                        </a:rPr>
                        <a:t>464 165 881,69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u="none" strike="noStrike" dirty="0">
                          <a:effectLst/>
                        </a:rPr>
                        <a:t>243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u="none" strike="noStrike" dirty="0">
                          <a:effectLst/>
                        </a:rPr>
                        <a:t>2. Inženýrství a technologie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50" b="0" u="none" strike="noStrike" dirty="0">
                          <a:effectLst/>
                        </a:rPr>
                        <a:t>6 920 496 426,41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2724890964"/>
                  </a:ext>
                </a:extLst>
              </a:tr>
            </a:tbl>
          </a:graphicData>
        </a:graphic>
      </p:graphicFrame>
      <p:sp>
        <p:nvSpPr>
          <p:cNvPr id="2" name="TextovéPole 1">
            <a:extLst>
              <a:ext uri="{FF2B5EF4-FFF2-40B4-BE49-F238E27FC236}">
                <a16:creationId xmlns:a16="http://schemas.microsoft.com/office/drawing/2014/main" id="{5A1BAA56-3AC8-0E29-881A-E3092B7D03BE}"/>
              </a:ext>
            </a:extLst>
          </p:cNvPr>
          <p:cNvSpPr txBox="1"/>
          <p:nvPr/>
        </p:nvSpPr>
        <p:spPr>
          <a:xfrm>
            <a:off x="-3539" y="0"/>
            <a:ext cx="800219" cy="572416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cs-CZ" sz="4000" cap="all" dirty="0">
                <a:solidFill>
                  <a:srgbClr val="002060"/>
                </a:solidFill>
                <a:ea typeface="+mj-ea"/>
                <a:cs typeface="+mj-cs"/>
              </a:rPr>
              <a:t>„Patnáctka“ </a:t>
            </a:r>
            <a:r>
              <a:rPr lang="cs-CZ" cap="all" dirty="0">
                <a:solidFill>
                  <a:srgbClr val="002060"/>
                </a:solidFill>
                <a:ea typeface="+mj-ea"/>
                <a:cs typeface="+mj-cs"/>
              </a:rPr>
              <a:t>(k 3. 8. 2023)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328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5C4D78A2-30CF-37D6-FDD9-702174A24C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795270"/>
              </p:ext>
            </p:extLst>
          </p:nvPr>
        </p:nvGraphicFramePr>
        <p:xfrm>
          <a:off x="810193" y="223625"/>
          <a:ext cx="11108510" cy="545710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90182">
                  <a:extLst>
                    <a:ext uri="{9D8B030D-6E8A-4147-A177-3AD203B41FA5}">
                      <a16:colId xmlns:a16="http://schemas.microsoft.com/office/drawing/2014/main" val="1483011505"/>
                    </a:ext>
                  </a:extLst>
                </a:gridCol>
                <a:gridCol w="2563973">
                  <a:extLst>
                    <a:ext uri="{9D8B030D-6E8A-4147-A177-3AD203B41FA5}">
                      <a16:colId xmlns:a16="http://schemas.microsoft.com/office/drawing/2014/main" val="3446151754"/>
                    </a:ext>
                  </a:extLst>
                </a:gridCol>
                <a:gridCol w="1362075">
                  <a:extLst>
                    <a:ext uri="{9D8B030D-6E8A-4147-A177-3AD203B41FA5}">
                      <a16:colId xmlns:a16="http://schemas.microsoft.com/office/drawing/2014/main" val="1057307522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340815856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1536118712"/>
                    </a:ext>
                  </a:extLst>
                </a:gridCol>
                <a:gridCol w="1607977">
                  <a:extLst>
                    <a:ext uri="{9D8B030D-6E8A-4147-A177-3AD203B41FA5}">
                      <a16:colId xmlns:a16="http://schemas.microsoft.com/office/drawing/2014/main" val="3642799912"/>
                    </a:ext>
                  </a:extLst>
                </a:gridCol>
                <a:gridCol w="1117353">
                  <a:extLst>
                    <a:ext uri="{9D8B030D-6E8A-4147-A177-3AD203B41FA5}">
                      <a16:colId xmlns:a16="http://schemas.microsoft.com/office/drawing/2014/main" val="1263439902"/>
                    </a:ext>
                  </a:extLst>
                </a:gridCol>
              </a:tblGrid>
              <a:tr h="35753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ŽADATEL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NÁZEV PROJEKTU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 CZV POŽADOVANÉ 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 CZV SCHVÁLENÉ 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POČET BODŮ CELKEM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FORD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ALOKACE KUMULATIVNĚ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358306"/>
                  </a:ext>
                </a:extLst>
              </a:tr>
              <a:tr h="463367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/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Univerzita Karlova</a:t>
                      </a:r>
                      <a:endParaRPr lang="cs-CZ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/>
                      <a:r>
                        <a:rPr lang="cs-CZ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Nové technologie pro translační výzkum ve farmaceutických vědách /NETPHARM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36000" lvl="0" algn="ctr" defTabSz="914400" rtl="0" eaLnBrk="1" fontAlgn="ctr" latinLnBrk="0" hangingPunct="1"/>
                      <a:r>
                        <a:rPr lang="cs-CZ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495 479 168,91</a:t>
                      </a:r>
                      <a:endParaRPr lang="cs-CZ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495 479 168,91</a:t>
                      </a:r>
                      <a:endParaRPr lang="cs-CZ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/>
                      <a:r>
                        <a:rPr lang="cs-CZ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 Lékařské </a:t>
                      </a:r>
                      <a:br>
                        <a:rPr lang="cs-CZ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cs-CZ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 zdravotnické vědy</a:t>
                      </a: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7 415 975 595,32</a:t>
                      </a:r>
                    </a:p>
                  </a:txBody>
                  <a:tcPr marL="0" marR="36000" marT="0" marB="0" anchor="ctr"/>
                </a:tc>
                <a:extLst>
                  <a:ext uri="{0D108BD9-81ED-4DB2-BD59-A6C34878D82A}">
                    <a16:rowId xmlns:a16="http://schemas.microsoft.com/office/drawing/2014/main" val="1649928767"/>
                  </a:ext>
                </a:extLst>
              </a:tr>
              <a:tr h="341281">
                <a:tc>
                  <a:txBody>
                    <a:bodyPr/>
                    <a:lstStyle/>
                    <a:p>
                      <a:pPr marL="36000" lvl="0"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Ústav organické chemie a biochemie  AV ČR, v. v. i.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RNA pro terapii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499 975 158,21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499 640 882,63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/>
                      <a:r>
                        <a:rPr lang="cs-CZ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 Přírodní vědy</a:t>
                      </a: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7 915 616 477,95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6000" marT="0" marB="0" anchor="ctr"/>
                </a:tc>
                <a:extLst>
                  <a:ext uri="{0D108BD9-81ED-4DB2-BD59-A6C34878D82A}">
                    <a16:rowId xmlns:a16="http://schemas.microsoft.com/office/drawing/2014/main" val="391827651"/>
                  </a:ext>
                </a:extLst>
              </a:tr>
              <a:tr h="511922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Fyzikální ústav AV ČR, v. v. i.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Teraferoika pro ultravysokou kapacitu, rychlost a energetickou úspornost informačních technologií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499 855 061,00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484 965 832,06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/>
                      <a:r>
                        <a:rPr lang="cs-CZ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 Přírodní vědy</a:t>
                      </a: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8 400 582 310,01 </a:t>
                      </a:r>
                    </a:p>
                  </a:txBody>
                  <a:tcPr marL="0" marR="36000" marT="0" marB="0" anchor="ctr"/>
                </a:tc>
                <a:extLst>
                  <a:ext uri="{0D108BD9-81ED-4DB2-BD59-A6C34878D82A}">
                    <a16:rowId xmlns:a16="http://schemas.microsoft.com/office/drawing/2014/main" val="3542005095"/>
                  </a:ext>
                </a:extLst>
              </a:tr>
              <a:tr h="341281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Mikrobiologický ústav AV ČR, v. v. i.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PHOTOMACHINES-Reorganizace fotosyntetických buněk za účelem vysoké produkce terapeutických peptidů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404 554 982,93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392 658 273,53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/>
                      <a:r>
                        <a:rPr lang="cs-CZ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 Přírodní vědy</a:t>
                      </a: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8 793 240 583,54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6000" marT="0" marB="0" anchor="ctr"/>
                </a:tc>
                <a:extLst>
                  <a:ext uri="{0D108BD9-81ED-4DB2-BD59-A6C34878D82A}">
                    <a16:rowId xmlns:a16="http://schemas.microsoft.com/office/drawing/2014/main" val="562416271"/>
                  </a:ext>
                </a:extLst>
              </a:tr>
              <a:tr h="226459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nn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Ústav fotoniky a elektroniky AV ČR,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6000" algn="l" fontAlgn="ctr"/>
                      <a:r>
                        <a:rPr lang="nn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v. v. i.</a:t>
                      </a:r>
                      <a:endParaRPr lang="nn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Průlomové laserové technologie pro chytrou výrobu, vesmírné a biotechnologické aplikace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499 970 569,87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461 965 940,45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/>
                      <a:r>
                        <a:rPr lang="cs-CZ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 Přírodní vědy</a:t>
                      </a: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n-N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9 255 206 523,99 </a:t>
                      </a:r>
                    </a:p>
                  </a:txBody>
                  <a:tcPr marL="0" marR="36000" marT="0" marB="0" anchor="ctr"/>
                </a:tc>
                <a:extLst>
                  <a:ext uri="{0D108BD9-81ED-4DB2-BD59-A6C34878D82A}">
                    <a16:rowId xmlns:a16="http://schemas.microsoft.com/office/drawing/2014/main" val="2861488367"/>
                  </a:ext>
                </a:extLst>
              </a:tr>
              <a:tr h="430182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Univerzita Karlova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Přírodní a antropogenní georizika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499 999 995,25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499 938 238,06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/>
                      <a:r>
                        <a:rPr lang="cs-CZ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 Přírodní vědy</a:t>
                      </a: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9 755 144 762,05 </a:t>
                      </a:r>
                    </a:p>
                  </a:txBody>
                  <a:tcPr marL="0" marR="36000" marT="0" marB="0" anchor="ctr"/>
                </a:tc>
                <a:extLst>
                  <a:ext uri="{0D108BD9-81ED-4DB2-BD59-A6C34878D82A}">
                    <a16:rowId xmlns:a16="http://schemas.microsoft.com/office/drawing/2014/main" val="396948978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Vysoká škola chemicko-technologická v Praze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Konverze a skladování energie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490 040 062,06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488 822 831,73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/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 Inženýrství a technologie</a:t>
                      </a: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10 243 967 593,78 </a:t>
                      </a:r>
                    </a:p>
                  </a:txBody>
                  <a:tcPr marL="0" marR="36000" marT="0" marB="0" anchor="ctr"/>
                </a:tc>
                <a:extLst>
                  <a:ext uri="{0D108BD9-81ED-4DB2-BD59-A6C34878D82A}">
                    <a16:rowId xmlns:a16="http://schemas.microsoft.com/office/drawing/2014/main" val="1617311801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České vysoké učení technické v Praze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Robotika a pokročilá průmyslová výroba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499 987 324,36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467 906 857,85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/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 Inženýrství a technologie</a:t>
                      </a: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10 711 874 451,63 </a:t>
                      </a:r>
                    </a:p>
                  </a:txBody>
                  <a:tcPr marL="0" marR="36000" marT="0" marB="0" anchor="ctr"/>
                </a:tc>
                <a:extLst>
                  <a:ext uri="{0D108BD9-81ED-4DB2-BD59-A6C34878D82A}">
                    <a16:rowId xmlns:a16="http://schemas.microsoft.com/office/drawing/2014/main" val="1139621213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Fyzikální ústav AV ČR, v. v. i.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Senzory a detektory pro informační společnost budoucnosti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499 688 868,00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499 688 868,00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/>
                      <a:r>
                        <a:rPr lang="cs-CZ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 Přírodní vědy</a:t>
                      </a: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11 211 563 319,63 </a:t>
                      </a:r>
                    </a:p>
                  </a:txBody>
                  <a:tcPr marL="0" marR="36000" marT="0" marB="0" anchor="ctr"/>
                </a:tc>
                <a:extLst>
                  <a:ext uri="{0D108BD9-81ED-4DB2-BD59-A6C34878D82A}">
                    <a16:rowId xmlns:a16="http://schemas.microsoft.com/office/drawing/2014/main" val="2463234006"/>
                  </a:ext>
                </a:extLst>
              </a:tr>
              <a:tr h="511922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Ostravská univerzita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Excelentní výzkum v oblasti digitálních technologií a wellbeingu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499 972 073,64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467 067 832,12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/>
                      <a:r>
                        <a:rPr lang="cs-CZ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 Společenské vědy</a:t>
                      </a: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11 678 631 151,75 </a:t>
                      </a:r>
                    </a:p>
                  </a:txBody>
                  <a:tcPr marL="0" marR="36000" marT="0" marB="0" anchor="ctr"/>
                </a:tc>
                <a:extLst>
                  <a:ext uri="{0D108BD9-81ED-4DB2-BD59-A6C34878D82A}">
                    <a16:rowId xmlns:a16="http://schemas.microsoft.com/office/drawing/2014/main" val="3534436394"/>
                  </a:ext>
                </a:extLst>
              </a:tr>
              <a:tr h="387254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Ústav termomechaniky AV ČR, v. v. i.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Feroické multifunkcionality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499 966 291,00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494 932 844,62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/>
                      <a:r>
                        <a:rPr lang="cs-CZ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 Inženýrství </a:t>
                      </a:r>
                      <a:br>
                        <a:rPr lang="cs-CZ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cs-CZ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 technologie</a:t>
                      </a: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12 173 563 996,37 </a:t>
                      </a:r>
                    </a:p>
                  </a:txBody>
                  <a:tcPr marL="0" marR="36000" marT="0" marB="0" anchor="ctr"/>
                </a:tc>
                <a:extLst>
                  <a:ext uri="{0D108BD9-81ED-4DB2-BD59-A6C34878D82A}">
                    <a16:rowId xmlns:a16="http://schemas.microsoft.com/office/drawing/2014/main" val="1594093704"/>
                  </a:ext>
                </a:extLst>
              </a:tr>
            </a:tbl>
          </a:graphicData>
        </a:graphic>
      </p:graphicFrame>
      <p:sp>
        <p:nvSpPr>
          <p:cNvPr id="2" name="TextovéPole 1">
            <a:extLst>
              <a:ext uri="{FF2B5EF4-FFF2-40B4-BE49-F238E27FC236}">
                <a16:creationId xmlns:a16="http://schemas.microsoft.com/office/drawing/2014/main" id="{5A1BAA56-3AC8-0E29-881A-E3092B7D03BE}"/>
              </a:ext>
            </a:extLst>
          </p:cNvPr>
          <p:cNvSpPr txBox="1"/>
          <p:nvPr/>
        </p:nvSpPr>
        <p:spPr>
          <a:xfrm>
            <a:off x="-3539" y="0"/>
            <a:ext cx="800219" cy="572416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cs-CZ" sz="4000" cap="all" dirty="0">
                <a:solidFill>
                  <a:srgbClr val="002060"/>
                </a:solidFill>
                <a:ea typeface="+mj-ea"/>
                <a:cs typeface="+mj-cs"/>
              </a:rPr>
              <a:t>„Jedenáctka“ </a:t>
            </a:r>
            <a:r>
              <a:rPr lang="cs-CZ" cap="all" dirty="0">
                <a:solidFill>
                  <a:srgbClr val="002060"/>
                </a:solidFill>
                <a:ea typeface="+mj-ea"/>
                <a:cs typeface="+mj-cs"/>
              </a:rPr>
              <a:t>(k 6. 11. 2023)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813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FFC18F-18E4-8CA6-8650-B69763DAA5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Byly všechny sloty využity?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57D6D15-CB23-E4FE-C700-519B221708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 rtl="0" fontAlgn="base"/>
            <a:r>
              <a:rPr lang="cs-CZ" sz="3200" dirty="0"/>
              <a:t>Celkový počet slotů					</a:t>
            </a:r>
            <a:r>
              <a:rPr lang="cs-CZ" sz="3200" b="1" dirty="0"/>
              <a:t>110</a:t>
            </a:r>
          </a:p>
          <a:p>
            <a:pPr algn="l" rtl="0" fontAlgn="base"/>
            <a:r>
              <a:rPr lang="cs-CZ" sz="3200" dirty="0"/>
              <a:t>Celkový počet žádostí					  </a:t>
            </a:r>
            <a:r>
              <a:rPr lang="cs-CZ" sz="3200" b="1" dirty="0"/>
              <a:t>75</a:t>
            </a:r>
          </a:p>
          <a:p>
            <a:pPr algn="l" rtl="0" fontAlgn="base"/>
            <a:endParaRPr lang="cs-CZ" sz="1000" dirty="0"/>
          </a:p>
          <a:p>
            <a:pPr algn="l" rtl="0" fontAlgn="base"/>
            <a:r>
              <a:rPr lang="cs-CZ" sz="3200" dirty="0"/>
              <a:t>Počet výzkumných organizací s 1 slotem	  </a:t>
            </a:r>
            <a:r>
              <a:rPr lang="cs-CZ" sz="3200" b="1" dirty="0"/>
              <a:t>62</a:t>
            </a:r>
          </a:p>
          <a:p>
            <a:pPr algn="l" rtl="0" fontAlgn="base"/>
            <a:r>
              <a:rPr lang="cs-CZ" sz="3200" dirty="0"/>
              <a:t>Počet žadatelů s 1 slotem				  </a:t>
            </a:r>
            <a:r>
              <a:rPr lang="cs-CZ" sz="3200" b="1" dirty="0"/>
              <a:t>27</a:t>
            </a:r>
          </a:p>
          <a:p>
            <a:pPr algn="l" rtl="0" fontAlgn="base"/>
            <a:endParaRPr lang="cs-CZ" sz="3200" b="1" dirty="0"/>
          </a:p>
          <a:p>
            <a:pPr fontAlgn="base"/>
            <a:r>
              <a:rPr lang="cs-CZ" sz="3200" b="1" dirty="0">
                <a:solidFill>
                  <a:srgbClr val="FF0066"/>
                </a:solidFill>
              </a:rPr>
              <a:t>Ne</a:t>
            </a:r>
            <a:r>
              <a:rPr lang="cs-CZ" sz="3200" b="1" dirty="0"/>
              <a:t>. </a:t>
            </a:r>
            <a:r>
              <a:rPr lang="cs-CZ" sz="3200" dirty="0"/>
              <a:t>Zcela využity byly sloty univerzit a velkých ústavů AV ČR. </a:t>
            </a:r>
            <a:br>
              <a:rPr lang="cs-CZ" sz="3200" dirty="0"/>
            </a:br>
            <a:r>
              <a:rPr lang="cs-CZ" sz="3200" dirty="0"/>
              <a:t>Menší výzkumné organizace možnosti </a:t>
            </a:r>
            <a:r>
              <a:rPr lang="cs-CZ" sz="3200" b="1" dirty="0">
                <a:solidFill>
                  <a:srgbClr val="FF0066"/>
                </a:solidFill>
              </a:rPr>
              <a:t>nevyužily</a:t>
            </a:r>
            <a:r>
              <a:rPr lang="cs-CZ" sz="3200" dirty="0"/>
              <a:t>.</a:t>
            </a:r>
          </a:p>
          <a:p>
            <a:pPr algn="l" rtl="0" fontAlgn="base"/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10686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FFC18F-18E4-8CA6-8650-B69763DAA5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Kdo s kým - VVŠ / AV ČR / Ostatní</a:t>
            </a:r>
          </a:p>
        </p:txBody>
      </p:sp>
      <p:graphicFrame>
        <p:nvGraphicFramePr>
          <p:cNvPr id="6" name="Tabulka 6">
            <a:extLst>
              <a:ext uri="{FF2B5EF4-FFF2-40B4-BE49-F238E27FC236}">
                <a16:creationId xmlns:a16="http://schemas.microsoft.com/office/drawing/2014/main" id="{7122730D-DED6-B42F-7A26-CE57BEE2A4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715119"/>
              </p:ext>
            </p:extLst>
          </p:nvPr>
        </p:nvGraphicFramePr>
        <p:xfrm>
          <a:off x="832757" y="1355270"/>
          <a:ext cx="8758282" cy="4233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4523">
                  <a:extLst>
                    <a:ext uri="{9D8B030D-6E8A-4147-A177-3AD203B41FA5}">
                      <a16:colId xmlns:a16="http://schemas.microsoft.com/office/drawing/2014/main" val="2968984102"/>
                    </a:ext>
                  </a:extLst>
                </a:gridCol>
                <a:gridCol w="1542234">
                  <a:extLst>
                    <a:ext uri="{9D8B030D-6E8A-4147-A177-3AD203B41FA5}">
                      <a16:colId xmlns:a16="http://schemas.microsoft.com/office/drawing/2014/main" val="3624031960"/>
                    </a:ext>
                  </a:extLst>
                </a:gridCol>
                <a:gridCol w="1580272">
                  <a:extLst>
                    <a:ext uri="{9D8B030D-6E8A-4147-A177-3AD203B41FA5}">
                      <a16:colId xmlns:a16="http://schemas.microsoft.com/office/drawing/2014/main" val="1579157478"/>
                    </a:ext>
                  </a:extLst>
                </a:gridCol>
                <a:gridCol w="1561253">
                  <a:extLst>
                    <a:ext uri="{9D8B030D-6E8A-4147-A177-3AD203B41FA5}">
                      <a16:colId xmlns:a16="http://schemas.microsoft.com/office/drawing/2014/main" val="4270932246"/>
                    </a:ext>
                  </a:extLst>
                </a:gridCol>
              </a:tblGrid>
              <a:tr h="547159">
                <a:tc>
                  <a:txBody>
                    <a:bodyPr/>
                    <a:lstStyle/>
                    <a:p>
                      <a:pPr algn="l"/>
                      <a:endParaRPr lang="cs-CZ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chemeClr val="bg1"/>
                          </a:solidFill>
                        </a:rPr>
                        <a:t>VVŠ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chemeClr val="bg1"/>
                          </a:solidFill>
                        </a:rPr>
                        <a:t>AV ČR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chemeClr val="bg1"/>
                          </a:solidFill>
                        </a:rPr>
                        <a:t>OSTATNÍ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44366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algn="l"/>
                      <a:r>
                        <a:rPr lang="cs-CZ" sz="2200" b="0" dirty="0">
                          <a:solidFill>
                            <a:srgbClr val="002060"/>
                          </a:solidFill>
                        </a:rPr>
                        <a:t>POČET PODANÝCH ŽÁDOSTÍ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>
                          <a:solidFill>
                            <a:srgbClr val="002060"/>
                          </a:solidFill>
                        </a:rPr>
                        <a:t>39</a:t>
                      </a:r>
                      <a:endParaRPr lang="cs-CZ" sz="2000" b="0" dirty="0">
                        <a:solidFill>
                          <a:srgbClr val="00206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>
                          <a:solidFill>
                            <a:srgbClr val="002060"/>
                          </a:solidFill>
                        </a:rPr>
                        <a:t>32</a:t>
                      </a:r>
                      <a:endParaRPr lang="cs-CZ" sz="20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cs-CZ" sz="20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7617969"/>
                  </a:ext>
                </a:extLst>
              </a:tr>
              <a:tr h="725311">
                <a:tc>
                  <a:txBody>
                    <a:bodyPr/>
                    <a:lstStyle/>
                    <a:p>
                      <a:pPr algn="l"/>
                      <a:r>
                        <a:rPr lang="cs-CZ" sz="2200" b="0" dirty="0">
                          <a:solidFill>
                            <a:srgbClr val="002060"/>
                          </a:solidFill>
                        </a:rPr>
                        <a:t>POČET PODPOŘENÝCH </a:t>
                      </a:r>
                      <a:br>
                        <a:rPr lang="cs-CZ" sz="2200" b="0" dirty="0">
                          <a:solidFill>
                            <a:srgbClr val="002060"/>
                          </a:solidFill>
                        </a:rPr>
                      </a:br>
                      <a:r>
                        <a:rPr lang="cs-CZ" sz="2200" b="0" dirty="0">
                          <a:solidFill>
                            <a:srgbClr val="002060"/>
                          </a:solidFill>
                        </a:rPr>
                        <a:t>V “ŠESTADVACÍTCE“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>
                          <a:solidFill>
                            <a:srgbClr val="002060"/>
                          </a:solidFill>
                        </a:rPr>
                        <a:t>14</a:t>
                      </a:r>
                      <a:endParaRPr lang="cs-CZ" sz="20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cs-CZ" sz="20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4790466"/>
                  </a:ext>
                </a:extLst>
              </a:tr>
              <a:tr h="725311">
                <a:tc>
                  <a:txBody>
                    <a:bodyPr/>
                    <a:lstStyle/>
                    <a:p>
                      <a:pPr algn="l"/>
                      <a:r>
                        <a:rPr lang="cs-CZ" sz="2200" b="0" dirty="0">
                          <a:solidFill>
                            <a:srgbClr val="002060"/>
                          </a:solidFill>
                        </a:rPr>
                        <a:t>CELKOVÉ POŽADOVANÉ PROSTŘEDKY V „ŠESTADVACÍTCE 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2000" b="1" kern="1200" dirty="0">
                          <a:solidFill>
                            <a:srgbClr val="FF6699"/>
                          </a:solidFill>
                          <a:latin typeface="+mn-lt"/>
                          <a:ea typeface="+mn-ea"/>
                          <a:cs typeface="+mn-cs"/>
                        </a:rPr>
                        <a:t>5,3 </a:t>
                      </a:r>
                      <a:br>
                        <a:rPr lang="cs-CZ" sz="1800" b="1" kern="1200" dirty="0">
                          <a:solidFill>
                            <a:srgbClr val="FF6699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400" b="1" kern="1200" dirty="0">
                          <a:solidFill>
                            <a:srgbClr val="FF6699"/>
                          </a:solidFill>
                          <a:latin typeface="+mn-lt"/>
                          <a:ea typeface="+mn-ea"/>
                          <a:cs typeface="+mn-cs"/>
                        </a:rPr>
                        <a:t>mld. Kč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rgbClr val="00B050"/>
                          </a:solidFill>
                        </a:rPr>
                        <a:t>6,6 </a:t>
                      </a:r>
                      <a:br>
                        <a:rPr lang="cs-CZ" sz="1800" b="1" dirty="0">
                          <a:solidFill>
                            <a:srgbClr val="00B050"/>
                          </a:solidFill>
                        </a:rPr>
                      </a:br>
                      <a:r>
                        <a:rPr lang="cs-CZ" sz="1400" b="1" dirty="0">
                          <a:solidFill>
                            <a:srgbClr val="00B050"/>
                          </a:solidFill>
                        </a:rPr>
                        <a:t>mld. Kč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0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0,5 </a:t>
                      </a:r>
                      <a:br>
                        <a:rPr lang="cs-CZ" sz="18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mld. Kč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6970576"/>
                  </a:ext>
                </a:extLst>
              </a:tr>
              <a:tr h="725311">
                <a:tc>
                  <a:txBody>
                    <a:bodyPr/>
                    <a:lstStyle/>
                    <a:p>
                      <a:pPr algn="l"/>
                      <a:r>
                        <a:rPr lang="cs-CZ" sz="2200" b="0" dirty="0">
                          <a:solidFill>
                            <a:srgbClr val="002060"/>
                          </a:solidFill>
                        </a:rPr>
                        <a:t>POČET ZVOLENÝCH PARTNERSTVÍ </a:t>
                      </a:r>
                      <a:br>
                        <a:rPr lang="cs-CZ" sz="2200" b="0" dirty="0">
                          <a:solidFill>
                            <a:srgbClr val="002060"/>
                          </a:solidFill>
                        </a:rPr>
                      </a:br>
                      <a:r>
                        <a:rPr lang="cs-CZ" sz="2200" b="0" dirty="0">
                          <a:solidFill>
                            <a:srgbClr val="002060"/>
                          </a:solidFill>
                        </a:rPr>
                        <a:t>V „ŠESTADVACÍTCE 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>
                          <a:solidFill>
                            <a:srgbClr val="002060"/>
                          </a:solidFill>
                        </a:rPr>
                        <a:t>66</a:t>
                      </a:r>
                      <a:endParaRPr lang="cs-CZ" sz="20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>
                          <a:solidFill>
                            <a:srgbClr val="002060"/>
                          </a:solidFill>
                        </a:rPr>
                        <a:t>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>
                          <a:solidFill>
                            <a:srgbClr val="002060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4982644"/>
                  </a:ext>
                </a:extLst>
              </a:tr>
              <a:tr h="725311">
                <a:tc>
                  <a:txBody>
                    <a:bodyPr/>
                    <a:lstStyle/>
                    <a:p>
                      <a:pPr algn="l"/>
                      <a:r>
                        <a:rPr lang="cs-CZ" sz="2200" b="0" dirty="0">
                          <a:solidFill>
                            <a:srgbClr val="002060"/>
                          </a:solidFill>
                        </a:rPr>
                        <a:t>POŽADOVANÉ PROSTŘEDKY PRO PARTNERY V „ŠESTADVACÍTCE 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rgbClr val="00B050"/>
                          </a:solidFill>
                        </a:rPr>
                        <a:t>3,3</a:t>
                      </a:r>
                      <a:br>
                        <a:rPr lang="cs-CZ" sz="1400" b="1" dirty="0">
                          <a:solidFill>
                            <a:srgbClr val="00B050"/>
                          </a:solidFill>
                        </a:rPr>
                      </a:br>
                      <a:r>
                        <a:rPr lang="cs-CZ" sz="1400" b="1" dirty="0">
                          <a:solidFill>
                            <a:srgbClr val="00B050"/>
                          </a:solidFill>
                        </a:rPr>
                        <a:t>mld. Kč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rgbClr val="FF6699"/>
                          </a:solidFill>
                        </a:rPr>
                        <a:t>1,9</a:t>
                      </a:r>
                      <a:br>
                        <a:rPr lang="cs-CZ" sz="1400" b="1" dirty="0">
                          <a:solidFill>
                            <a:srgbClr val="FF6699"/>
                          </a:solidFill>
                        </a:rPr>
                      </a:br>
                      <a:r>
                        <a:rPr lang="cs-CZ" sz="1400" b="1" dirty="0">
                          <a:solidFill>
                            <a:srgbClr val="FF6699"/>
                          </a:solidFill>
                        </a:rPr>
                        <a:t>mld. Kč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>
                          <a:solidFill>
                            <a:srgbClr val="002060"/>
                          </a:solidFill>
                        </a:rPr>
                        <a:t>0,2 </a:t>
                      </a:r>
                      <a:br>
                        <a:rPr lang="cs-CZ" sz="1400" b="0" dirty="0">
                          <a:solidFill>
                            <a:srgbClr val="002060"/>
                          </a:solidFill>
                        </a:rPr>
                      </a:br>
                      <a:r>
                        <a:rPr lang="cs-CZ" sz="1400" b="0" dirty="0">
                          <a:solidFill>
                            <a:srgbClr val="002060"/>
                          </a:solidFill>
                        </a:rPr>
                        <a:t>mld. Kč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256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608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669480EE-0C53-AA54-20C3-CE9DE9D17280}"/>
              </a:ext>
            </a:extLst>
          </p:cNvPr>
          <p:cNvSpPr/>
          <p:nvPr/>
        </p:nvSpPr>
        <p:spPr>
          <a:xfrm>
            <a:off x="634482" y="5840963"/>
            <a:ext cx="503853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E5A6B000-748B-6D9A-6CDF-E59B5BC8A2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43775" y="352728"/>
            <a:ext cx="4541248" cy="1679272"/>
          </a:xfrm>
        </p:spPr>
        <p:txBody>
          <a:bodyPr/>
          <a:lstStyle/>
          <a:p>
            <a:pPr algn="r"/>
            <a:r>
              <a:rPr lang="cs-CZ" dirty="0"/>
              <a:t>Partneři </a:t>
            </a:r>
            <a:br>
              <a:rPr lang="cs-CZ" dirty="0"/>
            </a:br>
            <a:r>
              <a:rPr lang="cs-CZ" dirty="0"/>
              <a:t>„šestadvacítky“</a:t>
            </a:r>
            <a:br>
              <a:rPr lang="cs-CZ" dirty="0"/>
            </a:br>
            <a:endParaRPr lang="cs-CZ" sz="2200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4CA03E6D-E4C6-B820-A7B6-6378DEDB2C41}"/>
              </a:ext>
            </a:extLst>
          </p:cNvPr>
          <p:cNvSpPr txBox="1">
            <a:spLocks/>
          </p:cNvSpPr>
          <p:nvPr/>
        </p:nvSpPr>
        <p:spPr>
          <a:xfrm>
            <a:off x="8572862" y="2032000"/>
            <a:ext cx="3312161" cy="1549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cs-CZ" sz="2000" dirty="0"/>
              <a:t>KUMULATIVNĚ ZA VŠECHNA PARTNERSTVÍ</a:t>
            </a:r>
          </a:p>
          <a:p>
            <a:endParaRPr lang="cs-CZ" sz="2000" dirty="0"/>
          </a:p>
          <a:p>
            <a:r>
              <a:rPr lang="cs-CZ" sz="2000" dirty="0"/>
              <a:t>= </a:t>
            </a:r>
            <a:r>
              <a:rPr lang="cs-CZ" sz="2000" cap="none" dirty="0"/>
              <a:t>nelze argumentovat pouze </a:t>
            </a:r>
            <a:br>
              <a:rPr lang="cs-CZ" sz="2000" cap="none" dirty="0"/>
            </a:br>
            <a:r>
              <a:rPr lang="cs-CZ" sz="2000" cap="none" dirty="0"/>
              <a:t>rolí příjemce</a:t>
            </a:r>
            <a:endParaRPr lang="cs-CZ" sz="2000" dirty="0"/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C25ABF38-84F1-D1F3-109E-6D80A3BCA4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888882"/>
              </p:ext>
            </p:extLst>
          </p:nvPr>
        </p:nvGraphicFramePr>
        <p:xfrm>
          <a:off x="306977" y="165547"/>
          <a:ext cx="3253499" cy="550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73639">
                  <a:extLst>
                    <a:ext uri="{9D8B030D-6E8A-4147-A177-3AD203B41FA5}">
                      <a16:colId xmlns:a16="http://schemas.microsoft.com/office/drawing/2014/main" val="2875683459"/>
                    </a:ext>
                  </a:extLst>
                </a:gridCol>
                <a:gridCol w="979860">
                  <a:extLst>
                    <a:ext uri="{9D8B030D-6E8A-4147-A177-3AD203B41FA5}">
                      <a16:colId xmlns:a16="http://schemas.microsoft.com/office/drawing/2014/main" val="385566979"/>
                    </a:ext>
                  </a:extLst>
                </a:gridCol>
              </a:tblGrid>
              <a:tr h="189189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800"/>
                        </a:lnSpc>
                      </a:pPr>
                      <a:r>
                        <a:rPr lang="cs-CZ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Archeologický ústav AV ČR, Praha, v. v. i.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800"/>
                        </a:lnSpc>
                      </a:pPr>
                      <a:r>
                        <a:rPr lang="cs-CZ" sz="950" u="none" strike="noStrike" dirty="0">
                          <a:effectLst/>
                        </a:rPr>
                        <a:t>                                                        63 960 341,04 </a:t>
                      </a:r>
                      <a:endParaRPr lang="cs-CZ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36000" anchor="ctr"/>
                </a:tc>
                <a:extLst>
                  <a:ext uri="{0D108BD9-81ED-4DB2-BD59-A6C34878D82A}">
                    <a16:rowId xmlns:a16="http://schemas.microsoft.com/office/drawing/2014/main" val="3047535442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800"/>
                        </a:lnSpc>
                      </a:pPr>
                      <a:r>
                        <a:rPr lang="cs-CZ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Biofyzikální ústav AV ČR, v. v. i.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800"/>
                        </a:lnSpc>
                      </a:pPr>
                      <a:r>
                        <a:rPr lang="cs-CZ" sz="950" u="none" strike="noStrike">
                          <a:effectLst/>
                        </a:rPr>
                        <a:t>                                                        38 202 229,80 </a:t>
                      </a:r>
                      <a:endParaRPr lang="cs-CZ" sz="9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36000" anchor="ctr"/>
                </a:tc>
                <a:extLst>
                  <a:ext uri="{0D108BD9-81ED-4DB2-BD59-A6C34878D82A}">
                    <a16:rowId xmlns:a16="http://schemas.microsoft.com/office/drawing/2014/main" val="1324906703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800"/>
                        </a:lnSpc>
                      </a:pPr>
                      <a:r>
                        <a:rPr lang="sv-SE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Biologické centrum AV ČR, v. v. i.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800"/>
                        </a:lnSpc>
                      </a:pPr>
                      <a:r>
                        <a:rPr lang="cs-CZ" sz="950" u="none" strike="noStrike" dirty="0">
                          <a:effectLst/>
                        </a:rPr>
                        <a:t>                                                        96 939 381,94 </a:t>
                      </a:r>
                      <a:endParaRPr lang="cs-CZ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36000" anchor="ctr"/>
                </a:tc>
                <a:extLst>
                  <a:ext uri="{0D108BD9-81ED-4DB2-BD59-A6C34878D82A}">
                    <a16:rowId xmlns:a16="http://schemas.microsoft.com/office/drawing/2014/main" val="1055591253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800"/>
                        </a:lnSpc>
                      </a:pPr>
                      <a:r>
                        <a:rPr lang="cs-CZ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CESNET, zájmové sdružení právnických osob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800"/>
                        </a:lnSpc>
                      </a:pPr>
                      <a:r>
                        <a:rPr lang="cs-CZ" sz="950" u="none" strike="noStrike" dirty="0">
                          <a:effectLst/>
                        </a:rPr>
                        <a:t>                                                        29 999 355,46 </a:t>
                      </a:r>
                      <a:endParaRPr lang="cs-CZ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36000" anchor="ctr"/>
                </a:tc>
                <a:extLst>
                  <a:ext uri="{0D108BD9-81ED-4DB2-BD59-A6C34878D82A}">
                    <a16:rowId xmlns:a16="http://schemas.microsoft.com/office/drawing/2014/main" val="26130251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800"/>
                        </a:lnSpc>
                      </a:pPr>
                      <a:r>
                        <a:rPr lang="cs-CZ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Česká geologická služba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800"/>
                        </a:lnSpc>
                      </a:pPr>
                      <a:r>
                        <a:rPr lang="cs-CZ" sz="950" u="none" strike="noStrike" dirty="0">
                          <a:effectLst/>
                        </a:rPr>
                        <a:t>                                                           6 981 800,00 </a:t>
                      </a:r>
                      <a:endParaRPr lang="cs-CZ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36000" anchor="ctr"/>
                </a:tc>
                <a:extLst>
                  <a:ext uri="{0D108BD9-81ED-4DB2-BD59-A6C34878D82A}">
                    <a16:rowId xmlns:a16="http://schemas.microsoft.com/office/drawing/2014/main" val="638641282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800"/>
                        </a:lnSpc>
                      </a:pPr>
                      <a:r>
                        <a:rPr lang="cs-CZ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Česká zemědělská univerzita v Praze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800"/>
                        </a:lnSpc>
                      </a:pPr>
                      <a:r>
                        <a:rPr lang="cs-CZ" sz="950" u="none" strike="noStrike" dirty="0">
                          <a:effectLst/>
                        </a:rPr>
                        <a:t>                                                        28 828 699,00 </a:t>
                      </a:r>
                      <a:endParaRPr lang="cs-CZ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36000" anchor="ctr"/>
                </a:tc>
                <a:extLst>
                  <a:ext uri="{0D108BD9-81ED-4DB2-BD59-A6C34878D82A}">
                    <a16:rowId xmlns:a16="http://schemas.microsoft.com/office/drawing/2014/main" val="3763700518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800"/>
                        </a:lnSpc>
                      </a:pPr>
                      <a:r>
                        <a:rPr lang="cs-CZ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České vysoké učení technické v Praze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800"/>
                        </a:lnSpc>
                      </a:pPr>
                      <a:r>
                        <a:rPr lang="cs-CZ" sz="950" u="none" strike="noStrike" dirty="0">
                          <a:effectLst/>
                        </a:rPr>
                        <a:t>                                                      266 118 495,29 </a:t>
                      </a:r>
                      <a:endParaRPr lang="cs-CZ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36000" anchor="ctr"/>
                </a:tc>
                <a:extLst>
                  <a:ext uri="{0D108BD9-81ED-4DB2-BD59-A6C34878D82A}">
                    <a16:rowId xmlns:a16="http://schemas.microsoft.com/office/drawing/2014/main" val="498670768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800"/>
                        </a:lnSpc>
                      </a:pPr>
                      <a:r>
                        <a:rPr lang="cs-CZ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Český hydrometeorologický ústav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800"/>
                        </a:lnSpc>
                      </a:pPr>
                      <a:r>
                        <a:rPr lang="cs-CZ" sz="950" u="none" strike="noStrike" dirty="0">
                          <a:effectLst/>
                        </a:rPr>
                        <a:t>                                                                               -   </a:t>
                      </a:r>
                      <a:endParaRPr lang="cs-CZ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36000" anchor="ctr"/>
                </a:tc>
                <a:extLst>
                  <a:ext uri="{0D108BD9-81ED-4DB2-BD59-A6C34878D82A}">
                    <a16:rowId xmlns:a16="http://schemas.microsoft.com/office/drawing/2014/main" val="102711265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800"/>
                        </a:lnSpc>
                      </a:pPr>
                      <a:r>
                        <a:rPr lang="cs-CZ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Fakultní nemocnice Hradec Králové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800"/>
                        </a:lnSpc>
                      </a:pPr>
                      <a:r>
                        <a:rPr lang="cs-CZ" sz="950" u="none" strike="noStrike" dirty="0">
                          <a:effectLst/>
                        </a:rPr>
                        <a:t>                                                        19 082 119,51 </a:t>
                      </a:r>
                      <a:endParaRPr lang="cs-CZ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36000" anchor="ctr"/>
                </a:tc>
                <a:extLst>
                  <a:ext uri="{0D108BD9-81ED-4DB2-BD59-A6C34878D82A}">
                    <a16:rowId xmlns:a16="http://schemas.microsoft.com/office/drawing/2014/main" val="3657926889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800"/>
                        </a:lnSpc>
                      </a:pPr>
                      <a:r>
                        <a:rPr lang="cs-CZ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Fakultní nemocnice Olomouc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800"/>
                        </a:lnSpc>
                      </a:pPr>
                      <a:r>
                        <a:rPr lang="cs-CZ" sz="950" u="none" strike="noStrike" dirty="0">
                          <a:effectLst/>
                        </a:rPr>
                        <a:t>                                                        19 904 990,86 </a:t>
                      </a:r>
                      <a:endParaRPr lang="cs-CZ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36000" anchor="ctr"/>
                </a:tc>
                <a:extLst>
                  <a:ext uri="{0D108BD9-81ED-4DB2-BD59-A6C34878D82A}">
                    <a16:rowId xmlns:a16="http://schemas.microsoft.com/office/drawing/2014/main" val="2624837233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800"/>
                        </a:lnSpc>
                      </a:pPr>
                      <a:r>
                        <a:rPr lang="cs-CZ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Fakultní nemocnice v Motole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800"/>
                        </a:lnSpc>
                      </a:pPr>
                      <a:r>
                        <a:rPr lang="cs-CZ" sz="950" u="none" strike="noStrike" dirty="0">
                          <a:effectLst/>
                        </a:rPr>
                        <a:t>                                                        39 994 678,42 </a:t>
                      </a:r>
                      <a:endParaRPr lang="cs-CZ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36000" anchor="ctr"/>
                </a:tc>
                <a:extLst>
                  <a:ext uri="{0D108BD9-81ED-4DB2-BD59-A6C34878D82A}">
                    <a16:rowId xmlns:a16="http://schemas.microsoft.com/office/drawing/2014/main" val="3644992557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800"/>
                        </a:lnSpc>
                      </a:pPr>
                      <a:r>
                        <a:rPr lang="sv-SE" sz="95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Filosofický ústav AV ČR, v. v. i.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800"/>
                        </a:lnSpc>
                      </a:pPr>
                      <a:r>
                        <a:rPr lang="cs-CZ" sz="950" u="none" strike="noStrike" dirty="0">
                          <a:effectLst/>
                        </a:rPr>
                        <a:t>                                                        37 834 647,74 </a:t>
                      </a:r>
                      <a:endParaRPr lang="cs-CZ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36000" anchor="ctr"/>
                </a:tc>
                <a:extLst>
                  <a:ext uri="{0D108BD9-81ED-4DB2-BD59-A6C34878D82A}">
                    <a16:rowId xmlns:a16="http://schemas.microsoft.com/office/drawing/2014/main" val="3707085577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800"/>
                        </a:lnSpc>
                      </a:pPr>
                      <a:r>
                        <a:rPr lang="cs-CZ" sz="95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Fyzikální ústav AV ČR, v. v. i.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800"/>
                        </a:lnSpc>
                      </a:pPr>
                      <a:r>
                        <a:rPr lang="cs-CZ" sz="950" u="none" strike="noStrike" dirty="0">
                          <a:effectLst/>
                        </a:rPr>
                        <a:t>                                                      340 308 982,89 </a:t>
                      </a:r>
                      <a:endParaRPr lang="cs-CZ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36000" anchor="ctr"/>
                </a:tc>
                <a:extLst>
                  <a:ext uri="{0D108BD9-81ED-4DB2-BD59-A6C34878D82A}">
                    <a16:rowId xmlns:a16="http://schemas.microsoft.com/office/drawing/2014/main" val="2677430802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800"/>
                        </a:lnSpc>
                      </a:pPr>
                      <a:r>
                        <a:rPr lang="sv-SE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Fyziologický ústav AV ČR, v. v. i.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800"/>
                        </a:lnSpc>
                      </a:pPr>
                      <a:r>
                        <a:rPr lang="cs-CZ" sz="950" u="none" strike="noStrike" dirty="0">
                          <a:effectLst/>
                        </a:rPr>
                        <a:t>                                                        30 507 184,53 </a:t>
                      </a:r>
                      <a:endParaRPr lang="cs-CZ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36000" anchor="ctr"/>
                </a:tc>
                <a:extLst>
                  <a:ext uri="{0D108BD9-81ED-4DB2-BD59-A6C34878D82A}">
                    <a16:rowId xmlns:a16="http://schemas.microsoft.com/office/drawing/2014/main" val="2964286558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800"/>
                        </a:lnSpc>
                      </a:pPr>
                      <a:r>
                        <a:rPr lang="cs-CZ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Jihočeská univerzita v Českých Budějovicích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800"/>
                        </a:lnSpc>
                      </a:pPr>
                      <a:r>
                        <a:rPr lang="cs-CZ" sz="950" u="none" strike="noStrike" dirty="0">
                          <a:effectLst/>
                        </a:rPr>
                        <a:t>                                                        37 041 074,09 </a:t>
                      </a:r>
                      <a:endParaRPr lang="cs-CZ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36000" anchor="ctr"/>
                </a:tc>
                <a:extLst>
                  <a:ext uri="{0D108BD9-81ED-4DB2-BD59-A6C34878D82A}">
                    <a16:rowId xmlns:a16="http://schemas.microsoft.com/office/drawing/2014/main" val="3581061521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800"/>
                        </a:lnSpc>
                      </a:pPr>
                      <a:r>
                        <a:rPr lang="cs-CZ" sz="95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Masarykova univerzita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800"/>
                        </a:lnSpc>
                      </a:pPr>
                      <a:r>
                        <a:rPr lang="cs-CZ" sz="950" u="none" strike="noStrike" dirty="0">
                          <a:effectLst/>
                        </a:rPr>
                        <a:t>                                                      587 412 388,85 </a:t>
                      </a:r>
                      <a:endParaRPr lang="cs-CZ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36000" anchor="ctr"/>
                </a:tc>
                <a:extLst>
                  <a:ext uri="{0D108BD9-81ED-4DB2-BD59-A6C34878D82A}">
                    <a16:rowId xmlns:a16="http://schemas.microsoft.com/office/drawing/2014/main" val="2103565657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800"/>
                        </a:lnSpc>
                      </a:pPr>
                      <a:r>
                        <a:rPr lang="cs-CZ" sz="95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Mikrobiologický ústav AV ČR, v. v. i.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800"/>
                        </a:lnSpc>
                      </a:pPr>
                      <a:r>
                        <a:rPr lang="cs-CZ" sz="950" u="none" strike="noStrike" dirty="0">
                          <a:effectLst/>
                        </a:rPr>
                        <a:t>                                                      134 949 841,00 </a:t>
                      </a:r>
                      <a:endParaRPr lang="cs-CZ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36000" anchor="ctr"/>
                </a:tc>
                <a:extLst>
                  <a:ext uri="{0D108BD9-81ED-4DB2-BD59-A6C34878D82A}">
                    <a16:rowId xmlns:a16="http://schemas.microsoft.com/office/drawing/2014/main" val="1193433453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800"/>
                        </a:lnSpc>
                      </a:pPr>
                      <a:r>
                        <a:rPr lang="cs-CZ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Národní muzeum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800"/>
                        </a:lnSpc>
                      </a:pPr>
                      <a:r>
                        <a:rPr lang="cs-CZ" sz="950" u="none" strike="noStrike" dirty="0">
                          <a:effectLst/>
                        </a:rPr>
                        <a:t>                                                        13 736 636,29 </a:t>
                      </a:r>
                      <a:endParaRPr lang="cs-CZ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36000" anchor="ctr"/>
                </a:tc>
                <a:extLst>
                  <a:ext uri="{0D108BD9-81ED-4DB2-BD59-A6C34878D82A}">
                    <a16:rowId xmlns:a16="http://schemas.microsoft.com/office/drawing/2014/main" val="3826810514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800"/>
                        </a:lnSpc>
                      </a:pPr>
                      <a:r>
                        <a:rPr lang="cs-CZ" sz="95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Národní ústav duševního zdraví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800"/>
                        </a:lnSpc>
                      </a:pPr>
                      <a:r>
                        <a:rPr lang="cs-CZ" sz="950" u="none" strike="noStrike" dirty="0">
                          <a:effectLst/>
                        </a:rPr>
                        <a:t>                                                      108 072 286,59 </a:t>
                      </a:r>
                      <a:endParaRPr lang="cs-CZ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36000" anchor="ctr"/>
                </a:tc>
                <a:extLst>
                  <a:ext uri="{0D108BD9-81ED-4DB2-BD59-A6C34878D82A}">
                    <a16:rowId xmlns:a16="http://schemas.microsoft.com/office/drawing/2014/main" val="4127365817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800"/>
                        </a:lnSpc>
                      </a:pPr>
                      <a:r>
                        <a:rPr lang="cs-CZ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Ostravská univerzita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800"/>
                        </a:lnSpc>
                      </a:pPr>
                      <a:r>
                        <a:rPr lang="cs-CZ" sz="950" u="none" strike="noStrike" dirty="0">
                          <a:effectLst/>
                        </a:rPr>
                        <a:t>                                                        59 050 334,07 </a:t>
                      </a:r>
                      <a:endParaRPr lang="cs-CZ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36000" anchor="ctr"/>
                </a:tc>
                <a:extLst>
                  <a:ext uri="{0D108BD9-81ED-4DB2-BD59-A6C34878D82A}">
                    <a16:rowId xmlns:a16="http://schemas.microsoft.com/office/drawing/2014/main" val="2530663127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800"/>
                        </a:lnSpc>
                      </a:pPr>
                      <a:r>
                        <a:rPr lang="sv-SE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Psychologický ústav AV ČR, v. v. i.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800"/>
                        </a:lnSpc>
                      </a:pPr>
                      <a:r>
                        <a:rPr lang="cs-CZ" sz="950" u="none" strike="noStrike" dirty="0">
                          <a:effectLst/>
                        </a:rPr>
                        <a:t>                                                        25 699 858,42 </a:t>
                      </a:r>
                      <a:endParaRPr lang="cs-CZ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36000" anchor="ctr"/>
                </a:tc>
                <a:extLst>
                  <a:ext uri="{0D108BD9-81ED-4DB2-BD59-A6C34878D82A}">
                    <a16:rowId xmlns:a16="http://schemas.microsoft.com/office/drawing/2014/main" val="3510500064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800"/>
                        </a:lnSpc>
                      </a:pPr>
                      <a:r>
                        <a:rPr lang="sv-SE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Sociologický ústav AV ČR, v. v. i.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800"/>
                        </a:lnSpc>
                      </a:pPr>
                      <a:r>
                        <a:rPr lang="cs-CZ" sz="950" u="none" strike="noStrike" dirty="0">
                          <a:effectLst/>
                        </a:rPr>
                        <a:t>                                                        84 456 193,98 </a:t>
                      </a:r>
                      <a:endParaRPr lang="cs-CZ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36000" anchor="ctr"/>
                </a:tc>
                <a:extLst>
                  <a:ext uri="{0D108BD9-81ED-4DB2-BD59-A6C34878D82A}">
                    <a16:rowId xmlns:a16="http://schemas.microsoft.com/office/drawing/2014/main" val="1934826431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800"/>
                        </a:lnSpc>
                      </a:pPr>
                      <a:r>
                        <a:rPr lang="cs-CZ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Technická univerzita v Liberci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800"/>
                        </a:lnSpc>
                      </a:pPr>
                      <a:r>
                        <a:rPr lang="cs-CZ" sz="950" u="none" strike="noStrike" dirty="0">
                          <a:effectLst/>
                        </a:rPr>
                        <a:t>                                                        37 775 299,14 </a:t>
                      </a:r>
                      <a:endParaRPr lang="cs-CZ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36000" anchor="ctr"/>
                </a:tc>
                <a:extLst>
                  <a:ext uri="{0D108BD9-81ED-4DB2-BD59-A6C34878D82A}">
                    <a16:rowId xmlns:a16="http://schemas.microsoft.com/office/drawing/2014/main" val="3439750984"/>
                  </a:ext>
                </a:extLst>
              </a:tr>
            </a:tbl>
          </a:graphicData>
        </a:graphic>
      </p:graphicFrame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421429FE-2E6D-E978-93B9-BE6F4D8BE6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316410"/>
              </p:ext>
            </p:extLst>
          </p:nvPr>
        </p:nvGraphicFramePr>
        <p:xfrm>
          <a:off x="4114802" y="165547"/>
          <a:ext cx="3648075" cy="656290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38425">
                  <a:extLst>
                    <a:ext uri="{9D8B030D-6E8A-4147-A177-3AD203B41FA5}">
                      <a16:colId xmlns:a16="http://schemas.microsoft.com/office/drawing/2014/main" val="306739643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3898367363"/>
                    </a:ext>
                  </a:extLst>
                </a:gridCol>
              </a:tblGrid>
              <a:tr h="266109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800"/>
                        </a:lnSpc>
                      </a:pPr>
                      <a:r>
                        <a:rPr lang="cs-CZ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Univerzita Hradec Králové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800"/>
                        </a:lnSpc>
                      </a:pPr>
                      <a:r>
                        <a:rPr lang="cs-CZ" sz="950" u="none" strike="noStrike" dirty="0">
                          <a:effectLst/>
                        </a:rPr>
                        <a:t>                                                        16 901 026,18 </a:t>
                      </a:r>
                      <a:endParaRPr lang="cs-CZ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3702988242"/>
                  </a:ext>
                </a:extLst>
              </a:tr>
              <a:tr h="266109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800"/>
                        </a:lnSpc>
                      </a:pPr>
                      <a:r>
                        <a:rPr lang="cs-CZ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Univerzita Jana Evangelisty Purkyně v Ústí nad Labem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800"/>
                        </a:lnSpc>
                      </a:pPr>
                      <a:r>
                        <a:rPr lang="cs-CZ" sz="950" u="none" strike="noStrike" dirty="0">
                          <a:effectLst/>
                        </a:rPr>
                        <a:t>                                                        37 925 561,43 </a:t>
                      </a:r>
                      <a:endParaRPr lang="cs-CZ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3732737635"/>
                  </a:ext>
                </a:extLst>
              </a:tr>
              <a:tr h="266109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800"/>
                        </a:lnSpc>
                      </a:pPr>
                      <a:r>
                        <a:rPr lang="cs-CZ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Univerzita Karlova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800"/>
                        </a:lnSpc>
                      </a:pPr>
                      <a:r>
                        <a:rPr lang="cs-CZ" sz="950" u="none" strike="noStrike" dirty="0">
                          <a:effectLst/>
                        </a:rPr>
                        <a:t>                                                      762 455 964,44 </a:t>
                      </a:r>
                      <a:endParaRPr lang="cs-CZ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2493754254"/>
                  </a:ext>
                </a:extLst>
              </a:tr>
              <a:tr h="266109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800"/>
                        </a:lnSpc>
                      </a:pPr>
                      <a:r>
                        <a:rPr lang="cs-CZ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Univerzita Palackého v Olomouci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800"/>
                        </a:lnSpc>
                      </a:pPr>
                      <a:r>
                        <a:rPr lang="cs-CZ" sz="950" u="none" strike="noStrike">
                          <a:effectLst/>
                        </a:rPr>
                        <a:t>                                                      545 153 696,77 </a:t>
                      </a:r>
                      <a:endParaRPr lang="cs-CZ" sz="9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2768408257"/>
                  </a:ext>
                </a:extLst>
              </a:tr>
              <a:tr h="266109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800"/>
                        </a:lnSpc>
                      </a:pPr>
                      <a:r>
                        <a:rPr lang="cs-CZ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Univerzita Pardubice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800"/>
                        </a:lnSpc>
                      </a:pPr>
                      <a:r>
                        <a:rPr lang="cs-CZ" sz="950" u="none" strike="noStrike">
                          <a:effectLst/>
                        </a:rPr>
                        <a:t>                                                        64 191 683,86 </a:t>
                      </a:r>
                      <a:endParaRPr lang="cs-CZ" sz="9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3931807706"/>
                  </a:ext>
                </a:extLst>
              </a:tr>
              <a:tr h="266109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800"/>
                        </a:lnSpc>
                      </a:pPr>
                      <a:r>
                        <a:rPr lang="nn-NO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Ústav fotoniky a elektroniky AV ČR, v. v. i.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800"/>
                        </a:lnSpc>
                      </a:pPr>
                      <a:r>
                        <a:rPr lang="cs-CZ" sz="950" u="none" strike="noStrike" dirty="0">
                          <a:effectLst/>
                        </a:rPr>
                        <a:t>                                                        89 365 303,93 </a:t>
                      </a:r>
                      <a:endParaRPr lang="cs-CZ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2700976351"/>
                  </a:ext>
                </a:extLst>
              </a:tr>
              <a:tr h="266109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800"/>
                        </a:lnSpc>
                      </a:pPr>
                      <a:r>
                        <a:rPr lang="cs-CZ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Ústav fyzikální chemie J. Heyrovského AV ČR, v. v. i.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800"/>
                        </a:lnSpc>
                      </a:pPr>
                      <a:r>
                        <a:rPr lang="cs-CZ" sz="950" u="none" strike="noStrike" dirty="0">
                          <a:effectLst/>
                        </a:rPr>
                        <a:t>                                                      172 716 895,28 </a:t>
                      </a:r>
                      <a:endParaRPr lang="cs-CZ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642303446"/>
                  </a:ext>
                </a:extLst>
              </a:tr>
              <a:tr h="266109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800"/>
                        </a:lnSpc>
                      </a:pPr>
                      <a:r>
                        <a:rPr lang="nn-NO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Ústav fyziky atmosféry AV ČR, v. v. i.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800"/>
                        </a:lnSpc>
                      </a:pPr>
                      <a:r>
                        <a:rPr lang="cs-CZ" sz="950" u="none" strike="noStrike">
                          <a:effectLst/>
                        </a:rPr>
                        <a:t>                                                        57 120 940,00 </a:t>
                      </a:r>
                      <a:endParaRPr lang="cs-CZ" sz="9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234486918"/>
                  </a:ext>
                </a:extLst>
              </a:tr>
              <a:tr h="266109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800"/>
                        </a:lnSpc>
                      </a:pPr>
                      <a:r>
                        <a:rPr lang="cs-CZ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Ústav fyziky materiálů AV ČR, v. v. i.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800"/>
                        </a:lnSpc>
                      </a:pPr>
                      <a:r>
                        <a:rPr lang="cs-CZ" sz="950" u="none" strike="noStrike">
                          <a:effectLst/>
                        </a:rPr>
                        <a:t>                                                      171 934 810,29 </a:t>
                      </a:r>
                      <a:endParaRPr lang="cs-CZ" sz="9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2119444216"/>
                  </a:ext>
                </a:extLst>
              </a:tr>
              <a:tr h="266109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800"/>
                        </a:lnSpc>
                      </a:pPr>
                      <a:r>
                        <a:rPr lang="cs-CZ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Ústav fyziky plazmatu AV ČR, v. v. i.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800"/>
                        </a:lnSpc>
                      </a:pPr>
                      <a:r>
                        <a:rPr lang="cs-CZ" sz="950" u="none" strike="noStrike" dirty="0">
                          <a:effectLst/>
                        </a:rPr>
                        <a:t>                                                        17 795 228,85 </a:t>
                      </a:r>
                      <a:endParaRPr lang="cs-CZ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2074812111"/>
                  </a:ext>
                </a:extLst>
              </a:tr>
              <a:tr h="266109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800"/>
                        </a:lnSpc>
                      </a:pPr>
                      <a:r>
                        <a:rPr lang="cs-CZ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Ústav chemických procesů AV ČR, v. v. i.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800"/>
                        </a:lnSpc>
                      </a:pPr>
                      <a:r>
                        <a:rPr lang="cs-CZ" sz="950" u="none" strike="noStrike" dirty="0">
                          <a:effectLst/>
                        </a:rPr>
                        <a:t>                                                        17 717 433,00 </a:t>
                      </a:r>
                      <a:endParaRPr lang="cs-CZ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3927127323"/>
                  </a:ext>
                </a:extLst>
              </a:tr>
              <a:tr h="266109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800"/>
                        </a:lnSpc>
                      </a:pPr>
                      <a:r>
                        <a:rPr lang="cs-CZ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Ústav informatiky AV ČR, v. v. i.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800"/>
                        </a:lnSpc>
                      </a:pPr>
                      <a:r>
                        <a:rPr lang="cs-CZ" sz="950" u="none" strike="noStrike" dirty="0">
                          <a:effectLst/>
                        </a:rPr>
                        <a:t>                                                        25 257 000,01 </a:t>
                      </a:r>
                      <a:endParaRPr lang="cs-CZ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647456251"/>
                  </a:ext>
                </a:extLst>
              </a:tr>
              <a:tr h="266109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800"/>
                        </a:lnSpc>
                      </a:pPr>
                      <a:r>
                        <a:rPr lang="cs-CZ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Ústav jaderné fyziky AV ČR, v. v. i.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800"/>
                        </a:lnSpc>
                      </a:pPr>
                      <a:r>
                        <a:rPr lang="cs-CZ" sz="950" u="none" strike="noStrike" dirty="0">
                          <a:effectLst/>
                        </a:rPr>
                        <a:t>                                                      135 449 392,91 </a:t>
                      </a:r>
                      <a:endParaRPr lang="cs-CZ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468664346"/>
                  </a:ext>
                </a:extLst>
              </a:tr>
              <a:tr h="266109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800"/>
                        </a:lnSpc>
                      </a:pPr>
                      <a:r>
                        <a:rPr lang="cs-CZ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Ústav makromolekulární chemie AV ČR, v. v. i.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800"/>
                        </a:lnSpc>
                      </a:pPr>
                      <a:r>
                        <a:rPr lang="cs-CZ" sz="950" u="none" strike="noStrike">
                          <a:effectLst/>
                        </a:rPr>
                        <a:t>                                                        64 302 001,70 </a:t>
                      </a:r>
                      <a:endParaRPr lang="cs-CZ" sz="9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621826783"/>
                  </a:ext>
                </a:extLst>
              </a:tr>
              <a:tr h="266109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800"/>
                        </a:lnSpc>
                      </a:pPr>
                      <a:r>
                        <a:rPr lang="cs-CZ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Ústav molekulární genetiky AV ČR, v. v. i.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800"/>
                        </a:lnSpc>
                      </a:pPr>
                      <a:r>
                        <a:rPr lang="cs-CZ" sz="950" u="none" strike="noStrike" dirty="0">
                          <a:effectLst/>
                        </a:rPr>
                        <a:t>                                                        81 843 190,00 </a:t>
                      </a:r>
                      <a:endParaRPr lang="cs-CZ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3376402819"/>
                  </a:ext>
                </a:extLst>
              </a:tr>
              <a:tr h="266109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800"/>
                        </a:lnSpc>
                      </a:pPr>
                      <a:r>
                        <a:rPr lang="cs-CZ" sz="95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Ústav organické chemie a biochemie AV ČR, v. v. i.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800"/>
                        </a:lnSpc>
                      </a:pPr>
                      <a:r>
                        <a:rPr lang="cs-CZ" sz="950" u="none" strike="noStrike" dirty="0">
                          <a:effectLst/>
                        </a:rPr>
                        <a:t>                                                      110 466 147,66 </a:t>
                      </a:r>
                      <a:endParaRPr lang="cs-CZ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4221493380"/>
                  </a:ext>
                </a:extLst>
              </a:tr>
              <a:tr h="266109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800"/>
                        </a:lnSpc>
                      </a:pPr>
                      <a:r>
                        <a:rPr lang="cs-CZ" sz="95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Ústav přístrojové techniky AV ČR, v. v. i.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800"/>
                        </a:lnSpc>
                      </a:pPr>
                      <a:r>
                        <a:rPr lang="cs-CZ" sz="950" u="none" strike="noStrike" dirty="0">
                          <a:effectLst/>
                        </a:rPr>
                        <a:t>                                                        45 988 832,08 </a:t>
                      </a:r>
                      <a:endParaRPr lang="cs-CZ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351335465"/>
                  </a:ext>
                </a:extLst>
              </a:tr>
              <a:tr h="266109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800"/>
                        </a:lnSpc>
                      </a:pPr>
                      <a:r>
                        <a:rPr lang="pl-PL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Ústav struktury a mechaniky hornin AV ČR, v. v. i.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800"/>
                        </a:lnSpc>
                      </a:pPr>
                      <a:r>
                        <a:rPr lang="cs-CZ" sz="950" u="none" strike="noStrike" dirty="0">
                          <a:effectLst/>
                        </a:rPr>
                        <a:t>                                                        13 297 930,00 </a:t>
                      </a:r>
                      <a:endParaRPr lang="cs-CZ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4055883477"/>
                  </a:ext>
                </a:extLst>
              </a:tr>
              <a:tr h="266109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800"/>
                        </a:lnSpc>
                      </a:pPr>
                      <a:r>
                        <a:rPr lang="cs-CZ" sz="95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Ústav výzkumu globální změny AV ČR, v. v. i.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800"/>
                        </a:lnSpc>
                      </a:pPr>
                      <a:r>
                        <a:rPr lang="cs-CZ" sz="950" u="none" strike="noStrike" dirty="0">
                          <a:effectLst/>
                        </a:rPr>
                        <a:t>                                                           9 633 420,00 </a:t>
                      </a:r>
                      <a:endParaRPr lang="cs-CZ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438263476"/>
                  </a:ext>
                </a:extLst>
              </a:tr>
              <a:tr h="266109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800"/>
                        </a:lnSpc>
                      </a:pPr>
                      <a:r>
                        <a:rPr lang="cs-CZ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Ústav živočišné fyziologie a genetiky AV ČR, v. v. i.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800"/>
                        </a:lnSpc>
                      </a:pPr>
                      <a:r>
                        <a:rPr lang="cs-CZ" sz="950" u="none" strike="noStrike" dirty="0">
                          <a:effectLst/>
                        </a:rPr>
                        <a:t>                                                        49 929 270,28 </a:t>
                      </a:r>
                      <a:endParaRPr lang="cs-CZ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3279214080"/>
                  </a:ext>
                </a:extLst>
              </a:tr>
              <a:tr h="266109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800"/>
                        </a:lnSpc>
                      </a:pPr>
                      <a:r>
                        <a:rPr lang="cs-CZ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Vysoká škola báňská - Technická univerzita Ostrava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800"/>
                        </a:lnSpc>
                      </a:pPr>
                      <a:r>
                        <a:rPr lang="cs-CZ" sz="950" u="none" strike="noStrike" dirty="0">
                          <a:effectLst/>
                        </a:rPr>
                        <a:t>                                                        18 000 000,00 </a:t>
                      </a:r>
                      <a:endParaRPr lang="cs-CZ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859948411"/>
                  </a:ext>
                </a:extLst>
              </a:tr>
              <a:tr h="266109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800"/>
                        </a:lnSpc>
                      </a:pPr>
                      <a:r>
                        <a:rPr lang="cs-CZ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Vysoká škola chemicko-technologická v Praze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800"/>
                        </a:lnSpc>
                      </a:pPr>
                      <a:r>
                        <a:rPr lang="cs-CZ" sz="950" u="none" strike="noStrike" dirty="0">
                          <a:effectLst/>
                        </a:rPr>
                        <a:t>                                                      404 583 505,87 </a:t>
                      </a:r>
                      <a:endParaRPr lang="cs-CZ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2461416005"/>
                  </a:ext>
                </a:extLst>
              </a:tr>
              <a:tr h="266109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800"/>
                        </a:lnSpc>
                      </a:pPr>
                      <a:r>
                        <a:rPr lang="cs-CZ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Vysoké učení technické v Brně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800"/>
                        </a:lnSpc>
                      </a:pPr>
                      <a:r>
                        <a:rPr lang="cs-CZ" sz="950" u="none" strike="noStrike" dirty="0">
                          <a:effectLst/>
                        </a:rPr>
                        <a:t>                                                      366 490 527,45 </a:t>
                      </a:r>
                      <a:endParaRPr lang="cs-CZ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2859698952"/>
                  </a:ext>
                </a:extLst>
              </a:tr>
              <a:tr h="171896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800"/>
                        </a:lnSpc>
                      </a:pPr>
                      <a:r>
                        <a:rPr lang="cs-CZ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Západočeská univerzita v Plzni</a:t>
                      </a:r>
                    </a:p>
                  </a:txBody>
                  <a:tcPr marL="36000" marR="36000" marT="7200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800"/>
                        </a:lnSpc>
                      </a:pPr>
                      <a:r>
                        <a:rPr lang="cs-CZ" sz="950" u="none" strike="noStrike" dirty="0">
                          <a:effectLst/>
                        </a:rPr>
                        <a:t>                                                      118 953 429,00 </a:t>
                      </a:r>
                      <a:endParaRPr lang="cs-CZ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37755341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>
                        <a:lnSpc>
                          <a:spcPts val="800"/>
                        </a:lnSpc>
                      </a:pPr>
                      <a:r>
                        <a:rPr lang="cs-CZ" sz="9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CELKEM</a:t>
                      </a:r>
                      <a:endParaRPr lang="cs-CZ" sz="9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800"/>
                        </a:lnSpc>
                      </a:pPr>
                      <a:r>
                        <a:rPr lang="cs-CZ" sz="9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                                           5 504 330 009,90 </a:t>
                      </a:r>
                      <a:endParaRPr lang="cs-CZ" sz="9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3600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574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072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FFC18F-18E4-8CA6-8650-B69763DAA5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Došlo k posílení meziinstitucionální spolupráce v oboru?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57D6D15-CB23-E4FE-C700-519B221708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7" y="1771124"/>
            <a:ext cx="10564586" cy="4429709"/>
          </a:xfrm>
        </p:spPr>
        <p:txBody>
          <a:bodyPr/>
          <a:lstStyle/>
          <a:p>
            <a:r>
              <a:rPr lang="cs-CZ" sz="2600" dirty="0"/>
              <a:t>Ø počet partnerů s finančním příspěvkem na žádost</a:t>
            </a:r>
          </a:p>
          <a:p>
            <a:r>
              <a:rPr lang="cs-CZ" sz="2600" dirty="0"/>
              <a:t>	4 (nejméně 0, nejvíce 11)</a:t>
            </a:r>
          </a:p>
          <a:p>
            <a:endParaRPr lang="cs-CZ" sz="1000" dirty="0"/>
          </a:p>
          <a:p>
            <a:r>
              <a:rPr lang="cs-CZ" sz="2600" dirty="0"/>
              <a:t>Ø dle Fordů</a:t>
            </a:r>
          </a:p>
          <a:p>
            <a:r>
              <a:rPr lang="cs-CZ" sz="2600" dirty="0"/>
              <a:t>	F1: 5		F3: </a:t>
            </a:r>
            <a:r>
              <a:rPr lang="cs-CZ" sz="2600" b="1" dirty="0">
                <a:solidFill>
                  <a:srgbClr val="00B050"/>
                </a:solidFill>
              </a:rPr>
              <a:t>6</a:t>
            </a:r>
            <a:r>
              <a:rPr lang="cs-CZ" sz="2600" dirty="0"/>
              <a:t>		F5: 4</a:t>
            </a:r>
          </a:p>
          <a:p>
            <a:r>
              <a:rPr lang="cs-CZ" sz="2600" dirty="0"/>
              <a:t>	F2: 4		F4: </a:t>
            </a:r>
            <a:r>
              <a:rPr lang="cs-CZ" sz="2600" b="1" dirty="0">
                <a:solidFill>
                  <a:srgbClr val="FF0066"/>
                </a:solidFill>
              </a:rPr>
              <a:t>2</a:t>
            </a:r>
            <a:r>
              <a:rPr lang="cs-CZ" sz="2600" dirty="0"/>
              <a:t>		F6: </a:t>
            </a:r>
            <a:r>
              <a:rPr lang="cs-CZ" sz="2600" b="1" dirty="0">
                <a:solidFill>
                  <a:srgbClr val="FF0066"/>
                </a:solidFill>
              </a:rPr>
              <a:t>2</a:t>
            </a:r>
          </a:p>
          <a:p>
            <a:r>
              <a:rPr lang="cs-CZ" sz="2600" dirty="0"/>
              <a:t>Počet partnerů bez slotu: 8</a:t>
            </a:r>
          </a:p>
          <a:p>
            <a:endParaRPr lang="cs-CZ" sz="1000" dirty="0"/>
          </a:p>
          <a:p>
            <a:r>
              <a:rPr lang="cs-CZ" sz="2600" b="1" dirty="0">
                <a:solidFill>
                  <a:srgbClr val="00B050"/>
                </a:solidFill>
              </a:rPr>
              <a:t>Ano</a:t>
            </a:r>
            <a:r>
              <a:rPr lang="cs-CZ" sz="2600" dirty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cs-CZ" sz="2600" dirty="0"/>
              <a:t> i když s vnitřní opozicí. Nejvíce v přírodních a lékařských vědách.</a:t>
            </a:r>
          </a:p>
          <a:p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274832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FFC18F-18E4-8CA6-8650-B69763DAA5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PŘEZKUMY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57D6D15-CB23-E4FE-C700-519B221708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7" y="1485899"/>
            <a:ext cx="10993483" cy="4429709"/>
          </a:xfrm>
        </p:spPr>
        <p:txBody>
          <a:bodyPr/>
          <a:lstStyle/>
          <a:p>
            <a:r>
              <a:rPr lang="cs-CZ" dirty="0"/>
              <a:t>V zásobníku (3. 8. 2023) 36 projektových žádostí </a:t>
            </a:r>
            <a:br>
              <a:rPr lang="cs-CZ" dirty="0"/>
            </a:br>
            <a:r>
              <a:rPr lang="cs-CZ" dirty="0"/>
              <a:t>Nejmenší bodový rozdíl oproti podpořeným „sesypaným“ 2 body, nejvyšší 33 bodů.</a:t>
            </a:r>
          </a:p>
          <a:p>
            <a:r>
              <a:rPr lang="cs-CZ" b="1" dirty="0"/>
              <a:t>27 z 36 podalo žádost o přezkum</a:t>
            </a:r>
            <a:r>
              <a:rPr lang="cs-CZ" dirty="0"/>
              <a:t>.</a:t>
            </a:r>
          </a:p>
          <a:p>
            <a:endParaRPr lang="cs-CZ" sz="1000" dirty="0"/>
          </a:p>
          <a:p>
            <a:r>
              <a:rPr lang="cs-CZ" dirty="0"/>
              <a:t>Celkem </a:t>
            </a:r>
            <a:r>
              <a:rPr lang="cs-CZ" b="1" dirty="0"/>
              <a:t>přezkoumáno 271 kritérií</a:t>
            </a:r>
            <a:r>
              <a:rPr lang="cs-CZ" dirty="0"/>
              <a:t>; 8 % přezkumů důvodných:</a:t>
            </a:r>
          </a:p>
          <a:p>
            <a:r>
              <a:rPr lang="cs-CZ" dirty="0"/>
              <a:t>	- 6 ve </a:t>
            </a:r>
            <a:r>
              <a:rPr lang="cs-CZ" dirty="0" err="1"/>
              <a:t>formálkách</a:t>
            </a:r>
            <a:r>
              <a:rPr lang="cs-CZ" dirty="0"/>
              <a:t> (jeden projekt díky tomu vrácen do hodnocení a uspěl)</a:t>
            </a:r>
          </a:p>
          <a:p>
            <a:r>
              <a:rPr lang="cs-CZ" dirty="0"/>
              <a:t>	- 15 ve věcném hodnocení</a:t>
            </a:r>
          </a:p>
          <a:p>
            <a:r>
              <a:rPr lang="cs-CZ" dirty="0"/>
              <a:t>= až na jeden případ neměly přezkumy vliv na podporu „šestadvacítky“</a:t>
            </a:r>
          </a:p>
          <a:p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96157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FFC18F-18E4-8CA6-8650-B69763DAA5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Co ukázalo rozhodování o slotech?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57D6D15-CB23-E4FE-C700-519B221708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3121" y="1355270"/>
            <a:ext cx="10387329" cy="4429709"/>
          </a:xfrm>
        </p:spPr>
        <p:txBody>
          <a:bodyPr/>
          <a:lstStyle/>
          <a:p>
            <a:endParaRPr lang="cs-CZ" sz="2800" dirty="0"/>
          </a:p>
          <a:p>
            <a:r>
              <a:rPr lang="cs-CZ" sz="2800" dirty="0"/>
              <a:t>Poprvé plošně patrná výzkumná politika instituce </a:t>
            </a:r>
            <a:br>
              <a:rPr lang="cs-CZ" sz="2800" dirty="0"/>
            </a:br>
            <a:r>
              <a:rPr lang="cs-CZ" sz="2800" dirty="0"/>
              <a:t>(statutár musí rozhodnout).</a:t>
            </a:r>
          </a:p>
          <a:p>
            <a:endParaRPr lang="cs-CZ" sz="1000" dirty="0"/>
          </a:p>
          <a:p>
            <a:r>
              <a:rPr lang="cs-CZ" sz="2800" dirty="0"/>
              <a:t>Volba témat, partnerství i zvolený Ford reprezentuje politiku statutára.</a:t>
            </a:r>
          </a:p>
          <a:p>
            <a:endParaRPr lang="cs-CZ" sz="1000" dirty="0"/>
          </a:p>
          <a:p>
            <a:r>
              <a:rPr lang="cs-CZ" sz="2800" dirty="0"/>
              <a:t>Statutáři, kteří volili sloty jinak než čistě vědecky, neuspěli.</a:t>
            </a:r>
          </a:p>
          <a:p>
            <a:endParaRPr lang="cs-CZ" sz="1000" dirty="0"/>
          </a:p>
          <a:p>
            <a:r>
              <a:rPr lang="cs-CZ" sz="2800" dirty="0"/>
              <a:t>Nelze si honit triko příjemcem, ale beneficientem!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18436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F2DDD4-287C-57F8-E6BE-FBA338A32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Troufalosti, které jsem neřekl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EE303B1-2233-C3B2-54EB-56B638792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7" y="1485899"/>
            <a:ext cx="9195163" cy="4082143"/>
          </a:xfrm>
        </p:spPr>
        <p:txBody>
          <a:bodyPr/>
          <a:lstStyle/>
          <a:p>
            <a:pPr>
              <a:spcBef>
                <a:spcPts val="1500"/>
              </a:spcBef>
            </a:pPr>
            <a:r>
              <a:rPr lang="cs-CZ" dirty="0"/>
              <a:t>ČR je příliš malá na konkurenci stejně zaměřených pracovišť.</a:t>
            </a:r>
          </a:p>
          <a:p>
            <a:pPr>
              <a:spcBef>
                <a:spcPts val="1500"/>
              </a:spcBef>
            </a:pPr>
            <a:r>
              <a:rPr lang="cs-CZ" dirty="0"/>
              <a:t>Může mít ČR 26 oblastí dosahující evropské špičky? Kde doteď byly?</a:t>
            </a:r>
          </a:p>
          <a:p>
            <a:pPr>
              <a:spcBef>
                <a:spcPts val="1500"/>
              </a:spcBef>
            </a:pPr>
            <a:r>
              <a:rPr lang="cs-CZ" dirty="0"/>
              <a:t>Konkurence zabraňuje kooperaci. Kooperace posiluje 3E.</a:t>
            </a:r>
          </a:p>
          <a:p>
            <a:pPr>
              <a:spcBef>
                <a:spcPts val="1500"/>
              </a:spcBef>
            </a:pPr>
            <a:r>
              <a:rPr lang="cs-CZ" dirty="0"/>
              <a:t>Chybí-li priority z TOP, ukáže se excelence z BOTTOM?</a:t>
            </a:r>
          </a:p>
          <a:p>
            <a:pPr>
              <a:spcBef>
                <a:spcPts val="1500"/>
              </a:spcBef>
            </a:pPr>
            <a:r>
              <a:rPr lang="cs-CZ" dirty="0"/>
              <a:t>Proč chybí oblasti jako energetika, AI nebo Ukrajina? </a:t>
            </a:r>
          </a:p>
          <a:p>
            <a:pPr>
              <a:spcBef>
                <a:spcPts val="1500"/>
              </a:spcBef>
            </a:pPr>
            <a:r>
              <a:rPr lang="cs-CZ" dirty="0"/>
              <a:t>Finální výsledky by měly sloužit jako VSTUP, </a:t>
            </a:r>
            <a:r>
              <a:rPr lang="cs-CZ" dirty="0" err="1"/>
              <a:t>feed</a:t>
            </a:r>
            <a:r>
              <a:rPr lang="cs-CZ" dirty="0"/>
              <a:t> </a:t>
            </a:r>
            <a:r>
              <a:rPr lang="cs-CZ" dirty="0" err="1"/>
              <a:t>back</a:t>
            </a:r>
            <a:r>
              <a:rPr lang="cs-CZ" dirty="0"/>
              <a:t> z BOTTOM, </a:t>
            </a:r>
            <a:br>
              <a:rPr lang="cs-CZ" dirty="0"/>
            </a:br>
            <a:r>
              <a:rPr lang="cs-CZ" dirty="0"/>
              <a:t>z DOWN pro výzkumnou politiku ČR. Po dokončení všech procesů budou poskytnuty.</a:t>
            </a:r>
          </a:p>
        </p:txBody>
      </p:sp>
    </p:spTree>
    <p:extLst>
      <p:ext uri="{BB962C8B-B14F-4D97-AF65-F5344CB8AC3E}">
        <p14:creationId xmlns:p14="http://schemas.microsoft.com/office/powerpoint/2010/main" val="285447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FFA282-A905-4690-AE8F-538F87471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425" y="2050509"/>
            <a:ext cx="8068498" cy="1378491"/>
          </a:xfrm>
        </p:spPr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2D76264-6B23-4CE0-B378-745063E5600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82425" y="4263573"/>
            <a:ext cx="7986018" cy="1378491"/>
          </a:xfrm>
        </p:spPr>
        <p:txBody>
          <a:bodyPr anchor="t"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2600" b="1" dirty="0">
                <a:solidFill>
                  <a:prstClr val="white"/>
                </a:solidFill>
              </a:rPr>
              <a:t>Václav Velčovský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2000" dirty="0"/>
              <a:t>vrchní ředitel sekce mezinárodních vztahů, EU a ESIF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2000" dirty="0"/>
              <a:t>Vaclav.Velcovsky@msmt.cz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2000" dirty="0"/>
              <a:t>+420 778 743 888</a:t>
            </a:r>
          </a:p>
          <a:p>
            <a:pPr>
              <a:spcBef>
                <a:spcPts val="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457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7E4105BF-4C90-72BF-9346-5C0476468949}"/>
              </a:ext>
            </a:extLst>
          </p:cNvPr>
          <p:cNvSpPr txBox="1"/>
          <p:nvPr/>
        </p:nvSpPr>
        <p:spPr>
          <a:xfrm>
            <a:off x="416054" y="381880"/>
            <a:ext cx="8123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000" cap="all" dirty="0">
                <a:solidFill>
                  <a:srgbClr val="002060"/>
                </a:solidFill>
                <a:ea typeface="+mj-ea"/>
                <a:cs typeface="+mj-cs"/>
              </a:rPr>
              <a:t>NENÍ ŠPIČKA JAKO ŠPIČKA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C560AF1-0048-A498-2B4C-C87A18F79A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2" b="92954" l="329" r="97862">
                        <a14:foregroundMark x1="73520" y1="35366" x2="49836" y2="31030"/>
                        <a14:foregroundMark x1="44737" y1="22087" x2="37171" y2="30352"/>
                        <a14:foregroundMark x1="37171" y1="30352" x2="27467" y2="35366"/>
                        <a14:foregroundMark x1="50000" y1="26016" x2="61184" y2="28997"/>
                        <a14:foregroundMark x1="72862" y1="36179" x2="97862" y2="36179"/>
                        <a14:foregroundMark x1="29605" y1="35501" x2="329" y2="36585"/>
                        <a14:foregroundMark x1="56086" y1="82249" x2="53783" y2="92954"/>
                        <a14:foregroundMark x1="53783" y1="92954" x2="56908" y2="921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2852" y="920731"/>
            <a:ext cx="2889487" cy="3505830"/>
          </a:xfrm>
          <a:prstGeom prst="rect">
            <a:avLst/>
          </a:prstGeom>
        </p:spPr>
      </p:pic>
      <p:pic>
        <p:nvPicPr>
          <p:cNvPr id="1026" name="Picture 2" descr="Špička 50g - Pekařství Vondřichovi">
            <a:extLst>
              <a:ext uri="{FF2B5EF4-FFF2-40B4-BE49-F238E27FC236}">
                <a16:creationId xmlns:a16="http://schemas.microsoft.com/office/drawing/2014/main" id="{51A76EFD-EEE0-457E-6555-2FDF993F3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90" b="93613" l="0" r="100000">
                        <a14:foregroundMark x1="46324" y1="5190" x2="43015" y2="12774"/>
                        <a14:foregroundMark x1="62868" y1="9381" x2="50000" y2="35729"/>
                        <a14:foregroundMark x1="30147" y1="84032" x2="45956" y2="92615"/>
                        <a14:foregroundMark x1="45956" y1="92615" x2="68382" y2="90020"/>
                        <a14:foregroundMark x1="68382" y1="90020" x2="82353" y2="84830"/>
                        <a14:foregroundMark x1="99265" y1="81038" x2="99265" y2="81038"/>
                        <a14:foregroundMark x1="70588" y1="76447" x2="99632" y2="80040"/>
                        <a14:foregroundMark x1="36029" y1="79042" x2="99632" y2="80838"/>
                        <a14:foregroundMark x1="52574" y1="83832" x2="99632" y2="81437"/>
                        <a14:foregroundMark x1="35662" y1="90220" x2="55882" y2="93613"/>
                        <a14:foregroundMark x1="55882" y1="93613" x2="68382" y2="79840"/>
                        <a14:foregroundMark x1="68382" y1="79840" x2="55882" y2="72255"/>
                        <a14:foregroundMark x1="55882" y1="72255" x2="49632" y2="70659"/>
                        <a14:backgroundMark x1="93382" y1="57685" x2="93382" y2="576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344" y="3168065"/>
            <a:ext cx="1797016" cy="330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igaretová špička BPK TV s filtrem světlá, 23,5cm">
            <a:extLst>
              <a:ext uri="{FF2B5EF4-FFF2-40B4-BE49-F238E27FC236}">
                <a16:creationId xmlns:a16="http://schemas.microsoft.com/office/drawing/2014/main" id="{28484DD7-6D93-68AB-A380-469FE74B9D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24" b="97787" l="2358" r="99057">
                        <a14:foregroundMark x1="10535" y1="97925" x2="10535" y2="97925"/>
                        <a14:foregroundMark x1="93553" y1="6362" x2="93553" y2="63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4330166" flipH="1">
            <a:off x="2652112" y="2279259"/>
            <a:ext cx="3200454" cy="363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 descr="Obsah obrázku mapa, multimédia, elektronika, Navigační zařízení (GPS)&#10;&#10;Popis byl vytvořen automaticky">
            <a:extLst>
              <a:ext uri="{FF2B5EF4-FFF2-40B4-BE49-F238E27FC236}">
                <a16:creationId xmlns:a16="http://schemas.microsoft.com/office/drawing/2014/main" id="{E4261EE9-5D35-D82F-946A-8D02B968F05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2786" y="1060209"/>
            <a:ext cx="4670233" cy="2280864"/>
          </a:xfrm>
          <a:prstGeom prst="rect">
            <a:avLst/>
          </a:prstGeom>
        </p:spPr>
      </p:pic>
      <p:pic>
        <p:nvPicPr>
          <p:cNvPr id="1038" name="Picture 14" descr="BIO hovězí květová špička /RUMPSTEAK/ - Farma Moulisových">
            <a:extLst>
              <a:ext uri="{FF2B5EF4-FFF2-40B4-BE49-F238E27FC236}">
                <a16:creationId xmlns:a16="http://schemas.microsoft.com/office/drawing/2014/main" id="{C94E1B10-E643-4D5F-D558-96018FC6AB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966" l="5363" r="98659">
                        <a14:foregroundMark x1="5475" y1="22241" x2="5475" y2="22241"/>
                        <a14:foregroundMark x1="35754" y1="64310" x2="35754" y2="64310"/>
                        <a14:foregroundMark x1="90168" y1="80690" x2="90168" y2="806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91023" y="3129241"/>
            <a:ext cx="5309487" cy="344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77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FFC18F-18E4-8CA6-8650-B69763DAA5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Výzva č. 02_22_008 Špičkový výzkum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57D6D15-CB23-E4FE-C700-519B221708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7" y="1552061"/>
            <a:ext cx="10564586" cy="4451170"/>
          </a:xfrm>
        </p:spPr>
        <p:txBody>
          <a:bodyPr/>
          <a:lstStyle/>
          <a:p>
            <a:pPr algn="l" rtl="0" fontAlgn="base">
              <a:spcBef>
                <a:spcPts val="700"/>
              </a:spcBef>
            </a:pPr>
            <a:r>
              <a:rPr lang="cs-CZ" sz="23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Datum vyhlášení výzvy: 			</a:t>
            </a:r>
            <a:r>
              <a:rPr lang="cs-CZ" sz="23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14. 7. 2022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3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spcBef>
                <a:spcPts val="700"/>
              </a:spcBef>
            </a:pPr>
            <a:r>
              <a:rPr lang="cs-CZ" sz="23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Datum zahájení příjmu žádostí o podporu: 	</a:t>
            </a:r>
            <a:r>
              <a:rPr lang="cs-CZ" sz="23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14. 7. 2022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3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spcBef>
                <a:spcPts val="700"/>
              </a:spcBef>
            </a:pPr>
            <a:r>
              <a:rPr lang="cs-CZ" sz="23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r>
              <a:rPr lang="cs-CZ" sz="23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Datum ukončení příjmu žádostí o podporu: 	</a:t>
            </a:r>
            <a:r>
              <a:rPr lang="cs-CZ" sz="23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16. 1. 2023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cs-CZ" sz="23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spcBef>
                <a:spcPts val="700"/>
              </a:spcBef>
            </a:pPr>
            <a:r>
              <a:rPr lang="cs-CZ" sz="2300" dirty="0">
                <a:latin typeface="Calibri" panose="020F0502020204030204" pitchFamily="34" charset="0"/>
              </a:rPr>
              <a:t>Nejzazší datum ukončení fyzické realizace </a:t>
            </a:r>
            <a:br>
              <a:rPr lang="cs-CZ" sz="2300" dirty="0">
                <a:latin typeface="Calibri" panose="020F0502020204030204" pitchFamily="34" charset="0"/>
              </a:rPr>
            </a:br>
            <a:r>
              <a:rPr lang="cs-CZ" sz="2300" dirty="0">
                <a:latin typeface="Calibri" panose="020F0502020204030204" pitchFamily="34" charset="0"/>
              </a:rPr>
              <a:t>projektu: 					</a:t>
            </a:r>
            <a:r>
              <a:rPr lang="cs-CZ" sz="2300" b="1" dirty="0">
                <a:latin typeface="Calibri" panose="020F0502020204030204" pitchFamily="34" charset="0"/>
              </a:rPr>
              <a:t>30. 6. 2028</a:t>
            </a:r>
          </a:p>
          <a:p>
            <a:pPr algn="l" rtl="0" fontAlgn="base">
              <a:spcBef>
                <a:spcPts val="700"/>
              </a:spcBef>
            </a:pPr>
            <a:r>
              <a:rPr lang="cs-CZ" sz="2300" dirty="0">
                <a:latin typeface="Calibri" panose="020F0502020204030204" pitchFamily="34" charset="0"/>
              </a:rPr>
              <a:t>Způsobilost výdajů od:				</a:t>
            </a:r>
            <a:r>
              <a:rPr lang="cs-CZ" sz="2300" b="1" dirty="0">
                <a:latin typeface="Calibri" panose="020F0502020204030204" pitchFamily="34" charset="0"/>
              </a:rPr>
              <a:t>14. 7. 2022</a:t>
            </a:r>
            <a:endParaRPr lang="en-US" sz="2300" b="1" dirty="0">
              <a:latin typeface="Calibri" panose="020F0502020204030204" pitchFamily="34" charset="0"/>
            </a:endParaRPr>
          </a:p>
          <a:p>
            <a:pPr algn="l" rtl="0" fontAlgn="base">
              <a:spcBef>
                <a:spcPts val="700"/>
              </a:spcBef>
            </a:pPr>
            <a:r>
              <a:rPr lang="cs-CZ" sz="23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Alokace výzvy: 					</a:t>
            </a:r>
            <a:r>
              <a:rPr lang="cs-CZ" sz="23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12,2 mld. Kč (původně 8 mld. Kč)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cs-CZ" sz="23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spcBef>
                <a:spcPts val="700"/>
              </a:spcBef>
            </a:pPr>
            <a:r>
              <a:rPr lang="cs-CZ" sz="2300" dirty="0">
                <a:latin typeface="Calibri" panose="020F0502020204030204" pitchFamily="34" charset="0"/>
              </a:rPr>
              <a:t>Minimální výše CZV na projekt:</a:t>
            </a:r>
            <a:r>
              <a:rPr lang="cs-CZ" sz="2300" dirty="0">
                <a:solidFill>
                  <a:srgbClr val="000000"/>
                </a:solidFill>
                <a:latin typeface="Calibri" panose="020F0502020204030204" pitchFamily="34" charset="0"/>
              </a:rPr>
              <a:t>		</a:t>
            </a:r>
            <a:r>
              <a:rPr lang="cs-CZ" sz="2300" b="1" dirty="0">
                <a:latin typeface="Calibri" panose="020F0502020204030204" pitchFamily="34" charset="0"/>
              </a:rPr>
              <a:t>50 000 000 Kč</a:t>
            </a:r>
          </a:p>
          <a:p>
            <a:pPr fontAlgn="base">
              <a:spcBef>
                <a:spcPts val="700"/>
              </a:spcBef>
            </a:pPr>
            <a:r>
              <a:rPr lang="cs-CZ" sz="2300" dirty="0">
                <a:latin typeface="Calibri" panose="020F0502020204030204" pitchFamily="34" charset="0"/>
              </a:rPr>
              <a:t>Maximální výše CZV na projekt:</a:t>
            </a:r>
            <a:r>
              <a:rPr lang="cs-CZ" sz="23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		</a:t>
            </a:r>
            <a:r>
              <a:rPr lang="cs-CZ" sz="2300" b="1" dirty="0">
                <a:latin typeface="Calibri" panose="020F0502020204030204" pitchFamily="34" charset="0"/>
              </a:rPr>
              <a:t>500 000 000 Kč</a:t>
            </a:r>
          </a:p>
          <a:p>
            <a:pPr fontAlgn="base">
              <a:spcBef>
                <a:spcPts val="700"/>
              </a:spcBef>
            </a:pPr>
            <a:r>
              <a:rPr lang="cs-CZ" sz="2300" dirty="0">
                <a:latin typeface="Calibri" panose="020F0502020204030204" pitchFamily="34" charset="0"/>
              </a:rPr>
              <a:t>Podané žádosti o podporu: </a:t>
            </a:r>
            <a:r>
              <a:rPr lang="cs-CZ" sz="2300" b="1" dirty="0">
                <a:latin typeface="Calibri" panose="020F0502020204030204" pitchFamily="34" charset="0"/>
              </a:rPr>
              <a:t>			75 (1 žádost stažena žadatelem)</a:t>
            </a:r>
            <a:endParaRPr lang="en-US" sz="2300" b="1" dirty="0">
              <a:latin typeface="Calibri" panose="020F0502020204030204" pitchFamily="34" charset="0"/>
            </a:endParaRPr>
          </a:p>
          <a:p>
            <a:pPr algn="l" rtl="0" fontAlgn="base">
              <a:spcBef>
                <a:spcPts val="700"/>
              </a:spcBef>
            </a:pPr>
            <a:r>
              <a:rPr lang="cs-CZ" sz="23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cs-CZ" sz="23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>
              <a:spcBef>
                <a:spcPts val="700"/>
              </a:spcBef>
            </a:pPr>
            <a:endParaRPr lang="cs-CZ" sz="2300" dirty="0"/>
          </a:p>
        </p:txBody>
      </p:sp>
    </p:spTree>
    <p:extLst>
      <p:ext uri="{BB962C8B-B14F-4D97-AF65-F5344CB8AC3E}">
        <p14:creationId xmlns:p14="http://schemas.microsoft.com/office/powerpoint/2010/main" val="282238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6E0E0423-9F5A-16B7-A2E9-6C7B107C5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525" y="1387928"/>
            <a:ext cx="10334625" cy="4082143"/>
          </a:xfrm>
        </p:spPr>
        <p:txBody>
          <a:bodyPr/>
          <a:lstStyle/>
          <a:p>
            <a:pPr algn="just"/>
            <a:r>
              <a:rPr lang="cs-CZ" sz="2800" i="1" dirty="0"/>
              <a:t>Cílem výzvy je podpora výzkumu preferovaně </a:t>
            </a:r>
            <a:r>
              <a:rPr lang="cs-CZ" sz="2800" b="1" i="1" dirty="0"/>
              <a:t>interdisciplinární</a:t>
            </a:r>
            <a:r>
              <a:rPr lang="cs-CZ" sz="2800" i="1" dirty="0"/>
              <a:t> povahy s </a:t>
            </a:r>
            <a:r>
              <a:rPr lang="cs-CZ" sz="2800" b="1" i="1" dirty="0"/>
              <a:t>vysokým potenciálem </a:t>
            </a:r>
            <a:r>
              <a:rPr lang="cs-CZ" sz="2800" i="1" dirty="0"/>
              <a:t>vytvoření </a:t>
            </a:r>
            <a:r>
              <a:rPr lang="cs-CZ" sz="2800" b="1" i="1" dirty="0"/>
              <a:t>špičkových</a:t>
            </a:r>
            <a:r>
              <a:rPr lang="cs-CZ" sz="2800" i="1" dirty="0"/>
              <a:t> a v budoucnu </a:t>
            </a:r>
            <a:r>
              <a:rPr lang="cs-CZ" sz="2800" b="1" i="1" dirty="0"/>
              <a:t>aplikovatelných</a:t>
            </a:r>
            <a:r>
              <a:rPr lang="cs-CZ" sz="2800" i="1" dirty="0"/>
              <a:t> výzkumných výsledků, výzkumu postaveného na </a:t>
            </a:r>
            <a:r>
              <a:rPr lang="cs-CZ" sz="2800" b="1" i="1" dirty="0"/>
              <a:t>excelentním</a:t>
            </a:r>
            <a:r>
              <a:rPr lang="cs-CZ" sz="2800" i="1" dirty="0"/>
              <a:t> výzkumném týmu a rozvoji </a:t>
            </a:r>
            <a:r>
              <a:rPr lang="cs-CZ" sz="2800" b="1" i="1" dirty="0"/>
              <a:t>mezinárodní spolupráce </a:t>
            </a:r>
            <a:r>
              <a:rPr lang="cs-CZ" sz="2800" i="1" dirty="0"/>
              <a:t>VO. </a:t>
            </a:r>
          </a:p>
          <a:p>
            <a:pPr algn="just"/>
            <a:r>
              <a:rPr lang="cs-CZ" sz="2800" i="1" dirty="0"/>
              <a:t>Realizace aktivit podpořených z výzvy přispěje ke zvýšení mezinárodního zapojení českých VO, k zintenzivnění produkce špičkových (a potenciálně aplikovatelných) výzkumných výsledků </a:t>
            </a:r>
            <a:br>
              <a:rPr lang="cs-CZ" sz="2800" i="1" dirty="0"/>
            </a:br>
            <a:r>
              <a:rPr lang="cs-CZ" sz="2800" i="1" dirty="0"/>
              <a:t>a k rozvoji konkurenceschopnosti ČR.</a:t>
            </a:r>
          </a:p>
        </p:txBody>
      </p:sp>
    </p:spTree>
    <p:extLst>
      <p:ext uri="{BB962C8B-B14F-4D97-AF65-F5344CB8AC3E}">
        <p14:creationId xmlns:p14="http://schemas.microsoft.com/office/powerpoint/2010/main" val="227548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Obsah obrázku symbol, Elektricky modrá, trojúhelník, řada/pruh&#10;&#10;Popis byl vytvořen automaticky">
            <a:extLst>
              <a:ext uri="{FF2B5EF4-FFF2-40B4-BE49-F238E27FC236}">
                <a16:creationId xmlns:a16="http://schemas.microsoft.com/office/drawing/2014/main" id="{131FF3FA-C9B5-F3AB-4212-FA85A8C82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493" y="1486746"/>
            <a:ext cx="7769013" cy="388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56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57D42B3-A22A-ACC9-D41A-C22A5B04D2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8376" y="73570"/>
            <a:ext cx="5462059" cy="560071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B74A847-3868-38D1-957B-A733C71215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6511" y="3182720"/>
            <a:ext cx="5599395" cy="30604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6DDC52D-001D-B7F4-7BCB-C8F1E43574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"/>
          <a:stretch/>
        </p:blipFill>
        <p:spPr>
          <a:xfrm>
            <a:off x="6233336" y="702442"/>
            <a:ext cx="5462059" cy="2480278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B46AA374-5D5E-DABD-8C6A-4CD5EC129A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9"/>
          <a:stretch/>
        </p:blipFill>
        <p:spPr>
          <a:xfrm>
            <a:off x="6223812" y="83095"/>
            <a:ext cx="5462059" cy="62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7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FFC18F-18E4-8CA6-8650-B69763DAA5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HodnotIcí komise – složení a kompetence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57D6D15-CB23-E4FE-C700-519B221708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7" y="1485899"/>
            <a:ext cx="10564586" cy="4305301"/>
          </a:xfrm>
        </p:spPr>
        <p:txBody>
          <a:bodyPr/>
          <a:lstStyle/>
          <a:p>
            <a:pPr rtl="0" fontAlgn="base"/>
            <a:r>
              <a:rPr lang="cs-CZ" sz="22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1. krok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cs-CZ" sz="22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Hodnoticí komise – 2 zahraniční + 1 český (všichni vědci):</a:t>
            </a:r>
            <a:br>
              <a:rPr lang="cs-CZ" sz="22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</a:br>
            <a:r>
              <a:rPr lang="cs-CZ" sz="22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výstupem je jeden posudek konsenzuálního znění, vč. bodů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cs-CZ" sz="22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Výběr hodnotitelů dle žadatelem zvoleného oboru (Strom odborností </a:t>
            </a:r>
            <a:br>
              <a:rPr lang="cs-CZ" sz="22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</a:br>
            <a:r>
              <a:rPr lang="cs-CZ" sz="22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a oborů OP JAK); číselníky předem dané, součástí pravidel výzvy.</a:t>
            </a:r>
          </a:p>
          <a:p>
            <a:pPr rtl="0" fontAlgn="base"/>
            <a:r>
              <a:rPr lang="cs-CZ" sz="22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2. krok 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cs-CZ" sz="22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Hodnoticí komise – min. 3 čeští hodnotitelé</a:t>
            </a:r>
            <a:r>
              <a:rPr lang="cs-CZ" sz="2200" dirty="0">
                <a:solidFill>
                  <a:srgbClr val="002060"/>
                </a:solidFill>
                <a:latin typeface="Calibri" panose="020F0502020204030204" pitchFamily="34" charset="0"/>
              </a:rPr>
              <a:t> (</a:t>
            </a:r>
            <a:r>
              <a:rPr lang="cs-CZ" sz="22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vědci), 1 ekonom, </a:t>
            </a:r>
          </a:p>
          <a:p>
            <a:pPr lvl="1" algn="l" fontAlgn="base"/>
            <a:r>
              <a:rPr lang="cs-CZ" sz="2200" dirty="0">
                <a:solidFill>
                  <a:srgbClr val="002060"/>
                </a:solidFill>
                <a:latin typeface="Calibri" panose="020F0502020204030204" pitchFamily="34" charset="0"/>
              </a:rPr>
              <a:t>			     </a:t>
            </a:r>
            <a:r>
              <a:rPr lang="cs-CZ" sz="22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1 stavař (pouze u projektů se stavebními výdaji)</a:t>
            </a:r>
          </a:p>
          <a:p>
            <a:pPr rtl="0" fontAlgn="base"/>
            <a:endParaRPr lang="cs-CZ" sz="2200" b="0" i="0" u="none" strike="noStrike" dirty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  <a:p>
            <a:pPr rtl="0" fontAlgn="base"/>
            <a:r>
              <a:rPr lang="cs-CZ" sz="2200" dirty="0">
                <a:latin typeface="Calibri" panose="020F0502020204030204" pitchFamily="34" charset="0"/>
              </a:rPr>
              <a:t>Hodnotitelé z databází EK a MŠMT, vypsán a </a:t>
            </a:r>
            <a:r>
              <a:rPr lang="cs-CZ" sz="2200" dirty="0" err="1">
                <a:latin typeface="Calibri" panose="020F0502020204030204" pitchFamily="34" charset="0"/>
              </a:rPr>
              <a:t>diseminován</a:t>
            </a:r>
            <a:r>
              <a:rPr lang="cs-CZ" sz="2200" dirty="0">
                <a:latin typeface="Calibri" panose="020F0502020204030204" pitchFamily="34" charset="0"/>
              </a:rPr>
              <a:t> inzerát, byla otevřená </a:t>
            </a:r>
            <a:br>
              <a:rPr lang="cs-CZ" sz="2200" dirty="0">
                <a:latin typeface="Calibri" panose="020F0502020204030204" pitchFamily="34" charset="0"/>
              </a:rPr>
            </a:br>
            <a:r>
              <a:rPr lang="cs-CZ" sz="2200" dirty="0">
                <a:latin typeface="Calibri" panose="020F0502020204030204" pitchFamily="34" charset="0"/>
              </a:rPr>
              <a:t>možnost stát se hodnotiteli (po posouzení zkušenosti v oboru a po vyloučení střetu </a:t>
            </a:r>
            <a:br>
              <a:rPr lang="cs-CZ" sz="2200" dirty="0">
                <a:latin typeface="Calibri" panose="020F0502020204030204" pitchFamily="34" charset="0"/>
              </a:rPr>
            </a:br>
            <a:r>
              <a:rPr lang="cs-CZ" sz="2200" dirty="0">
                <a:latin typeface="Calibri" panose="020F0502020204030204" pitchFamily="34" charset="0"/>
              </a:rPr>
              <a:t>zájmů u konkrétní žádosti).</a:t>
            </a:r>
            <a:endParaRPr lang="cs-CZ" sz="2200" b="0" i="0" u="none" strike="noStrike" dirty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35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FFC18F-18E4-8CA6-8650-B69763DAA5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Hodnoticí kritéria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57D6D15-CB23-E4FE-C700-519B221708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7" y="1485899"/>
            <a:ext cx="4786994" cy="4082143"/>
          </a:xfrm>
        </p:spPr>
        <p:txBody>
          <a:bodyPr/>
          <a:lstStyle/>
          <a:p>
            <a:pPr fontAlgn="base"/>
            <a:r>
              <a:rPr lang="cs-CZ" sz="2000" b="1" dirty="0"/>
              <a:t>1. Krok </a:t>
            </a:r>
            <a:r>
              <a:rPr lang="cs-CZ" sz="2000" dirty="0"/>
              <a:t>– </a:t>
            </a:r>
            <a:r>
              <a:rPr lang="cs-CZ" sz="2000" b="1" dirty="0"/>
              <a:t>max. 165 bodů</a:t>
            </a:r>
            <a:br>
              <a:rPr lang="cs-CZ" sz="2000" b="1" dirty="0"/>
            </a:br>
            <a:r>
              <a:rPr lang="cs-CZ" sz="2000" dirty="0"/>
              <a:t>(hodnocení kvality výzkum. záměru) </a:t>
            </a:r>
          </a:p>
          <a:p>
            <a:pPr rtl="0" fontAlgn="base"/>
            <a:endParaRPr lang="cs-CZ" sz="1400" b="1" dirty="0"/>
          </a:p>
          <a:p>
            <a:pPr fontAlgn="base"/>
            <a:r>
              <a:rPr lang="cs-CZ" sz="2000" dirty="0"/>
              <a:t>Min. počet bodů pro postup </a:t>
            </a:r>
            <a:br>
              <a:rPr lang="cs-CZ" sz="2000" dirty="0"/>
            </a:br>
            <a:r>
              <a:rPr lang="cs-CZ" sz="2000" dirty="0"/>
              <a:t>do 2. kroku = </a:t>
            </a:r>
            <a:r>
              <a:rPr lang="cs-CZ" sz="2000" b="1" dirty="0"/>
              <a:t>125 bodů</a:t>
            </a:r>
            <a:r>
              <a:rPr lang="cs-CZ" sz="2000" dirty="0"/>
              <a:t> (75 %)</a:t>
            </a:r>
          </a:p>
          <a:p>
            <a:pPr rtl="0" fontAlgn="base"/>
            <a:endParaRPr lang="cs-CZ" sz="2000" b="1" dirty="0"/>
          </a:p>
          <a:p>
            <a:pPr rtl="0" fontAlgn="base"/>
            <a:endParaRPr lang="cs-CZ" sz="1400" b="1" dirty="0"/>
          </a:p>
          <a:p>
            <a:pPr rtl="0" fontAlgn="base"/>
            <a:endParaRPr lang="cs-CZ" sz="1400" b="1" dirty="0"/>
          </a:p>
          <a:p>
            <a:pPr rtl="0" fontAlgn="base"/>
            <a:r>
              <a:rPr lang="cs-CZ" sz="2000" b="1" dirty="0"/>
              <a:t>2. Krok </a:t>
            </a:r>
            <a:r>
              <a:rPr lang="cs-CZ" sz="2000" dirty="0"/>
              <a:t>– </a:t>
            </a:r>
            <a:r>
              <a:rPr lang="cs-CZ" sz="2000" b="1" dirty="0"/>
              <a:t>max. 106 bodů</a:t>
            </a:r>
            <a:br>
              <a:rPr lang="cs-CZ" sz="2000" b="1" dirty="0"/>
            </a:br>
            <a:r>
              <a:rPr lang="cs-CZ" sz="2000" dirty="0"/>
              <a:t>(soulad se strategiemi a projektová kritéria)</a:t>
            </a:r>
          </a:p>
          <a:p>
            <a:pPr rtl="0" fontAlgn="base"/>
            <a:endParaRPr lang="cs-CZ" sz="900" dirty="0"/>
          </a:p>
          <a:p>
            <a:pPr rtl="0" fontAlgn="base"/>
            <a:endParaRPr lang="cs-CZ" sz="900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07089A00-33F6-35FD-6EF3-3F29D12EED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261905"/>
              </p:ext>
            </p:extLst>
          </p:nvPr>
        </p:nvGraphicFramePr>
        <p:xfrm>
          <a:off x="5655140" y="1289958"/>
          <a:ext cx="5857351" cy="4297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9475">
                  <a:extLst>
                    <a:ext uri="{9D8B030D-6E8A-4147-A177-3AD203B41FA5}">
                      <a16:colId xmlns:a16="http://schemas.microsoft.com/office/drawing/2014/main" val="131580501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1759885681"/>
                    </a:ext>
                  </a:extLst>
                </a:gridCol>
                <a:gridCol w="1409176">
                  <a:extLst>
                    <a:ext uri="{9D8B030D-6E8A-4147-A177-3AD203B41FA5}">
                      <a16:colId xmlns:a16="http://schemas.microsoft.com/office/drawing/2014/main" val="2412225139"/>
                    </a:ext>
                  </a:extLst>
                </a:gridCol>
              </a:tblGrid>
              <a:tr h="45701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Zaměření kritérií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Počet bodů 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% na celku bodů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644020"/>
                  </a:ext>
                </a:extLst>
              </a:tr>
              <a:tr h="194476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Excelence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50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18,45%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23227769"/>
                  </a:ext>
                </a:extLst>
              </a:tr>
              <a:tr h="194476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Odborný tým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50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18,45%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81288565"/>
                  </a:ext>
                </a:extLst>
              </a:tr>
              <a:tr h="194476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Výzkumný potenciál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</a:rPr>
                        <a:t>20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7,38%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31764110"/>
                  </a:ext>
                </a:extLst>
              </a:tr>
              <a:tr h="194476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Kvalita řízení projektu (ISAB)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5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1,85%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57235284"/>
                  </a:ext>
                </a:extLst>
              </a:tr>
              <a:tr h="194476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Indikátory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25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9,23%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98144305"/>
                  </a:ext>
                </a:extLst>
              </a:tr>
              <a:tr h="2042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Klíčové vybavení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</a:rPr>
                        <a:t>15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5,54%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54559654"/>
                  </a:ext>
                </a:extLst>
              </a:tr>
              <a:tr h="2042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CELKEM kritéria k výzkumné stránce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u="none" strike="noStrike" dirty="0">
                          <a:effectLst/>
                        </a:rPr>
                        <a:t>165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u="none" strike="noStrike" dirty="0">
                          <a:effectLst/>
                        </a:rPr>
                        <a:t>60,89%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851486"/>
                  </a:ext>
                </a:extLst>
              </a:tr>
              <a:tr h="194476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RIS3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26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</a:rPr>
                        <a:t>9,59%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39998434"/>
                  </a:ext>
                </a:extLst>
              </a:tr>
              <a:tr h="194476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Otevřená věda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3,69%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55335278"/>
                  </a:ext>
                </a:extLst>
              </a:tr>
              <a:tr h="2042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Gender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15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5,54%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82632809"/>
                  </a:ext>
                </a:extLst>
              </a:tr>
              <a:tr h="2042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CELKEM kritéria souladu se strategiemi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u="none" strike="noStrike" dirty="0">
                          <a:effectLst/>
                        </a:rPr>
                        <a:t>51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u="none" strike="noStrike" dirty="0">
                          <a:effectLst/>
                        </a:rPr>
                        <a:t>18,82%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5199055"/>
                  </a:ext>
                </a:extLst>
              </a:tr>
              <a:tr h="194476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Cíle projektu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5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1,85%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20218900"/>
                  </a:ext>
                </a:extLst>
              </a:tr>
              <a:tr h="194476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Administrativní tým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5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</a:rPr>
                        <a:t>1,85%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50711436"/>
                  </a:ext>
                </a:extLst>
              </a:tr>
              <a:tr h="194476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Rizika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5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</a:rPr>
                        <a:t>1,85%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42773999"/>
                  </a:ext>
                </a:extLst>
              </a:tr>
              <a:tr h="194476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Partnerství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5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</a:rPr>
                        <a:t>1,85%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36158401"/>
                  </a:ext>
                </a:extLst>
              </a:tr>
              <a:tr h="194476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Rozpočet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25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</a:rPr>
                        <a:t>9,23%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10137281"/>
                  </a:ext>
                </a:extLst>
              </a:tr>
              <a:tr h="2042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Udržitelnost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</a:rPr>
                        <a:t>3,69%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82252793"/>
                  </a:ext>
                </a:extLst>
              </a:tr>
              <a:tr h="2042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CELKEM projektová kritéria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u="none" strike="noStrike" dirty="0">
                          <a:effectLst/>
                        </a:rPr>
                        <a:t>55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u="none" strike="noStrike" dirty="0">
                          <a:effectLst/>
                        </a:rPr>
                        <a:t>20,30%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2393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458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FFC18F-18E4-8CA6-8650-B69763DAA5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632" y="396063"/>
            <a:ext cx="3003913" cy="752016"/>
          </a:xfrm>
        </p:spPr>
        <p:txBody>
          <a:bodyPr/>
          <a:lstStyle/>
          <a:p>
            <a:r>
              <a:rPr lang="cs-CZ" sz="3200" dirty="0"/>
              <a:t>fordy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38E6EF8D-8AAA-C46E-933B-62F41CBC702A}"/>
              </a:ext>
            </a:extLst>
          </p:cNvPr>
          <p:cNvSpPr txBox="1">
            <a:spLocks/>
          </p:cNvSpPr>
          <p:nvPr/>
        </p:nvSpPr>
        <p:spPr>
          <a:xfrm>
            <a:off x="477632" y="1148079"/>
            <a:ext cx="3128261" cy="27136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cs-CZ" sz="1800" b="1" dirty="0"/>
              <a:t>počet podpořených </a:t>
            </a:r>
            <a:br>
              <a:rPr lang="cs-CZ" sz="1800" b="1" dirty="0"/>
            </a:br>
            <a:r>
              <a:rPr lang="cs-CZ" sz="1800" b="1" dirty="0"/>
              <a:t>– NEJLEPŠÍCH ve fordu</a:t>
            </a:r>
          </a:p>
          <a:p>
            <a:endParaRPr lang="cs-CZ" sz="1800" dirty="0"/>
          </a:p>
          <a:p>
            <a:r>
              <a:rPr lang="cs-CZ" sz="1800" b="1" dirty="0"/>
              <a:t>Celkem podpořených </a:t>
            </a:r>
            <a:br>
              <a:rPr lang="cs-CZ" sz="1800" b="1" dirty="0"/>
            </a:br>
            <a:r>
              <a:rPr lang="cs-CZ" sz="1800" b="1" dirty="0"/>
              <a:t>ve fordu v „ŠESTADVACÍTCE“ </a:t>
            </a:r>
            <a:br>
              <a:rPr lang="cs-CZ" sz="1800" dirty="0"/>
            </a:br>
            <a:r>
              <a:rPr lang="cs-CZ" sz="1800" dirty="0"/>
              <a:t>(tj. včetně „sesypaných“)</a:t>
            </a:r>
            <a:endParaRPr lang="cs-CZ" sz="1800" b="1" dirty="0"/>
          </a:p>
          <a:p>
            <a:endParaRPr lang="cs-CZ" sz="1800" dirty="0"/>
          </a:p>
          <a:p>
            <a:r>
              <a:rPr lang="cs-CZ" sz="1800" b="1" dirty="0"/>
              <a:t>počet podaných žádostí </a:t>
            </a:r>
            <a:br>
              <a:rPr lang="cs-CZ" sz="1800" b="1" dirty="0"/>
            </a:br>
            <a:r>
              <a:rPr lang="cs-CZ" sz="1800" b="1" dirty="0"/>
              <a:t>ve fordu</a:t>
            </a:r>
            <a:endParaRPr lang="cs-CZ" sz="3200" b="1" dirty="0"/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F7B0B1E6-52D7-B206-BE72-15DEDF3FE0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1590122"/>
              </p:ext>
            </p:extLst>
          </p:nvPr>
        </p:nvGraphicFramePr>
        <p:xfrm>
          <a:off x="3481545" y="594773"/>
          <a:ext cx="8232823" cy="5115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1352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ulní OP JA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itulní OP JA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itulní OP JA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104a4cd-1400-468e-be1b-c7aad71d7d5a">15OPMSMT0001-78-30130</_dlc_DocId>
    <_dlc_DocIdUrl xmlns="0104a4cd-1400-468e-be1b-c7aad71d7d5a">
      <Url>https://op.msmt.cz/_layouts/15/DocIdRedir.aspx?ID=15OPMSMT0001-78-30130</Url>
      <Description>15OPMSMT0001-78-30130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EA6B83B94A9AD4086EF024A4B2ABCA0" ma:contentTypeVersion="2" ma:contentTypeDescription="Vytvoří nový dokument" ma:contentTypeScope="" ma:versionID="ecd8cb4f1c86fe5fffb55aba212263ca">
  <xsd:schema xmlns:xsd="http://www.w3.org/2001/XMLSchema" xmlns:xs="http://www.w3.org/2001/XMLSchema" xmlns:p="http://schemas.microsoft.com/office/2006/metadata/properties" xmlns:ns2="0104a4cd-1400-468e-be1b-c7aad71d7d5a" targetNamespace="http://schemas.microsoft.com/office/2006/metadata/properties" ma:root="true" ma:fieldsID="e78262c49ac82559fb01b2039c05d41d" ns2:_=""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  <xsd:element name="SharedWithUsers" ma:index="1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CAA951-ADF7-4B31-9A47-0F703A37859B}">
  <ds:schemaRefs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dcmitype/"/>
    <ds:schemaRef ds:uri="0104a4cd-1400-468e-be1b-c7aad71d7d5a"/>
  </ds:schemaRefs>
</ds:datastoreItem>
</file>

<file path=customXml/itemProps2.xml><?xml version="1.0" encoding="utf-8"?>
<ds:datastoreItem xmlns:ds="http://schemas.openxmlformats.org/officeDocument/2006/customXml" ds:itemID="{739D659D-3F5A-4CB1-88DB-B2F55FB77CB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C2946117-0C76-49B2-9B33-A7A3A6CF4E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04a4cd-1400-468e-be1b-c7aad71d7d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0BA5517E-E142-4614-B302-F7326E94EC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2701</TotalTime>
  <Words>2556</Words>
  <Application>Microsoft Office PowerPoint</Application>
  <PresentationFormat>Širokoúhlá obrazovka</PresentationFormat>
  <Paragraphs>489</Paragraphs>
  <Slides>19</Slides>
  <Notes>13</Notes>
  <HiddenSlides>1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Montserrat</vt:lpstr>
      <vt:lpstr>Montserrat ExtraBold</vt:lpstr>
      <vt:lpstr>Segoe UI</vt:lpstr>
      <vt:lpstr>Titulní OP JAK</vt:lpstr>
      <vt:lpstr>1_Titulní OP JAK</vt:lpstr>
      <vt:lpstr>2_Titulní OP JAK</vt:lpstr>
      <vt:lpstr>Motiv Office</vt:lpstr>
      <vt:lpstr>Špičkový výzkum:   výzva Se záměrnými  „VEDLEJŠÍMI“ ÚČINKY</vt:lpstr>
      <vt:lpstr>Prezentace aplikace PowerPoint</vt:lpstr>
      <vt:lpstr>Výzva č. 02_22_008 Špičkový výzkum</vt:lpstr>
      <vt:lpstr>Prezentace aplikace PowerPoint</vt:lpstr>
      <vt:lpstr>Prezentace aplikace PowerPoint</vt:lpstr>
      <vt:lpstr>Prezentace aplikace PowerPoint</vt:lpstr>
      <vt:lpstr>HodnotIcí komise – složení a kompetence</vt:lpstr>
      <vt:lpstr>Hodnoticí kritéria</vt:lpstr>
      <vt:lpstr>fordy</vt:lpstr>
      <vt:lpstr>Prezentace aplikace PowerPoint</vt:lpstr>
      <vt:lpstr>Prezentace aplikace PowerPoint</vt:lpstr>
      <vt:lpstr>Byly všechny sloty využity?</vt:lpstr>
      <vt:lpstr>Kdo s kým - VVŠ / AV ČR / Ostatní</vt:lpstr>
      <vt:lpstr>Partneři  „šestadvacítky“ </vt:lpstr>
      <vt:lpstr>Došlo k posílení meziinstitucionální spolupráce v oboru?</vt:lpstr>
      <vt:lpstr>PŘEZKUMY</vt:lpstr>
      <vt:lpstr>Co ukázalo rozhodování o slotech?</vt:lpstr>
      <vt:lpstr>Troufalosti, které jsem neřekl</vt:lpstr>
      <vt:lpstr>Děkuji za pozornost</vt:lpstr>
    </vt:vector>
  </TitlesOfParts>
  <Company>MSMT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</dc:creator>
  <cp:lastModifiedBy>Velčovský Václav</cp:lastModifiedBy>
  <cp:revision>66</cp:revision>
  <cp:lastPrinted>2023-04-04T11:28:32Z</cp:lastPrinted>
  <dcterms:created xsi:type="dcterms:W3CDTF">2023-04-03T14:33:53Z</dcterms:created>
  <dcterms:modified xsi:type="dcterms:W3CDTF">2023-11-16T08:26:02Z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0x0101006EA6B83B94A9AD4086EF024A4B2ABCA0</vt:lpwstr>
  </property>
  <property fmtid="{D5CDD505-2E9C-101B-9397-08002B2CF9AE}" pid="3" name="_dlc_DocIdItemGuid">
    <vt:lpwstr>3f55a2c8-5746-4e06-8540-925e7f05e7af</vt:lpwstr>
  </property>
</Properties>
</file>