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85" r:id="rId4"/>
    <p:sldId id="264" r:id="rId5"/>
    <p:sldId id="280" r:id="rId6"/>
    <p:sldId id="281" r:id="rId7"/>
    <p:sldId id="282" r:id="rId8"/>
    <p:sldId id="266" r:id="rId9"/>
    <p:sldId id="268" r:id="rId10"/>
    <p:sldId id="270" r:id="rId11"/>
    <p:sldId id="273" r:id="rId12"/>
    <p:sldId id="283" r:id="rId13"/>
    <p:sldId id="284" r:id="rId14"/>
    <p:sldId id="278" r:id="rId15"/>
    <p:sldId id="26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18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11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36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98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64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46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65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08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17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77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9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7957-3D90-42AE-9676-26E96E404F30}" type="datetimeFigureOut">
              <a:rPr lang="cs-CZ" smtClean="0"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E:\ASPI'&amp;link='561\2004%20Sb.#'&amp;ucin-k-dni='30.12.999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Legislativní informace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JUDr. Ing. Mgr. MAREK HODULÍK</a:t>
            </a:r>
          </a:p>
          <a:p>
            <a:endParaRPr lang="cs-CZ" dirty="0"/>
          </a:p>
          <a:p>
            <a:r>
              <a:rPr lang="cs-CZ" dirty="0" smtClean="0"/>
              <a:t>Předsednictvo </a:t>
            </a:r>
            <a:r>
              <a:rPr lang="cs-CZ" dirty="0" smtClean="0"/>
              <a:t>RVŠ </a:t>
            </a:r>
          </a:p>
          <a:p>
            <a:r>
              <a:rPr lang="cs-CZ" dirty="0" smtClean="0"/>
              <a:t>16. 11. </a:t>
            </a:r>
            <a:r>
              <a:rPr lang="cs-CZ" dirty="0" smtClean="0"/>
              <a:t>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03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3098" y="2812903"/>
            <a:ext cx="10515600" cy="1325563"/>
          </a:xfrm>
        </p:spPr>
        <p:txBody>
          <a:bodyPr/>
          <a:lstStyle/>
          <a:p>
            <a:r>
              <a:rPr lang="cs-CZ" dirty="0" smtClean="0"/>
              <a:t>ZÁKONÍK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116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PROBLEMATICKÉ OKRUHY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DPP A DPČ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Od 1.10.2023 povinné:</a:t>
            </a:r>
          </a:p>
          <a:p>
            <a:pPr lvl="1"/>
            <a:r>
              <a:rPr lang="cs-CZ" sz="1600" dirty="0" smtClean="0"/>
              <a:t>rozvrhováním pracovní doby </a:t>
            </a:r>
          </a:p>
          <a:p>
            <a:pPr lvl="1"/>
            <a:r>
              <a:rPr lang="cs-CZ" sz="1600" dirty="0" smtClean="0"/>
              <a:t>povinné odpočinky 11 hod ve 24 hod po sobě jdoucích (§90)</a:t>
            </a:r>
          </a:p>
          <a:p>
            <a:pPr lvl="1"/>
            <a:r>
              <a:rPr lang="cs-CZ" sz="1600" dirty="0"/>
              <a:t>p</a:t>
            </a:r>
            <a:r>
              <a:rPr lang="cs-CZ" sz="1600" dirty="0" smtClean="0"/>
              <a:t>lacené překážky v práci</a:t>
            </a:r>
          </a:p>
          <a:p>
            <a:pPr lvl="1"/>
            <a:r>
              <a:rPr lang="cs-CZ" sz="1600" dirty="0"/>
              <a:t>p</a:t>
            </a:r>
            <a:r>
              <a:rPr lang="cs-CZ" sz="1600" dirty="0" smtClean="0"/>
              <a:t>říplatky za práci ve dnech pracovního klidu, </a:t>
            </a:r>
            <a:r>
              <a:rPr lang="cs-CZ" sz="1600" dirty="0"/>
              <a:t>v</a:t>
            </a:r>
            <a:r>
              <a:rPr lang="cs-CZ" sz="1600" dirty="0" smtClean="0"/>
              <a:t>e svátcích, v noci, ztíženém pracovním prostředí</a:t>
            </a:r>
          </a:p>
          <a:p>
            <a:pPr lvl="1"/>
            <a:r>
              <a:rPr lang="cs-CZ" sz="1600" dirty="0"/>
              <a:t>m</a:t>
            </a:r>
            <a:r>
              <a:rPr lang="cs-CZ" sz="1600" dirty="0" smtClean="0"/>
              <a:t>inimální odměna nesmí být nižší než minimální mzda + příplatky </a:t>
            </a:r>
            <a:r>
              <a:rPr lang="cs-CZ" sz="1600" dirty="0"/>
              <a:t>za práci ve svátek, za noční práci, za práci ve ztíženém pracovním prostředí a za práci v sobotu a v </a:t>
            </a:r>
            <a:r>
              <a:rPr lang="cs-CZ" sz="1600" dirty="0" smtClean="0"/>
              <a:t>neděli (§111)</a:t>
            </a:r>
          </a:p>
          <a:p>
            <a:pPr lvl="1"/>
            <a:r>
              <a:rPr lang="cs-CZ" sz="1600" dirty="0" smtClean="0"/>
              <a:t>dovolenou u DPP a DPČ, nepočítá se do max. rozsahu DPP (300 hod) – nutno odpracovat 28 </a:t>
            </a:r>
            <a:r>
              <a:rPr lang="cs-CZ" sz="1600" dirty="0" err="1" smtClean="0"/>
              <a:t>kal.dnů</a:t>
            </a:r>
            <a:r>
              <a:rPr lang="cs-CZ" sz="1600" dirty="0" smtClean="0"/>
              <a:t>/80 hodin za rok</a:t>
            </a:r>
          </a:p>
          <a:p>
            <a:pPr lvl="1"/>
            <a:r>
              <a:rPr lang="cs-CZ" sz="1600" dirty="0"/>
              <a:t>s</a:t>
            </a:r>
            <a:r>
              <a:rPr lang="cs-CZ" sz="1600" dirty="0" smtClean="0"/>
              <a:t>tanovení místa výkonu práce</a:t>
            </a:r>
          </a:p>
          <a:p>
            <a:pPr lvl="1"/>
            <a:r>
              <a:rPr lang="cs-CZ" sz="1600" dirty="0"/>
              <a:t>právo zaměstnance po určité době žádat o přechod na jistější formu zaměstnání </a:t>
            </a:r>
            <a:r>
              <a:rPr lang="cs-CZ" sz="1600" dirty="0" smtClean="0"/>
              <a:t>(180 dnů a více z roku pracoval na DPP, DPČ)</a:t>
            </a:r>
          </a:p>
          <a:p>
            <a:endParaRPr lang="cs-CZ" sz="2000" dirty="0" smtClean="0"/>
          </a:p>
          <a:p>
            <a:r>
              <a:rPr lang="cs-CZ" sz="2000" dirty="0" smtClean="0"/>
              <a:t>Problematické zejména v souvislosti:</a:t>
            </a:r>
          </a:p>
          <a:p>
            <a:pPr lvl="1"/>
            <a:r>
              <a:rPr lang="cs-CZ" sz="1600" dirty="0"/>
              <a:t>s</a:t>
            </a:r>
            <a:r>
              <a:rPr lang="cs-CZ" sz="1600" dirty="0" smtClean="0"/>
              <a:t>e zaměstnáváním studentů (</a:t>
            </a:r>
            <a:r>
              <a:rPr lang="cs-CZ" sz="1600" dirty="0" err="1" smtClean="0"/>
              <a:t>pomvěd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dirty="0"/>
              <a:t>p</a:t>
            </a:r>
            <a:r>
              <a:rPr lang="cs-CZ" sz="1600" dirty="0" smtClean="0"/>
              <a:t>osudky kvalifikačních prací </a:t>
            </a:r>
          </a:p>
          <a:p>
            <a:pPr lvl="1"/>
            <a:r>
              <a:rPr lang="cs-CZ" sz="1600" dirty="0"/>
              <a:t>z</a:t>
            </a:r>
            <a:r>
              <a:rPr lang="cs-CZ" sz="1600" dirty="0" smtClean="0"/>
              <a:t>apojením odborníků z praxe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07437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9541" y="2939513"/>
            <a:ext cx="10515600" cy="1325563"/>
          </a:xfrm>
        </p:spPr>
        <p:txBody>
          <a:bodyPr/>
          <a:lstStyle/>
          <a:p>
            <a:r>
              <a:rPr lang="cs-CZ" dirty="0" smtClean="0"/>
              <a:t>KONSOLIDAČNÍ BALÍČEK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682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FKSP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(12)	Sociální fond je tvořen základním přídělem na vrub nákladů veřejné vysoké školy do výše </a:t>
            </a:r>
            <a:r>
              <a:rPr lang="cs-CZ" strike="sngStrike" dirty="0"/>
              <a:t>2</a:t>
            </a:r>
            <a:r>
              <a:rPr lang="cs-CZ" dirty="0"/>
              <a:t> </a:t>
            </a:r>
            <a:r>
              <a:rPr lang="cs-CZ" b="1" dirty="0"/>
              <a:t>1 </a:t>
            </a:r>
            <a:r>
              <a:rPr lang="cs-CZ" dirty="0"/>
              <a:t>% z ročního objemu nákladů veřejné vysoké školy zúčtovaných na mzdy, náhrady mzdy a odměny za pracovní pohotovost. </a:t>
            </a:r>
            <a:r>
              <a:rPr lang="cs-CZ" b="1" dirty="0"/>
              <a:t>Nejméně 50 % ze základního přídělu podle věty první se použije na příspěvky na produkty spoření na stáří zaměstnanců, které jsou osvobozeny od daně z příjmů fyzických osob.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926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14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USNESENÍ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5284358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Rada vysokých škol žádá, aby byla </a:t>
            </a:r>
            <a:r>
              <a:rPr lang="cs-CZ" dirty="0" smtClean="0"/>
              <a:t>z novely VŠ </a:t>
            </a:r>
            <a:r>
              <a:rPr lang="cs-CZ" dirty="0"/>
              <a:t>zákona vypuštěna nově formulovaná podmínka, že fakulta musí uskutečňovat alespoň jeden studijní program samostatně. Konsolidace veřejných financí se mj. musí odrazit v možnosti vysoké školy efektivně využít personálních kapacit. Cílem navržené úpravy je umožnit, aby např. předměty společného </a:t>
            </a:r>
            <a:r>
              <a:rPr lang="cs-CZ" dirty="0" smtClean="0"/>
              <a:t>základu(ale nejen ty) </a:t>
            </a:r>
            <a:r>
              <a:rPr lang="cs-CZ" dirty="0"/>
              <a:t>mohly být zajištěny pracovníky, kteří jsou kmenově zaměstnáni na jiné fakultě téže vysoké školy. Případně aby portfolio povinně volitelných a volitelných předmětů mohlo být širší a de facto společné pro celou vysokou školu. </a:t>
            </a:r>
            <a:r>
              <a:rPr lang="cs-CZ" dirty="0" smtClean="0"/>
              <a:t>Vypuštění uvedené podmínky mj</a:t>
            </a:r>
            <a:r>
              <a:rPr lang="cs-CZ" dirty="0"/>
              <a:t>. umožní využít v rámci výuky uznávané odborníky, aniž by jim byly kladeny formální překážky v podobě pracovněprávního zařazení pod konkrétní fakultu. Sekundárním pozitivním efektem je také nezanedbatelné snížení administrativy a s tím spojených nákladů.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Rada vysokých škol dále žádá, aby s ohledem na změny v zákoníku práce týkající se prací konaných mimo pracovní poměr (DPP, DPČ) byla promítnuta ve spolupráci s MŠMT do připravované novely zákona o vysokých školách speciální úprava zohledňující specifika vysokoškolského prostředí.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Rada vysokých škol </a:t>
            </a:r>
            <a:r>
              <a:rPr lang="cs-CZ" dirty="0" smtClean="0"/>
              <a:t>se znepokojením konstatuje</a:t>
            </a:r>
            <a:r>
              <a:rPr lang="cs-CZ" dirty="0"/>
              <a:t>, že z připravované novely byla vyňata nová úprava rozšiřující okruh příjemců sociálního stipendia. V této souvislosti Rada vysokých škol žádá o to, aby nová úprava byla do návrhu navrácena. Je třeba si uvědomit, že současná vysoká inflace a pokles reálných mezd dopadá nejvíce na sociálně slabší skupiny obyvatel, pro něž jsou sociální stipendia určena. </a:t>
            </a:r>
          </a:p>
          <a:p>
            <a:endParaRPr lang="cs-CZ" dirty="0"/>
          </a:p>
          <a:p>
            <a:r>
              <a:rPr lang="cs-CZ" dirty="0"/>
              <a:t>Rada vysokých škol s politováním konstatuje, že v rámci konsolidačního balíčku byla přijata nová úprava týkající se tvorby a využití fondu FKSP na vysokých školách a to včetně současných zůstatků. RVŠ v této souvislosti vyzývá vysoké školy, aby zvážily, zda současné zůstatky fondů nevyužít za stávajících pravidel.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9967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/>
              <a:t>Děkuji za pozornost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39440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LK RVŠ - projednávaná </a:t>
            </a:r>
            <a:r>
              <a:rPr lang="cs-CZ" dirty="0" smtClean="0"/>
              <a:t>agenda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Dílčí změna Statutu </a:t>
            </a:r>
            <a:r>
              <a:rPr lang="cs-CZ" b="1" dirty="0" smtClean="0"/>
              <a:t>RVŠ – DOKONČENO, účinnost od 1.1.2024</a:t>
            </a:r>
          </a:p>
          <a:p>
            <a:r>
              <a:rPr lang="cs-CZ" i="1" dirty="0"/>
              <a:t>Novela zákona o vysokých školách – vypadly sociální stipendia, problematická úprava §23 – uskutečňování studijních programů fakultami</a:t>
            </a:r>
            <a:r>
              <a:rPr lang="cs-CZ" i="1" dirty="0" smtClean="0"/>
              <a:t>.</a:t>
            </a:r>
            <a:endParaRPr lang="cs-CZ" b="1" dirty="0" smtClean="0"/>
          </a:p>
          <a:p>
            <a:r>
              <a:rPr lang="cs-CZ" i="1" dirty="0" smtClean="0"/>
              <a:t>Zákoník </a:t>
            </a:r>
            <a:r>
              <a:rPr lang="cs-CZ" i="1" dirty="0" smtClean="0"/>
              <a:t>práce – novela účinná od </a:t>
            </a:r>
            <a:r>
              <a:rPr lang="cs-CZ" i="1" dirty="0" smtClean="0"/>
              <a:t>1.10.2023 – nová  úprava DPP a DPČ</a:t>
            </a:r>
          </a:p>
          <a:p>
            <a:r>
              <a:rPr lang="cs-CZ" i="1" dirty="0" smtClean="0"/>
              <a:t>Koncesionářské poplatky</a:t>
            </a:r>
          </a:p>
          <a:p>
            <a:r>
              <a:rPr lang="cs-CZ" i="1" dirty="0" smtClean="0"/>
              <a:t>Konsolidační balíček – tvorba a využití FKSP včetně zůstatků od 1.1.2024</a:t>
            </a:r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5844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8864" y="2770700"/>
            <a:ext cx="10515600" cy="1325563"/>
          </a:xfrm>
        </p:spPr>
        <p:txBody>
          <a:bodyPr/>
          <a:lstStyle/>
          <a:p>
            <a:r>
              <a:rPr lang="cs-CZ" dirty="0" smtClean="0"/>
              <a:t>NOVELA ZÁKONA O VYSOKÝCH ŠKOLÁCH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11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smtClean="0"/>
              <a:t>Novela zákona o vysokých školách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881" b="5673"/>
          <a:stretch/>
        </p:blipFill>
        <p:spPr>
          <a:xfrm>
            <a:off x="1655889" y="1519311"/>
            <a:ext cx="8880221" cy="451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programy uskutečňované fakultami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§ </a:t>
            </a:r>
            <a:r>
              <a:rPr lang="cs-CZ" dirty="0"/>
              <a:t>23</a:t>
            </a:r>
          </a:p>
          <a:p>
            <a:pPr marL="0" indent="0">
              <a:buNone/>
            </a:pPr>
            <a:r>
              <a:rPr lang="cs-CZ" dirty="0" smtClean="0"/>
              <a:t>Fakulta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(1) Fakulta uskutečňuje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samostatně </a:t>
            </a:r>
            <a:r>
              <a:rPr lang="cs-CZ" dirty="0"/>
              <a:t>nejméně jeden akreditovaný studijní program a vykonává tvůrčí činnost. </a:t>
            </a:r>
          </a:p>
          <a:p>
            <a:r>
              <a:rPr lang="cs-CZ" b="1" dirty="0"/>
              <a:t>(2) Fakulta může uskutečňovat studijní program též ve spolupráci s dalšími fakultami téže vysoké školy nebo se může na uskutečňování studijního programu téže vysoké školy nebo jiné její fakulty podílet. Ustanovení odstavce 1 tím není dotčeno.  </a:t>
            </a:r>
            <a:endParaRPr lang="cs-CZ" dirty="0"/>
          </a:p>
          <a:p>
            <a:r>
              <a:rPr lang="cs-CZ" b="1" dirty="0"/>
              <a:t>(3) Je-li studijní program uskutečňován ve spolupráci dvěma nebo více fakultami téže vysoké školy, upraví vysoká škola vnitřním předpisem zejména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59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stipendia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prezentace SK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36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0379" y="2770700"/>
            <a:ext cx="10515600" cy="1325563"/>
          </a:xfrm>
        </p:spPr>
        <p:txBody>
          <a:bodyPr/>
          <a:lstStyle/>
          <a:p>
            <a:r>
              <a:rPr lang="cs-CZ" dirty="0" smtClean="0"/>
              <a:t>KONCESIONÁŘSKÉ POPLATKY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546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cs-CZ" sz="2400" dirty="0"/>
              <a:t>Návrh zákona, kterým se mění zákon č. č. 483/1991 Sb., o České televizi, ve znění pozdějších předpisů, zákon č. 484/1991 Sb., o Českém rozhlasu, ve znění pozdějších předpisů, a zákon č. 348/2005 Sb., o rozhlasových a televizních poplatcích a o změně některých zákonů, ve znění pozdějších předpisů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138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dirty="0" smtClean="0"/>
              <a:t>§5 odst. 3)</a:t>
            </a:r>
          </a:p>
          <a:p>
            <a:pPr marL="0" lvl="0" indent="0">
              <a:buNone/>
            </a:pPr>
            <a:r>
              <a:rPr lang="cs-CZ" b="1" dirty="0" smtClean="0"/>
              <a:t> </a:t>
            </a:r>
            <a:r>
              <a:rPr lang="cs-CZ" b="1" dirty="0"/>
              <a:t>Poplatník, který je právnickou osobou nebo fyzickou osobou, která je podnikatelem</a:t>
            </a:r>
            <a:r>
              <a:rPr lang="cs-CZ" b="1" baseline="30000" dirty="0"/>
              <a:t>13)</a:t>
            </a:r>
            <a:r>
              <a:rPr lang="cs-CZ" b="1" dirty="0"/>
              <a:t>, </a:t>
            </a:r>
            <a:r>
              <a:rPr lang="cs-CZ" b="1" dirty="0">
                <a:solidFill>
                  <a:srgbClr val="FF0000"/>
                </a:solidFill>
              </a:rPr>
              <a:t>platí rozhlasový a televizní poplatek z počtu rozhlasových a televizních přijímačů</a:t>
            </a:r>
            <a:r>
              <a:rPr lang="cs-CZ" b="1" dirty="0"/>
              <a:t>, který odpovídá počtu jeho zaměstnanců, a to</a:t>
            </a:r>
            <a:endParaRPr lang="cs-CZ" dirty="0"/>
          </a:p>
          <a:p>
            <a:pPr lvl="1"/>
            <a:r>
              <a:rPr lang="cs-CZ" b="1" dirty="0"/>
              <a:t>při počtu 6 až 19 zaměstnanců trojnásobek výše rozhlasového poplatku a trojnásobek výše televizního poplatku,</a:t>
            </a:r>
            <a:endParaRPr lang="cs-CZ" dirty="0"/>
          </a:p>
          <a:p>
            <a:pPr lvl="1"/>
            <a:r>
              <a:rPr lang="cs-CZ" b="1" dirty="0"/>
              <a:t>při počtu 20 až 49 zaměstnanců sedminásobek výše rozhlasového poplatku a sedminásobek výše televizního poplatku,</a:t>
            </a:r>
            <a:endParaRPr lang="cs-CZ" dirty="0"/>
          </a:p>
          <a:p>
            <a:pPr lvl="1"/>
            <a:r>
              <a:rPr lang="cs-CZ" b="1" dirty="0"/>
              <a:t>při počtu 50 až 249 zaměstnanců dvacetinásobek výše rozhlasového a dvacetinásobek výše televizního poplatku, </a:t>
            </a:r>
            <a:endParaRPr lang="cs-CZ" dirty="0"/>
          </a:p>
          <a:p>
            <a:pPr lvl="1"/>
            <a:r>
              <a:rPr lang="cs-CZ" b="1" dirty="0"/>
              <a:t>při počtu 250 až 999 zaměstnanců </a:t>
            </a:r>
            <a:r>
              <a:rPr lang="cs-CZ" b="1" dirty="0" err="1"/>
              <a:t>čtyřicetpětinásobek</a:t>
            </a:r>
            <a:r>
              <a:rPr lang="cs-CZ" b="1" dirty="0"/>
              <a:t> výše rozhlasového poplatku a </a:t>
            </a:r>
            <a:r>
              <a:rPr lang="cs-CZ" b="1" dirty="0" err="1"/>
              <a:t>čtyřicetpětinásobek</a:t>
            </a:r>
            <a:r>
              <a:rPr lang="cs-CZ" b="1" dirty="0"/>
              <a:t> výše televizního poplatku, </a:t>
            </a:r>
            <a:endParaRPr lang="cs-CZ" dirty="0"/>
          </a:p>
          <a:p>
            <a:pPr lvl="1"/>
            <a:r>
              <a:rPr lang="cs-CZ" b="1" dirty="0"/>
              <a:t>při počtu více než 1000 zaměstnanců stonásobek výše rozhlasového poplatku a stonásobek výše televizního poplatku.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261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osvobození od koncesionářských poplatků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§ 4 </a:t>
            </a:r>
          </a:p>
          <a:p>
            <a:pPr marL="0" indent="0">
              <a:buNone/>
            </a:pPr>
            <a:r>
              <a:rPr lang="cs-CZ" b="1" dirty="0"/>
              <a:t>Osvobození od rozhlasového a televizního poplatku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(1) Od rozhlasového a televizního poplatku jsou osvobozeni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a) zastupitelské úřady České republiky v zahraničí a osoby, které požívají výsad a imunit podle mezinárodních smluv, jimiž je Česká republika vázána</a:t>
            </a:r>
            <a:r>
              <a:rPr lang="cs-CZ" baseline="30000" dirty="0"/>
              <a:t>6)</a:t>
            </a:r>
            <a:r>
              <a:rPr lang="cs-CZ" dirty="0"/>
              <a:t>,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b) cizinci, kterým nebylo na území České republiky uděleno povolení k trvalému nebo dlouhodobému pobytu</a:t>
            </a:r>
            <a:r>
              <a:rPr lang="cs-CZ" baseline="30000" dirty="0"/>
              <a:t>7)</a:t>
            </a:r>
            <a:r>
              <a:rPr lang="cs-CZ" dirty="0"/>
              <a:t>, </a:t>
            </a:r>
          </a:p>
          <a:p>
            <a:r>
              <a:rPr lang="cs-CZ" dirty="0"/>
              <a:t>c) provozovatel vysílání ze zákona, </a:t>
            </a:r>
          </a:p>
          <a:p>
            <a:r>
              <a:rPr lang="cs-CZ" dirty="0"/>
              <a:t>d) Rada pro rozhlasové a televizní vysílání, </a:t>
            </a:r>
          </a:p>
          <a:p>
            <a:r>
              <a:rPr lang="cs-CZ" dirty="0"/>
              <a:t>e) držitelé licence</a:t>
            </a:r>
            <a:r>
              <a:rPr lang="cs-CZ" baseline="30000" dirty="0"/>
              <a:t>8)</a:t>
            </a:r>
            <a:r>
              <a:rPr lang="cs-CZ" dirty="0"/>
              <a:t> opravňující k rozhlasovému vysílání, jde-li o rozhlasový poplatek, </a:t>
            </a:r>
          </a:p>
          <a:p>
            <a:r>
              <a:rPr lang="cs-CZ" dirty="0"/>
              <a:t>f) držitelé licence</a:t>
            </a:r>
            <a:r>
              <a:rPr lang="cs-CZ" baseline="30000" dirty="0"/>
              <a:t>8)</a:t>
            </a:r>
            <a:r>
              <a:rPr lang="cs-CZ" dirty="0"/>
              <a:t> opravňující k televiznímu vysílání, jde-li o televizní poplatek, </a:t>
            </a:r>
          </a:p>
          <a:p>
            <a:r>
              <a:rPr lang="cs-CZ" dirty="0"/>
              <a:t>g) osoby s úplnou nebo praktickou slepotou obou očí a osoby s oboustrannou úplnou nebo praktickou hluchotou</a:t>
            </a:r>
            <a:r>
              <a:rPr lang="cs-CZ" baseline="30000" dirty="0"/>
              <a:t>9)</a:t>
            </a:r>
            <a:r>
              <a:rPr lang="cs-CZ" dirty="0"/>
              <a:t>, pokud jsou osaměle žijící; osvobozeny jsou tyto osoby rovněž v případě, kdy žijí společně v jedné domácnosti, </a:t>
            </a:r>
          </a:p>
          <a:p>
            <a:r>
              <a:rPr lang="cs-CZ" b="1" dirty="0">
                <a:solidFill>
                  <a:srgbClr val="FF0000"/>
                </a:solidFill>
              </a:rPr>
              <a:t>h) školy zapsané ve školském rejstříku podle zákona č. </a:t>
            </a:r>
            <a:r>
              <a:rPr lang="cs-CZ" b="1" dirty="0">
                <a:solidFill>
                  <a:srgbClr val="FF0000"/>
                </a:solidFill>
                <a:hlinkClick r:id="rId2" action="ppaction://hlinkfile"/>
              </a:rPr>
              <a:t>561/2004 Sb.</a:t>
            </a:r>
            <a:r>
              <a:rPr lang="cs-CZ" b="1" dirty="0">
                <a:solidFill>
                  <a:srgbClr val="FF0000"/>
                </a:solidFill>
              </a:rPr>
              <a:t>, o předškolním, základním, středním, vyšším odborném a jiném vzdělávání (školský zákon).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4649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6917</TotalTime>
  <Words>376</Words>
  <Application>Microsoft Office PowerPoint</Application>
  <PresentationFormat>Širokoúhlá obrazovka</PresentationFormat>
  <Paragraphs>75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Legislativní informace</vt:lpstr>
      <vt:lpstr>LK RVŠ - projednávaná agenda</vt:lpstr>
      <vt:lpstr>NOVELA ZÁKONA O VYSOKÝCH ŠKOLÁCH</vt:lpstr>
      <vt:lpstr>Novela zákona o vysokých školách </vt:lpstr>
      <vt:lpstr>Studijní programy uskutečňované fakultami</vt:lpstr>
      <vt:lpstr>Sociální stipendia</vt:lpstr>
      <vt:lpstr>KONCESIONÁŘSKÉ POPLATKY</vt:lpstr>
      <vt:lpstr>Návrh zákona, kterým se mění zákon č. č. 483/1991 Sb., o České televizi, ve znění pozdějších předpisů, zákon č. 484/1991 Sb., o Českém rozhlasu, ve znění pozdějších předpisů, a zákon č. 348/2005 Sb., o rozhlasových a televizních poplatcích a o změně některých zákonů, ve znění pozdějších předpisů </vt:lpstr>
      <vt:lpstr>Současné osvobození od koncesionářských poplatků</vt:lpstr>
      <vt:lpstr>ZÁKONÍK PRÁCE</vt:lpstr>
      <vt:lpstr>PROBLEMATICKÉ OKRUHY DPP A DPČ</vt:lpstr>
      <vt:lpstr>KONSOLIDAČNÍ BALÍČEK</vt:lpstr>
      <vt:lpstr>FKSP</vt:lpstr>
      <vt:lpstr>USNESENÍ</vt:lpstr>
      <vt:lpstr>Prezentace aplikace PowerPoint</vt:lpstr>
    </vt:vector>
  </TitlesOfParts>
  <Company>Your System spol. s 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zákoníku práce</dc:title>
  <dc:creator>user</dc:creator>
  <cp:lastModifiedBy>user</cp:lastModifiedBy>
  <cp:revision>78</cp:revision>
  <dcterms:created xsi:type="dcterms:W3CDTF">2022-10-12T18:17:19Z</dcterms:created>
  <dcterms:modified xsi:type="dcterms:W3CDTF">2023-11-16T10:18:10Z</dcterms:modified>
</cp:coreProperties>
</file>