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56" r:id="rId2"/>
    <p:sldId id="311" r:id="rId3"/>
    <p:sldId id="343" r:id="rId4"/>
    <p:sldId id="354" r:id="rId5"/>
    <p:sldId id="341" r:id="rId6"/>
    <p:sldId id="347" r:id="rId7"/>
    <p:sldId id="322" r:id="rId8"/>
    <p:sldId id="323" r:id="rId9"/>
    <p:sldId id="332" r:id="rId10"/>
    <p:sldId id="333" r:id="rId11"/>
    <p:sldId id="355" r:id="rId12"/>
    <p:sldId id="339" r:id="rId13"/>
    <p:sldId id="360" r:id="rId14"/>
    <p:sldId id="346" r:id="rId15"/>
    <p:sldId id="344" r:id="rId16"/>
    <p:sldId id="356" r:id="rId17"/>
    <p:sldId id="361" r:id="rId18"/>
    <p:sldId id="362" r:id="rId19"/>
    <p:sldId id="359" r:id="rId20"/>
    <p:sldId id="259" r:id="rId21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7" userDrawn="1">
          <p15:clr>
            <a:srgbClr val="A4A3A4"/>
          </p15:clr>
        </p15:guide>
        <p15:guide id="2" pos="907" userDrawn="1">
          <p15:clr>
            <a:srgbClr val="A4A3A4"/>
          </p15:clr>
        </p15:guide>
        <p15:guide id="3" pos="2132" userDrawn="1">
          <p15:clr>
            <a:srgbClr val="A4A3A4"/>
          </p15:clr>
        </p15:guide>
        <p15:guide id="4" pos="3379" userDrawn="1">
          <p15:clr>
            <a:srgbClr val="A4A3A4"/>
          </p15:clr>
        </p15:guide>
        <p15:guide id="5" pos="46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kar Vojtěch" initials="FV" lastIdx="15" clrIdx="0">
    <p:extLst>
      <p:ext uri="{19B8F6BF-5375-455C-9EA6-DF929625EA0E}">
        <p15:presenceInfo xmlns:p15="http://schemas.microsoft.com/office/powerpoint/2012/main" userId="Fikar Vojtěch" providerId="None"/>
      </p:ext>
    </p:extLst>
  </p:cmAuthor>
  <p:cmAuthor id="2" name="Ptáčníková Iveta" initials="PI" lastIdx="13" clrIdx="1">
    <p:extLst>
      <p:ext uri="{19B8F6BF-5375-455C-9EA6-DF929625EA0E}">
        <p15:presenceInfo xmlns:p15="http://schemas.microsoft.com/office/powerpoint/2012/main" userId="S-1-5-21-1024343765-948047755-1557874966-27898" providerId="AD"/>
      </p:ext>
    </p:extLst>
  </p:cmAuthor>
  <p:cmAuthor id="3" name="Samuel Jezný" initials="SJ" lastIdx="1" clrIdx="2">
    <p:extLst>
      <p:ext uri="{19B8F6BF-5375-455C-9EA6-DF929625EA0E}">
        <p15:presenceInfo xmlns:p15="http://schemas.microsoft.com/office/powerpoint/2012/main" userId="568e950a4e08182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D96"/>
    <a:srgbClr val="61AAB0"/>
    <a:srgbClr val="FAFCFD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Střední sty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Světlý sty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87" autoAdjust="0"/>
    <p:restoredTop sz="85563" autoAdjust="0"/>
  </p:normalViewPr>
  <p:slideViewPr>
    <p:cSldViewPr snapToGrid="0" showGuides="1">
      <p:cViewPr varScale="1">
        <p:scale>
          <a:sx n="94" d="100"/>
          <a:sy n="94" d="100"/>
        </p:scale>
        <p:origin x="1662" y="78"/>
      </p:cViewPr>
      <p:guideLst>
        <p:guide orient="horz" pos="3657"/>
        <p:guide pos="907"/>
        <p:guide pos="2132"/>
        <p:guide pos="3379"/>
        <p:guide pos="46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26128-E6F4-4423-8FD5-3E79F44F0350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51EE1-A014-4F2F-96E8-7CB9DB5330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472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C28F8-2A4C-4B5C-AD71-7E3F3501D1BF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D27D2-B476-4B72-8499-807986377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646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9581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9844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9647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234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6509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499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906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Snížení návrhu podpory provedlo Ministerstvo financí. Při jednáních o úpravách byla dána přednost navýšení institucionální podpory na dlouhodobý koncepční rozvoj výzkumné organizace. Tím však není dotčena možnost vysokých škol podpořit vědeckou činnost studentů zapojením do aktivit podporovaných z dalších zdrojů.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2323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94952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53871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5579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96290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0244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6414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9784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307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MŠMT preferuje variantu 50/50 (zeleně vyznačená)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8726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688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9395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Dosavadní znění bodu 7 b) článku 12 Pravidel: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podíl VVŠ na výsledcích hodnocení všech VVŠ v segmentu dle Metodiky hodnocení výzkumných organizací a hodnocení programů účelové podpory výzkumu, vývoje a inovací, schválené usnesením vlády ČR ze dne 8. února 2017 č. 107 (Metodika M17+), výsledků uvedených v modulu 1, a to výsledků 5. a 6.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FORDu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součtu hodnocených známkou 1, 2 a 3 (zdrojem dat pro rozpočet pro kalendářní rok budou výsledky v součtu za léta 2016 - 2020) a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podíl VVŠ na výsledcích hodnocení všech VVŠ v segmentu dle Metodiky M17+ (v rámci modulu 2). Pro výpočet budou konkrétně použity údaje o počtu příspěvků výzkumné organizace evidovaných ve Web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Science, zařazených do 1. až 3. kvartilu časopisů po odečtení příspěvků s velkým počtem autorů (nad 30). Hodnoty v jednotlivých kvartilech jsou započteny v poměru 6:3:1 (zdrojem dat pro rozpočet pro kalendářní rok budou výsledky v součtu za léta 2016 - 2020);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651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576000" y="1224000"/>
            <a:ext cx="5868000" cy="1522800"/>
          </a:xfrm>
        </p:spPr>
        <p:txBody>
          <a:bodyPr lIns="0" tIns="0" rIns="0" bIns="0" anchor="b">
            <a:noAutofit/>
          </a:bodyPr>
          <a:lstStyle>
            <a:lvl1pPr algn="l">
              <a:defRPr sz="34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Kliknutím lze </a:t>
            </a:r>
            <a:br>
              <a:rPr lang="cs-CZ" dirty="0"/>
            </a:br>
            <a:r>
              <a:rPr lang="cs-CZ" dirty="0"/>
              <a:t>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6000" y="6022800"/>
            <a:ext cx="3886272" cy="41520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16964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825625"/>
            <a:ext cx="7886700" cy="4351338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4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68048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750" y="944563"/>
            <a:ext cx="7886700" cy="60991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2100" baseline="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71507400"/>
              </p:ext>
            </p:extLst>
          </p:nvPr>
        </p:nvGraphicFramePr>
        <p:xfrm>
          <a:off x="547199" y="3546686"/>
          <a:ext cx="78867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353220853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44615953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82864684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7133029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50041598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800194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266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755881"/>
                  </a:ext>
                </a:extLst>
              </a:tr>
            </a:tbl>
          </a:graphicData>
        </a:graphic>
      </p:graphicFrame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7199" y="1825625"/>
            <a:ext cx="8201514" cy="1472776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4"/>
          </p:nvPr>
        </p:nvSpPr>
        <p:spPr>
          <a:xfrm>
            <a:off x="539750" y="4636559"/>
            <a:ext cx="8201514" cy="1472776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3427551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47199" y="1849437"/>
            <a:ext cx="3867150" cy="4351338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0723" y="1849437"/>
            <a:ext cx="3867150" cy="4351338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9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014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760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trán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59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47199" y="936001"/>
            <a:ext cx="8128627" cy="6221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7200" y="1825625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5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70924" y="101217"/>
            <a:ext cx="373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23BD8D3-A9DD-40CB-A396-ADCE34852C7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507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8" r:id="rId5"/>
    <p:sldLayoutId id="2147483679" r:id="rId6"/>
    <p:sldLayoutId id="214748367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kern="1200" cap="all" baseline="0">
          <a:solidFill>
            <a:srgbClr val="428D9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260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1260000" indent="-1800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 userDrawn="1">
          <p15:clr>
            <a:srgbClr val="F26B43"/>
          </p15:clr>
        </p15:guide>
        <p15:guide id="2" pos="5534" userDrawn="1">
          <p15:clr>
            <a:srgbClr val="F26B43"/>
          </p15:clr>
        </p15:guide>
        <p15:guide id="3" orient="horz" pos="595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s://www.google.cz/maps/place/Karmelitsk%C3%A1+529/5,+118+00+Praha+1-Mal%C3%A1+Strana/@50.0852785,14.401439,17z/data=!3m1!4b1!4m5!3m4!1s0x470b94e3028a6d63:0xc245e5c6bd645e50!8m2!3d50.0852785!4d14.4036277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8933" y="203200"/>
            <a:ext cx="5421788" cy="2560533"/>
          </a:xfrm>
        </p:spPr>
        <p:txBody>
          <a:bodyPr/>
          <a:lstStyle/>
          <a:p>
            <a:pPr algn="ctr"/>
            <a:r>
              <a:rPr lang="cs-CZ" sz="3200" b="1" dirty="0"/>
              <a:t>Jednání Reprezentativní komise pro rozpis rozpočtu veřejných vysokých škol</a:t>
            </a:r>
            <a:br>
              <a:rPr lang="cs-CZ" sz="3200" dirty="0"/>
            </a:br>
            <a:endParaRPr lang="cs-CZ" sz="4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8931" y="5921200"/>
            <a:ext cx="7054645" cy="733600"/>
          </a:xfrm>
        </p:spPr>
        <p:txBody>
          <a:bodyPr>
            <a:normAutofit/>
          </a:bodyPr>
          <a:lstStyle/>
          <a:p>
            <a:r>
              <a:rPr lang="cs-CZ" dirty="0">
                <a:latin typeface="+mn-lt"/>
              </a:rPr>
              <a:t>MŠMT</a:t>
            </a:r>
            <a:br>
              <a:rPr lang="cs-CZ" dirty="0">
                <a:latin typeface="+mn-lt"/>
              </a:rPr>
            </a:br>
            <a:r>
              <a:rPr lang="cs-CZ" dirty="0">
                <a:latin typeface="+mn-lt"/>
              </a:rPr>
              <a:t>Praha, 11. října 2023</a:t>
            </a:r>
          </a:p>
        </p:txBody>
      </p:sp>
    </p:spTree>
    <p:extLst>
      <p:ext uri="{BB962C8B-B14F-4D97-AF65-F5344CB8AC3E}">
        <p14:creationId xmlns:p14="http://schemas.microsoft.com/office/powerpoint/2010/main" val="436162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49019-F793-4C02-88A4-8BB733992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9" y="466342"/>
            <a:ext cx="8128627" cy="622138"/>
          </a:xfrm>
        </p:spPr>
        <p:txBody>
          <a:bodyPr/>
          <a:lstStyle/>
          <a:p>
            <a:r>
              <a:rPr lang="cs-CZ" dirty="0"/>
              <a:t>III. Metodika financování VŠ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486EEE7-4BDE-430A-9BA4-BF6ABF662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9" y="777411"/>
            <a:ext cx="7886700" cy="5735149"/>
          </a:xfrm>
        </p:spPr>
        <p:txBody>
          <a:bodyPr/>
          <a:lstStyle/>
          <a:p>
            <a:pPr marL="565200" indent="-457200" algn="just">
              <a:spcAft>
                <a:spcPts val="0"/>
              </a:spcAft>
              <a:buFont typeface="+mj-lt"/>
              <a:buAutoNum type="arabicParenR" startAt="3"/>
            </a:pPr>
            <a:r>
              <a:rPr lang="cs-CZ" b="1" dirty="0"/>
              <a:t>Úprava ukazatele K o profesní studijní programy</a:t>
            </a:r>
          </a:p>
          <a:p>
            <a:pPr marL="108000" indent="0" algn="just">
              <a:spcAft>
                <a:spcPts val="600"/>
              </a:spcAft>
              <a:buNone/>
            </a:pPr>
            <a:r>
              <a:rPr lang="cs-CZ" sz="1800" dirty="0"/>
              <a:t>  </a:t>
            </a:r>
          </a:p>
          <a:p>
            <a:pPr algn="just">
              <a:spcAft>
                <a:spcPts val="600"/>
              </a:spcAft>
            </a:pPr>
            <a:r>
              <a:rPr lang="cs-CZ" u="sng" dirty="0"/>
              <a:t>V prohlášení vlády ČR</a:t>
            </a:r>
            <a:r>
              <a:rPr lang="cs-CZ" dirty="0"/>
              <a:t>, části „Vysoké školy, věda a výzkum“ je uvedeno: „</a:t>
            </a:r>
            <a:r>
              <a:rPr lang="cs-CZ" i="1" dirty="0"/>
              <a:t>Do konce roku 2024 upravíme systém financování vysokých škol tak, aby více zohlednil kvalitní výuku a vzdělávání v profesně orientovaných studijních programech“</a:t>
            </a:r>
          </a:p>
          <a:p>
            <a:pPr algn="just">
              <a:spcAft>
                <a:spcPts val="600"/>
              </a:spcAft>
            </a:pPr>
            <a:r>
              <a:rPr lang="cs-CZ" dirty="0"/>
              <a:t>Objektivní využití dat ve výpočtech limituje počet realizovaných SP</a:t>
            </a:r>
          </a:p>
          <a:p>
            <a:pPr algn="just">
              <a:spcAft>
                <a:spcPts val="600"/>
              </a:spcAft>
            </a:pPr>
            <a:r>
              <a:rPr lang="cs-CZ" dirty="0"/>
              <a:t>K 31. 10. 2022 bylo akreditováno 270 profesních SP, z celkového počtu 4 716 SP se jedná o 5,7 % (10 % přepočtených studií)</a:t>
            </a:r>
          </a:p>
          <a:p>
            <a:pPr algn="just">
              <a:spcAft>
                <a:spcPts val="600"/>
              </a:spcAft>
            </a:pPr>
            <a:r>
              <a:rPr lang="cs-CZ" dirty="0"/>
              <a:t>Pro rok 2024 MŠMT předpokládá zavedení tohoto indikátoru pro </a:t>
            </a:r>
            <a:r>
              <a:rPr lang="cs-CZ"/>
              <a:t>segmenty      2 a 3</a:t>
            </a:r>
            <a:endParaRPr lang="cs-CZ" dirty="0"/>
          </a:p>
          <a:p>
            <a:pPr lvl="2" algn="just">
              <a:spcAft>
                <a:spcPts val="600"/>
              </a:spcAft>
            </a:pPr>
            <a:r>
              <a:rPr lang="cs-CZ" sz="1800" dirty="0"/>
              <a:t>zdrojem dat budou počty profesních SP a počty přepočtených studií v SIMS</a:t>
            </a:r>
          </a:p>
          <a:p>
            <a:pPr lvl="1" algn="just">
              <a:spcAft>
                <a:spcPts val="600"/>
              </a:spcAft>
            </a:pPr>
            <a:r>
              <a:rPr lang="cs-CZ" dirty="0"/>
              <a:t>Pro následující roky je záměrem zavést indikátor i do dalších segmentů a do výpočtu zapojit i počet absolventů</a:t>
            </a:r>
          </a:p>
          <a:p>
            <a:pPr lvl="1" algn="just">
              <a:spcAft>
                <a:spcPts val="600"/>
              </a:spcAft>
            </a:pPr>
            <a:r>
              <a:rPr lang="cs-CZ" dirty="0"/>
              <a:t>Indikátoru bude přiřazena váha 3 – 5 %</a:t>
            </a:r>
          </a:p>
          <a:p>
            <a:pPr lvl="1" algn="just">
              <a:spcAft>
                <a:spcPts val="600"/>
              </a:spcAft>
            </a:pPr>
            <a:r>
              <a:rPr lang="cs-CZ" dirty="0"/>
              <a:t>Výpočty pro další rozhodování budou provedeny (s ohledem na očekávaný nárůst těchto SP) na základě výstupů k 31. 10. 2023</a:t>
            </a:r>
          </a:p>
          <a:p>
            <a:pPr lvl="1" algn="just">
              <a:spcAft>
                <a:spcPts val="600"/>
              </a:spcAft>
            </a:pPr>
            <a:endParaRPr lang="cs-CZ" sz="1800" dirty="0"/>
          </a:p>
          <a:p>
            <a:pPr lvl="1" algn="just">
              <a:spcAft>
                <a:spcPts val="600"/>
              </a:spcAft>
            </a:pPr>
            <a:endParaRPr lang="cs-CZ" sz="1800" dirty="0"/>
          </a:p>
          <a:p>
            <a:pPr algn="just">
              <a:spcAft>
                <a:spcPts val="0"/>
              </a:spcAft>
            </a:pPr>
            <a:endParaRPr lang="cs-CZ" sz="1800" i="1" dirty="0"/>
          </a:p>
          <a:p>
            <a:pPr algn="just">
              <a:spcAft>
                <a:spcPts val="600"/>
              </a:spcAft>
            </a:pPr>
            <a:endParaRPr lang="cs-CZ" sz="1800" dirty="0"/>
          </a:p>
          <a:p>
            <a:pPr algn="just"/>
            <a:endParaRPr lang="cs-CZ" b="1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1E291D5-7733-4A2C-886A-640AD2D5E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8843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49019-F793-4C02-88A4-8BB733992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9" y="461881"/>
            <a:ext cx="8128627" cy="622138"/>
          </a:xfrm>
        </p:spPr>
        <p:txBody>
          <a:bodyPr/>
          <a:lstStyle/>
          <a:p>
            <a:r>
              <a:rPr lang="cs-CZ" dirty="0"/>
              <a:t>IV. Různé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486EEE7-4BDE-430A-9BA4-BF6ABF662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9" y="772950"/>
            <a:ext cx="7886700" cy="5312099"/>
          </a:xfrm>
        </p:spPr>
        <p:txBody>
          <a:bodyPr/>
          <a:lstStyle/>
          <a:p>
            <a:pPr marL="565200" indent="-457200" algn="just">
              <a:spcAft>
                <a:spcPts val="2400"/>
              </a:spcAft>
              <a:buFont typeface="+mj-lt"/>
              <a:buAutoNum type="arabicParenR"/>
            </a:pPr>
            <a:endParaRPr lang="cs-CZ" b="1" dirty="0"/>
          </a:p>
          <a:p>
            <a:pPr marL="565200" indent="-457200" algn="just">
              <a:spcAft>
                <a:spcPts val="2400"/>
              </a:spcAft>
              <a:buFont typeface="+mj-lt"/>
              <a:buAutoNum type="arabicParenR"/>
            </a:pPr>
            <a:r>
              <a:rPr lang="cs-CZ" b="1" dirty="0"/>
              <a:t>Program podpory rozvoje v oblasti vysokých škol</a:t>
            </a:r>
          </a:p>
          <a:p>
            <a:pPr marL="565200" indent="-457200" algn="just">
              <a:spcAft>
                <a:spcPts val="2400"/>
              </a:spcAft>
              <a:buFont typeface="+mj-lt"/>
              <a:buAutoNum type="arabicParenR"/>
            </a:pPr>
            <a:r>
              <a:rPr lang="cs-CZ" b="1" dirty="0"/>
              <a:t>NPO – komponenta 3.2.1</a:t>
            </a:r>
          </a:p>
          <a:p>
            <a:pPr marL="565200" indent="-457200" algn="just">
              <a:spcAft>
                <a:spcPts val="2400"/>
              </a:spcAft>
              <a:buFont typeface="+mj-lt"/>
              <a:buAutoNum type="arabicParenR"/>
            </a:pPr>
            <a:r>
              <a:rPr lang="cs-CZ" b="1" dirty="0"/>
              <a:t>NPO – Podpora zelených dovedností a udržitelnosti na vysokých školách</a:t>
            </a:r>
          </a:p>
          <a:p>
            <a:pPr marL="565200" indent="-457200" algn="just">
              <a:spcAft>
                <a:spcPts val="2400"/>
              </a:spcAft>
              <a:buFont typeface="+mj-lt"/>
              <a:buAutoNum type="arabicParenR"/>
            </a:pPr>
            <a:r>
              <a:rPr lang="cs-CZ" b="1" dirty="0" err="1"/>
              <a:t>VaV</a:t>
            </a:r>
            <a:r>
              <a:rPr lang="cs-CZ" b="1" dirty="0"/>
              <a:t> – DKRVO</a:t>
            </a:r>
          </a:p>
          <a:p>
            <a:pPr marL="565200" indent="-457200" algn="just">
              <a:spcAft>
                <a:spcPts val="2400"/>
              </a:spcAft>
              <a:buFont typeface="+mj-lt"/>
              <a:buAutoNum type="arabicParenR"/>
            </a:pPr>
            <a:r>
              <a:rPr lang="cs-CZ" b="1" dirty="0" err="1"/>
              <a:t>VaV</a:t>
            </a:r>
            <a:r>
              <a:rPr lang="cs-CZ" b="1" dirty="0"/>
              <a:t> – Specifický vysokoškolský výzkum</a:t>
            </a:r>
          </a:p>
          <a:p>
            <a:pPr marL="565200" indent="-457200" algn="just">
              <a:spcAft>
                <a:spcPts val="2400"/>
              </a:spcAft>
              <a:buFont typeface="+mj-lt"/>
              <a:buAutoNum type="arabicParenR"/>
            </a:pPr>
            <a:r>
              <a:rPr lang="cs-CZ" b="1" dirty="0"/>
              <a:t>Stav fondů VVŠ</a:t>
            </a:r>
          </a:p>
          <a:p>
            <a:pPr marL="565200" indent="-457200" algn="just">
              <a:spcAft>
                <a:spcPts val="2400"/>
              </a:spcAft>
              <a:buFont typeface="+mj-lt"/>
              <a:buAutoNum type="arabicParenR"/>
            </a:pPr>
            <a:r>
              <a:rPr lang="cs-CZ" b="1" dirty="0"/>
              <a:t>Záměr MŠMT podpořit mzdovou kohezi</a:t>
            </a:r>
          </a:p>
          <a:p>
            <a:pPr marL="565200" indent="-457200" algn="just">
              <a:spcAft>
                <a:spcPts val="2400"/>
              </a:spcAft>
              <a:buFont typeface="+mj-lt"/>
              <a:buAutoNum type="arabicParenR"/>
            </a:pPr>
            <a:r>
              <a:rPr lang="cs-CZ" b="1" dirty="0"/>
              <a:t>Záměr podpory excelence na VŠ</a:t>
            </a:r>
          </a:p>
          <a:p>
            <a:pPr marL="565200" indent="-457200" algn="just">
              <a:spcAft>
                <a:spcPts val="2400"/>
              </a:spcAft>
              <a:buFont typeface="+mj-lt"/>
              <a:buAutoNum type="arabicParenR"/>
            </a:pPr>
            <a:r>
              <a:rPr lang="cs-CZ" b="1" dirty="0"/>
              <a:t>KEN nově akreditovaných SP</a:t>
            </a:r>
          </a:p>
          <a:p>
            <a:pPr marL="565200" indent="-457200" algn="just">
              <a:spcAft>
                <a:spcPts val="1200"/>
              </a:spcAft>
              <a:buFont typeface="+mj-lt"/>
              <a:buAutoNum type="arabicParenR"/>
            </a:pPr>
            <a:endParaRPr lang="cs-CZ" b="1" dirty="0"/>
          </a:p>
          <a:p>
            <a:pPr marL="565200" indent="-457200" algn="just">
              <a:buFont typeface="+mj-lt"/>
              <a:buAutoNum type="arabicParenR"/>
            </a:pPr>
            <a:endParaRPr lang="cs-CZ" b="1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1E291D5-7733-4A2C-886A-640AD2D5E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2401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49019-F793-4C02-88A4-8BB733992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9" y="466342"/>
            <a:ext cx="8128627" cy="622138"/>
          </a:xfrm>
        </p:spPr>
        <p:txBody>
          <a:bodyPr/>
          <a:lstStyle/>
          <a:p>
            <a:r>
              <a:rPr lang="cs-CZ" dirty="0"/>
              <a:t>IV. Různé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486EEE7-4BDE-430A-9BA4-BF6ABF662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9" y="788931"/>
            <a:ext cx="7886700" cy="5457835"/>
          </a:xfrm>
        </p:spPr>
        <p:txBody>
          <a:bodyPr/>
          <a:lstStyle/>
          <a:p>
            <a:pPr marL="108000" indent="0" algn="just">
              <a:buNone/>
            </a:pPr>
            <a:r>
              <a:rPr lang="cs-CZ" b="1" dirty="0"/>
              <a:t>1. Program podpory rozvoje v oblasti VŠ</a:t>
            </a:r>
          </a:p>
          <a:p>
            <a:pPr algn="just">
              <a:spcAft>
                <a:spcPts val="0"/>
              </a:spcAft>
            </a:pPr>
            <a:r>
              <a:rPr lang="cs-CZ" sz="1800" dirty="0"/>
              <a:t>Informace o programu jako nová příloha Plánu realizace; výzva bude vypsána samostatně </a:t>
            </a:r>
          </a:p>
          <a:p>
            <a:pPr algn="just">
              <a:spcAft>
                <a:spcPts val="0"/>
              </a:spcAft>
            </a:pPr>
            <a:r>
              <a:rPr lang="cs-CZ" sz="1800" dirty="0">
                <a:latin typeface="+mj-lt"/>
              </a:rPr>
              <a:t>Program představuje podporu zaměřenou na spolupráci vysokých škol; částečně navazuje na témata vyhlašovaná v rámci Centralizovaných rozvojových programů </a:t>
            </a:r>
          </a:p>
          <a:p>
            <a:pPr lvl="2" algn="just"/>
            <a:r>
              <a:rPr lang="cs-CZ" sz="1700" dirty="0">
                <a:latin typeface="+mj-lt"/>
              </a:rPr>
              <a:t>cílí na strategický rozvoj veřejných vysokých škol a propagaci oblasti vysokého školství</a:t>
            </a:r>
          </a:p>
          <a:p>
            <a:pPr lvl="2" algn="just"/>
            <a:r>
              <a:rPr lang="cs-CZ" sz="1700" dirty="0">
                <a:latin typeface="+mj-lt"/>
              </a:rPr>
              <a:t>záměrem je umožnit VŠ dále čerpat nezanedbatelnou podporu a zároveň vylepšit strukturu podpory tak, aby lépe odpovídala současným potřebám </a:t>
            </a:r>
          </a:p>
          <a:p>
            <a:pPr lvl="1" algn="just"/>
            <a:r>
              <a:rPr lang="pl-PL" sz="1800" dirty="0">
                <a:latin typeface="+mj-lt"/>
              </a:rPr>
              <a:t>Program je rozdělen na dvě části</a:t>
            </a:r>
          </a:p>
          <a:p>
            <a:pPr lvl="2" algn="just"/>
            <a:r>
              <a:rPr lang="cs-CZ" sz="1700" dirty="0">
                <a:latin typeface="+mj-lt"/>
              </a:rPr>
              <a:t>V první části se jedná o jednoleté projekty zpracovávané jednotlivě za každou VŠ (Program spolupráci VŠ nezakazuje), témata značně tematicky navazují na CRP,     </a:t>
            </a:r>
            <a:r>
              <a:rPr lang="cs-CZ" sz="1700" b="1" dirty="0">
                <a:latin typeface="+mj-lt"/>
              </a:rPr>
              <a:t>130 mil. Kč na rok</a:t>
            </a:r>
          </a:p>
          <a:p>
            <a:pPr lvl="2" algn="just"/>
            <a:r>
              <a:rPr lang="cs-CZ" sz="1700" dirty="0">
                <a:latin typeface="+mj-lt"/>
              </a:rPr>
              <a:t>V části dvě jde o dva projekty s delším charakterem. V těchto projektech bude aktivněji působit MŠMT – bude plnit roli koordinační, konzultační a kontrolní, témata projektů jsou a) implementace reformy doktorského studia a                         za b) strategie řízení lidských zdrojů, </a:t>
            </a:r>
            <a:r>
              <a:rPr lang="cs-CZ" sz="1700" b="1" dirty="0">
                <a:latin typeface="+mj-lt"/>
              </a:rPr>
              <a:t>celková alokace 30 mil. Kč</a:t>
            </a:r>
          </a:p>
          <a:p>
            <a:pPr lvl="1" algn="just"/>
            <a:r>
              <a:rPr lang="cs-CZ" sz="1800" dirty="0">
                <a:latin typeface="+mj-lt"/>
              </a:rPr>
              <a:t>Výzva bude předložena na Poradu vedení MŠMT do konce listopadu 2023; předkládat projekty bude možné do 29. 2. 2024 (sloučení termínu pro předkládání projektů v tomto programu a Plánu realizace ministerstvu)</a:t>
            </a:r>
          </a:p>
          <a:p>
            <a:pPr algn="just">
              <a:spcAft>
                <a:spcPts val="600"/>
              </a:spcAft>
            </a:pPr>
            <a:endParaRPr lang="cs-CZ" dirty="0">
              <a:latin typeface="+mj-lt"/>
            </a:endParaRPr>
          </a:p>
          <a:p>
            <a:pPr marL="1800000" lvl="6" algn="just">
              <a:spcAft>
                <a:spcPts val="600"/>
              </a:spcAft>
            </a:pPr>
            <a:endParaRPr lang="cs-CZ" sz="1400" dirty="0"/>
          </a:p>
          <a:p>
            <a:pPr lvl="3" algn="just">
              <a:spcAft>
                <a:spcPts val="600"/>
              </a:spcAft>
            </a:pPr>
            <a:endParaRPr lang="cs-CZ" sz="1500" dirty="0"/>
          </a:p>
          <a:p>
            <a:pPr marL="432000" lvl="2" indent="0" algn="just">
              <a:buNone/>
            </a:pPr>
            <a:endParaRPr lang="cs-CZ" sz="1600" dirty="0"/>
          </a:p>
          <a:p>
            <a:pPr marL="432000" lvl="2" indent="0" algn="just">
              <a:buNone/>
            </a:pPr>
            <a:endParaRPr lang="cs-CZ" sz="1600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1E291D5-7733-4A2C-886A-640AD2D5E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3180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49019-F793-4C02-88A4-8BB733992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9" y="466342"/>
            <a:ext cx="8128627" cy="622138"/>
          </a:xfrm>
        </p:spPr>
        <p:txBody>
          <a:bodyPr/>
          <a:lstStyle/>
          <a:p>
            <a:r>
              <a:rPr lang="cs-CZ" dirty="0"/>
              <a:t>IV. Různé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486EEE7-4BDE-430A-9BA4-BF6ABF662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9" y="791057"/>
            <a:ext cx="7886700" cy="5275885"/>
          </a:xfrm>
        </p:spPr>
        <p:txBody>
          <a:bodyPr/>
          <a:lstStyle/>
          <a:p>
            <a:pPr marL="108000" indent="0" algn="just">
              <a:buNone/>
            </a:pPr>
            <a:r>
              <a:rPr lang="cs-CZ" b="1" dirty="0"/>
              <a:t>2. NPO – Komponenta 3.2.1</a:t>
            </a:r>
          </a:p>
          <a:p>
            <a:pPr algn="just">
              <a:spcAft>
                <a:spcPts val="600"/>
              </a:spcAft>
            </a:pPr>
            <a:r>
              <a:rPr lang="cs-CZ" dirty="0"/>
              <a:t>Zákonem č. 449/2022 Sb., zákon o státním rozpočtu ČR na rok 2023, byly MŠMT poskytnuty prostředky na komponentu 3.2.1 ve výši 1 110 mil. Kč</a:t>
            </a:r>
          </a:p>
          <a:p>
            <a:pPr algn="just">
              <a:spcAft>
                <a:spcPts val="600"/>
              </a:spcAft>
            </a:pPr>
            <a:r>
              <a:rPr lang="cs-CZ" dirty="0"/>
              <a:t>Na základě aktualizovaných rozpočtů projektů MŠMT požádalo MF o souvztažné navýšení prostředků o  596 mil. Kč. Jednání dosud nebylo uzavřeno.</a:t>
            </a:r>
          </a:p>
          <a:p>
            <a:pPr marL="108000" indent="0" algn="just">
              <a:spcAft>
                <a:spcPts val="600"/>
              </a:spcAft>
              <a:buNone/>
            </a:pPr>
            <a:endParaRPr lang="cs-CZ" dirty="0">
              <a:latin typeface="+mj-lt"/>
            </a:endParaRPr>
          </a:p>
          <a:p>
            <a:pPr marL="108000" indent="0" algn="just">
              <a:spcAft>
                <a:spcPts val="600"/>
              </a:spcAft>
              <a:buNone/>
            </a:pPr>
            <a:endParaRPr lang="cs-CZ" dirty="0">
              <a:solidFill>
                <a:srgbClr val="FF0000"/>
              </a:solidFill>
              <a:latin typeface="+mj-lt"/>
            </a:endParaRPr>
          </a:p>
          <a:p>
            <a:pPr algn="just">
              <a:spcAft>
                <a:spcPts val="600"/>
              </a:spcAft>
            </a:pPr>
            <a:endParaRPr lang="cs-CZ" dirty="0">
              <a:latin typeface="+mj-lt"/>
            </a:endParaRPr>
          </a:p>
          <a:p>
            <a:pPr marL="1800000" lvl="6" algn="just">
              <a:spcAft>
                <a:spcPts val="600"/>
              </a:spcAft>
            </a:pPr>
            <a:endParaRPr lang="cs-CZ" sz="1400" dirty="0"/>
          </a:p>
          <a:p>
            <a:pPr lvl="3" algn="just">
              <a:spcAft>
                <a:spcPts val="600"/>
              </a:spcAft>
            </a:pPr>
            <a:endParaRPr lang="cs-CZ" sz="1500" dirty="0"/>
          </a:p>
          <a:p>
            <a:pPr marL="432000" lvl="2" indent="0" algn="just">
              <a:buNone/>
            </a:pPr>
            <a:endParaRPr lang="cs-CZ" sz="1600" dirty="0"/>
          </a:p>
          <a:p>
            <a:pPr marL="432000" lvl="2" indent="0" algn="just">
              <a:buNone/>
            </a:pPr>
            <a:endParaRPr lang="cs-CZ" sz="1600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1E291D5-7733-4A2C-886A-640AD2D5E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8368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69DEB0-9EE2-0B45-32E2-3DCD9558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9" y="466342"/>
            <a:ext cx="8128627" cy="622138"/>
          </a:xfrm>
        </p:spPr>
        <p:txBody>
          <a:bodyPr/>
          <a:lstStyle/>
          <a:p>
            <a:r>
              <a:rPr lang="cs-CZ" dirty="0"/>
              <a:t>IV. Různé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0D75CA-DCA1-7BB8-491A-A5E508179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9" y="777411"/>
            <a:ext cx="7886700" cy="4351338"/>
          </a:xfrm>
        </p:spPr>
        <p:txBody>
          <a:bodyPr/>
          <a:lstStyle/>
          <a:p>
            <a:pPr marL="108000" indent="0">
              <a:spcAft>
                <a:spcPts val="600"/>
              </a:spcAft>
              <a:buNone/>
            </a:pPr>
            <a:r>
              <a:rPr lang="cs-CZ" b="1" dirty="0"/>
              <a:t>3. NPO - Podpora zelených dovedností a udržitelnosti na vysokých školách</a:t>
            </a:r>
          </a:p>
          <a:p>
            <a:pPr algn="just">
              <a:spcAft>
                <a:spcPts val="600"/>
              </a:spcAft>
            </a:pPr>
            <a:r>
              <a:rPr lang="cs-CZ" dirty="0"/>
              <a:t>MŠMT v roce 2024 podpoří realizaci projektů v rámci komponenty 7.4.</a:t>
            </a:r>
          </a:p>
          <a:p>
            <a:pPr algn="just">
              <a:spcAft>
                <a:spcPts val="600"/>
              </a:spcAft>
            </a:pPr>
            <a:r>
              <a:rPr lang="cs-CZ" dirty="0"/>
              <a:t>Cílem projektu je podpora ekologické transformace a udržitelného rozvoje vysokého školství a odborné přípravy</a:t>
            </a:r>
          </a:p>
          <a:p>
            <a:pPr algn="just">
              <a:spcAft>
                <a:spcPts val="600"/>
              </a:spcAft>
            </a:pPr>
            <a:r>
              <a:rPr lang="cs-CZ" dirty="0"/>
              <a:t>Výzva se zaměří na revize a inovace stávajících SP a jejich obohacení o témata zelené tranzice a na vznik nových SP a kurzů CŽV</a:t>
            </a:r>
          </a:p>
          <a:p>
            <a:pPr algn="just">
              <a:spcAft>
                <a:spcPts val="600"/>
              </a:spcAft>
            </a:pPr>
            <a:r>
              <a:rPr lang="cs-CZ" dirty="0"/>
              <a:t>Součástí je i vytváření strategií udržitelnosti a zelené transformace na VŠ a podpora navazování strategických partnerství</a:t>
            </a:r>
          </a:p>
          <a:p>
            <a:pPr marL="10800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F32AD97-943D-5F32-ED3D-A9D273C10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6262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66D76-03B5-95A3-446A-D169B81B8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9" y="466342"/>
            <a:ext cx="8128627" cy="317330"/>
          </a:xfrm>
        </p:spPr>
        <p:txBody>
          <a:bodyPr/>
          <a:lstStyle/>
          <a:p>
            <a:r>
              <a:rPr lang="cs-CZ" dirty="0"/>
              <a:t>IV. Různé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01FCB8-213C-C407-E5B4-F37377F1F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9" y="783672"/>
            <a:ext cx="7886700" cy="4351338"/>
          </a:xfrm>
        </p:spPr>
        <p:txBody>
          <a:bodyPr/>
          <a:lstStyle/>
          <a:p>
            <a:pPr marL="108000" indent="0">
              <a:spcAft>
                <a:spcPts val="600"/>
              </a:spcAft>
              <a:buNone/>
            </a:pPr>
            <a:r>
              <a:rPr lang="cs-CZ" b="1" dirty="0"/>
              <a:t>4. </a:t>
            </a:r>
            <a:r>
              <a:rPr lang="cs-CZ" b="1" dirty="0" err="1"/>
              <a:t>VaV</a:t>
            </a:r>
            <a:r>
              <a:rPr lang="cs-CZ" b="1" dirty="0"/>
              <a:t> – DKRVO</a:t>
            </a:r>
          </a:p>
          <a:p>
            <a:pPr>
              <a:spcAft>
                <a:spcPts val="600"/>
              </a:spcAft>
            </a:pPr>
            <a:r>
              <a:rPr lang="cs-CZ" dirty="0"/>
              <a:t>IP DKRVO v aktuálním návrhu státního rozpočtu navržena ve výši                        9 202 030 759 Kč</a:t>
            </a:r>
          </a:p>
          <a:p>
            <a:pPr>
              <a:spcAft>
                <a:spcPts val="600"/>
              </a:spcAft>
            </a:pPr>
            <a:r>
              <a:rPr lang="cs-CZ" dirty="0"/>
              <a:t>Oproti roku 2023 se jedná o nárůst ukazatele o 387 206 794 Kč, tedy 4,39 %</a:t>
            </a:r>
          </a:p>
          <a:p>
            <a:pPr algn="just">
              <a:spcAft>
                <a:spcPts val="600"/>
              </a:spcAft>
            </a:pPr>
            <a:r>
              <a:rPr lang="cs-CZ" dirty="0"/>
              <a:t>Pro segment VŠ připadají prostředky ve výši 9 198 221 759 Kč</a:t>
            </a:r>
          </a:p>
          <a:p>
            <a:pPr algn="just">
              <a:spcAft>
                <a:spcPts val="600"/>
              </a:spcAft>
            </a:pPr>
            <a:r>
              <a:rPr lang="cs-CZ" dirty="0"/>
              <a:t>Podpora bude poskytnuta v souladu s </a:t>
            </a:r>
            <a:r>
              <a:rPr lang="cs-CZ" i="1" dirty="0"/>
              <a:t>Pravidly poskytování institucionální podpory na dlouhodobý koncepční rozvoj výzkumné organizace v segmentu vysokých škol v působnosti Ministerstva školství, mládeže a tělovýchovy na léta 2021 až 2025, č. j. MSMT-44599/2020-1, ve znění změn účinných od 1. března 2023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AB18DBC-A8B2-2C8C-E021-F3578A14B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7952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49019-F793-4C02-88A4-8BB733992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9" y="466342"/>
            <a:ext cx="8128627" cy="622138"/>
          </a:xfrm>
        </p:spPr>
        <p:txBody>
          <a:bodyPr/>
          <a:lstStyle/>
          <a:p>
            <a:r>
              <a:rPr lang="cs-CZ" dirty="0"/>
              <a:t>IV. Různé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486EEE7-4BDE-430A-9BA4-BF6ABF662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9" y="799091"/>
            <a:ext cx="7886700" cy="5275885"/>
          </a:xfrm>
        </p:spPr>
        <p:txBody>
          <a:bodyPr/>
          <a:lstStyle/>
          <a:p>
            <a:pPr marL="108000" indent="0" algn="just">
              <a:buNone/>
            </a:pPr>
            <a:r>
              <a:rPr lang="cs-CZ" b="1" dirty="0"/>
              <a:t>5. </a:t>
            </a:r>
            <a:r>
              <a:rPr lang="cs-CZ" b="1" dirty="0" err="1"/>
              <a:t>VaV</a:t>
            </a:r>
            <a:r>
              <a:rPr lang="cs-CZ" b="1" dirty="0"/>
              <a:t> - Specifický vysokoškolský výzkum</a:t>
            </a:r>
          </a:p>
          <a:p>
            <a:pPr algn="just">
              <a:spcAft>
                <a:spcPts val="600"/>
              </a:spcAft>
            </a:pPr>
            <a:r>
              <a:rPr lang="cs-CZ" dirty="0"/>
              <a:t>Účelová podpora na specifický vysokoškolský výzkum poskytována podle </a:t>
            </a:r>
            <a:r>
              <a:rPr lang="cs-CZ" i="1" dirty="0"/>
              <a:t>Pravidel pro poskytování účelové podpory na specifický vysokoškolský výzkum</a:t>
            </a:r>
          </a:p>
          <a:p>
            <a:pPr lvl="2" algn="just">
              <a:spcAft>
                <a:spcPts val="600"/>
              </a:spcAft>
            </a:pPr>
            <a:r>
              <a:rPr lang="cs-CZ" sz="1800" dirty="0"/>
              <a:t>schválena usnesením vlády ČR ze dne 30. září 2019 č. 697</a:t>
            </a:r>
          </a:p>
          <a:p>
            <a:pPr algn="just">
              <a:spcAft>
                <a:spcPts val="600"/>
              </a:spcAft>
            </a:pPr>
            <a:r>
              <a:rPr lang="cs-CZ" dirty="0"/>
              <a:t>Výše podpory v aktuálním návrhu státního rozpočtu činí 1 048 777 200 Kč</a:t>
            </a:r>
          </a:p>
          <a:p>
            <a:pPr algn="just">
              <a:spcAft>
                <a:spcPts val="600"/>
              </a:spcAft>
            </a:pPr>
            <a:r>
              <a:rPr lang="cs-CZ" dirty="0"/>
              <a:t>Meziroční pokles o 116 530 800 Kč, tedy 10 %</a:t>
            </a:r>
          </a:p>
          <a:p>
            <a:pPr marL="108000" indent="0" algn="just">
              <a:spcAft>
                <a:spcPts val="600"/>
              </a:spcAft>
              <a:buNone/>
            </a:pPr>
            <a:endParaRPr lang="cs-CZ" sz="1800" dirty="0"/>
          </a:p>
          <a:p>
            <a:pPr marL="108000" indent="0" algn="just">
              <a:spcAft>
                <a:spcPts val="600"/>
              </a:spcAft>
              <a:buNone/>
            </a:pPr>
            <a:endParaRPr lang="cs-CZ" sz="1500" dirty="0">
              <a:latin typeface="+mj-lt"/>
            </a:endParaRPr>
          </a:p>
          <a:p>
            <a:pPr marL="1800000" lvl="6" algn="just">
              <a:spcAft>
                <a:spcPts val="600"/>
              </a:spcAft>
            </a:pPr>
            <a:endParaRPr lang="cs-CZ" sz="1400" dirty="0"/>
          </a:p>
          <a:p>
            <a:pPr lvl="3" algn="just">
              <a:spcAft>
                <a:spcPts val="600"/>
              </a:spcAft>
            </a:pPr>
            <a:endParaRPr lang="cs-CZ" sz="1500" dirty="0"/>
          </a:p>
          <a:p>
            <a:pPr marL="432000" lvl="2" indent="0" algn="just">
              <a:buNone/>
            </a:pPr>
            <a:endParaRPr lang="cs-CZ" sz="1600" dirty="0"/>
          </a:p>
          <a:p>
            <a:pPr marL="432000" lvl="2" indent="0" algn="just">
              <a:buNone/>
            </a:pPr>
            <a:endParaRPr lang="cs-CZ" sz="1600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1E291D5-7733-4A2C-886A-640AD2D5E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8541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49019-F793-4C02-88A4-8BB733992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9" y="466342"/>
            <a:ext cx="8128627" cy="622138"/>
          </a:xfrm>
        </p:spPr>
        <p:txBody>
          <a:bodyPr/>
          <a:lstStyle/>
          <a:p>
            <a:r>
              <a:rPr lang="cs-CZ" dirty="0"/>
              <a:t>IV. Různé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486EEE7-4BDE-430A-9BA4-BF6ABF662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9" y="799091"/>
            <a:ext cx="7886700" cy="5275885"/>
          </a:xfrm>
        </p:spPr>
        <p:txBody>
          <a:bodyPr/>
          <a:lstStyle/>
          <a:p>
            <a:pPr marL="108000" indent="0" algn="just">
              <a:buNone/>
            </a:pPr>
            <a:r>
              <a:rPr lang="cs-CZ" b="1" dirty="0"/>
              <a:t>6. Stav fondů VVŠ k 31. 12.</a:t>
            </a:r>
          </a:p>
          <a:p>
            <a:pPr marL="108000" indent="0" algn="just">
              <a:spcAft>
                <a:spcPts val="600"/>
              </a:spcAft>
              <a:buNone/>
            </a:pPr>
            <a:endParaRPr lang="cs-CZ" sz="1800" dirty="0"/>
          </a:p>
          <a:p>
            <a:pPr marL="108000" indent="0" algn="just">
              <a:spcAft>
                <a:spcPts val="600"/>
              </a:spcAft>
              <a:buNone/>
            </a:pPr>
            <a:endParaRPr lang="cs-CZ" sz="1500" dirty="0">
              <a:latin typeface="+mj-lt"/>
            </a:endParaRPr>
          </a:p>
          <a:p>
            <a:pPr marL="1800000" lvl="6" algn="just">
              <a:spcAft>
                <a:spcPts val="600"/>
              </a:spcAft>
            </a:pPr>
            <a:endParaRPr lang="cs-CZ" sz="1400" dirty="0"/>
          </a:p>
          <a:p>
            <a:pPr lvl="3" algn="just">
              <a:spcAft>
                <a:spcPts val="600"/>
              </a:spcAft>
            </a:pPr>
            <a:endParaRPr lang="cs-CZ" sz="1500" dirty="0"/>
          </a:p>
          <a:p>
            <a:pPr marL="432000" lvl="2" indent="0" algn="just">
              <a:buNone/>
            </a:pPr>
            <a:endParaRPr lang="cs-CZ" sz="1600" dirty="0"/>
          </a:p>
          <a:p>
            <a:pPr marL="432000" lvl="2" indent="0" algn="just">
              <a:buNone/>
            </a:pPr>
            <a:endParaRPr lang="cs-CZ" sz="1600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1E291D5-7733-4A2C-886A-640AD2D5E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17</a:t>
            </a:fld>
            <a:endParaRPr lang="cs-CZ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E130ADFC-7DB8-DFB3-B39C-680E5E363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389085"/>
              </p:ext>
            </p:extLst>
          </p:nvPr>
        </p:nvGraphicFramePr>
        <p:xfrm>
          <a:off x="628649" y="1950720"/>
          <a:ext cx="7886701" cy="2808126"/>
        </p:xfrm>
        <a:graphic>
          <a:graphicData uri="http://schemas.openxmlformats.org/drawingml/2006/table">
            <a:tbl>
              <a:tblPr/>
              <a:tblGrid>
                <a:gridCol w="2699831">
                  <a:extLst>
                    <a:ext uri="{9D8B030D-6E8A-4147-A177-3AD203B41FA5}">
                      <a16:colId xmlns:a16="http://schemas.microsoft.com/office/drawing/2014/main" val="2891039537"/>
                    </a:ext>
                  </a:extLst>
                </a:gridCol>
                <a:gridCol w="1037374">
                  <a:extLst>
                    <a:ext uri="{9D8B030D-6E8A-4147-A177-3AD203B41FA5}">
                      <a16:colId xmlns:a16="http://schemas.microsoft.com/office/drawing/2014/main" val="365147683"/>
                    </a:ext>
                  </a:extLst>
                </a:gridCol>
                <a:gridCol w="1037374">
                  <a:extLst>
                    <a:ext uri="{9D8B030D-6E8A-4147-A177-3AD203B41FA5}">
                      <a16:colId xmlns:a16="http://schemas.microsoft.com/office/drawing/2014/main" val="3858501672"/>
                    </a:ext>
                  </a:extLst>
                </a:gridCol>
                <a:gridCol w="1037374">
                  <a:extLst>
                    <a:ext uri="{9D8B030D-6E8A-4147-A177-3AD203B41FA5}">
                      <a16:colId xmlns:a16="http://schemas.microsoft.com/office/drawing/2014/main" val="3243890574"/>
                    </a:ext>
                  </a:extLst>
                </a:gridCol>
                <a:gridCol w="1037374">
                  <a:extLst>
                    <a:ext uri="{9D8B030D-6E8A-4147-A177-3AD203B41FA5}">
                      <a16:colId xmlns:a16="http://schemas.microsoft.com/office/drawing/2014/main" val="2016073732"/>
                    </a:ext>
                  </a:extLst>
                </a:gridCol>
                <a:gridCol w="1037374">
                  <a:extLst>
                    <a:ext uri="{9D8B030D-6E8A-4147-A177-3AD203B41FA5}">
                      <a16:colId xmlns:a16="http://schemas.microsoft.com/office/drawing/2014/main" val="1092543009"/>
                    </a:ext>
                  </a:extLst>
                </a:gridCol>
              </a:tblGrid>
              <a:tr h="312014"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Stav fondů k 31. 12. v tis. Kč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1026552"/>
                  </a:ext>
                </a:extLst>
              </a:tr>
              <a:tr h="31201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Stipendijní fond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945 191</a:t>
                      </a:r>
                    </a:p>
                  </a:txBody>
                  <a:tcPr marL="9525" marR="1143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932 089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861 231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853 727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793 681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198683"/>
                  </a:ext>
                </a:extLst>
              </a:tr>
              <a:tr h="31201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Fond účelově určených prostředků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925 413</a:t>
                      </a:r>
                    </a:p>
                  </a:txBody>
                  <a:tcPr marL="9525" marR="1143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1 194 759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1 292 337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1 275 247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1 621 744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602096"/>
                  </a:ext>
                </a:extLst>
              </a:tr>
              <a:tr h="31201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Fond sociální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309 785</a:t>
                      </a:r>
                    </a:p>
                  </a:txBody>
                  <a:tcPr marL="9525" marR="1143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353 214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378 832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393 773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435 295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023577"/>
                  </a:ext>
                </a:extLst>
              </a:tr>
              <a:tr h="31201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Fond reprodukce investičního majetku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4 115 346</a:t>
                      </a:r>
                    </a:p>
                  </a:txBody>
                  <a:tcPr marL="9525" marR="1143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4 498 928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4 885 967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5 177 351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5 336 691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9314353"/>
                  </a:ext>
                </a:extLst>
              </a:tr>
              <a:tr h="31201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Fond provozních prostředků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10 223 428</a:t>
                      </a:r>
                    </a:p>
                  </a:txBody>
                  <a:tcPr marL="9525" marR="1143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11 161 946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12 657 909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13 307 336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14 767 761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5149442"/>
                  </a:ext>
                </a:extLst>
              </a:tr>
              <a:tr h="31201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Fond odměn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240 100</a:t>
                      </a:r>
                    </a:p>
                  </a:txBody>
                  <a:tcPr marL="9525" marR="1143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249 419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265 597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272 832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270 098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1661127"/>
                  </a:ext>
                </a:extLst>
              </a:tr>
              <a:tr h="31201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Fond rezervní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571 064</a:t>
                      </a:r>
                    </a:p>
                  </a:txBody>
                  <a:tcPr marL="9525" marR="1143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556 669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639 116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686 758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714 485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0172408"/>
                  </a:ext>
                </a:extLst>
              </a:tr>
              <a:tr h="31201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Celkový součet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17 330 327</a:t>
                      </a:r>
                    </a:p>
                  </a:txBody>
                  <a:tcPr marL="9525" marR="11430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18 947 025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20 980 989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21 967 025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23 939 756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131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0995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69DEB0-9EE2-0B45-32E2-3DCD9558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9" y="466342"/>
            <a:ext cx="8128627" cy="622138"/>
          </a:xfrm>
        </p:spPr>
        <p:txBody>
          <a:bodyPr/>
          <a:lstStyle/>
          <a:p>
            <a:r>
              <a:rPr lang="cs-CZ" dirty="0"/>
              <a:t>IV. Různé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0D75CA-DCA1-7BB8-491A-A5E508179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9" y="777411"/>
            <a:ext cx="7886700" cy="4351338"/>
          </a:xfrm>
        </p:spPr>
        <p:txBody>
          <a:bodyPr/>
          <a:lstStyle/>
          <a:p>
            <a:pPr marL="108000" indent="0">
              <a:spcAft>
                <a:spcPts val="600"/>
              </a:spcAft>
              <a:buNone/>
            </a:pPr>
            <a:r>
              <a:rPr lang="cs-CZ" b="1" dirty="0"/>
              <a:t>7. Záměr MŠMT podpořit mzdovou kohezi</a:t>
            </a:r>
          </a:p>
          <a:p>
            <a:pPr marL="108000" indent="0">
              <a:spcAft>
                <a:spcPts val="600"/>
              </a:spcAft>
              <a:buNone/>
            </a:pPr>
            <a:endParaRPr lang="cs-CZ" b="1" dirty="0"/>
          </a:p>
          <a:p>
            <a:pPr marL="108000" indent="0">
              <a:spcAft>
                <a:spcPts val="600"/>
              </a:spcAft>
              <a:buNone/>
            </a:pPr>
            <a:endParaRPr lang="cs-CZ" b="1" dirty="0"/>
          </a:p>
          <a:p>
            <a:pPr marL="108000" indent="0">
              <a:spcAft>
                <a:spcPts val="600"/>
              </a:spcAft>
              <a:buNone/>
            </a:pPr>
            <a:endParaRPr lang="cs-CZ" b="1" dirty="0"/>
          </a:p>
          <a:p>
            <a:pPr marL="108000" indent="0">
              <a:spcAft>
                <a:spcPts val="600"/>
              </a:spcAft>
              <a:buNone/>
            </a:pPr>
            <a:endParaRPr lang="cs-CZ" b="1" dirty="0"/>
          </a:p>
          <a:p>
            <a:pPr marL="108000" indent="0">
              <a:spcAft>
                <a:spcPts val="600"/>
              </a:spcAft>
              <a:buNone/>
            </a:pPr>
            <a:endParaRPr lang="cs-CZ" b="1" dirty="0"/>
          </a:p>
          <a:p>
            <a:pPr marL="108000" indent="0">
              <a:spcAft>
                <a:spcPts val="600"/>
              </a:spcAft>
              <a:buNone/>
            </a:pPr>
            <a:endParaRPr lang="cs-CZ" b="1" dirty="0"/>
          </a:p>
          <a:p>
            <a:pPr marL="108000" indent="0">
              <a:spcAft>
                <a:spcPts val="600"/>
              </a:spcAft>
              <a:buNone/>
            </a:pPr>
            <a:r>
              <a:rPr lang="cs-CZ" b="1" dirty="0"/>
              <a:t>8. Záměr podpory excelence na VŠ</a:t>
            </a:r>
          </a:p>
          <a:p>
            <a:pPr marL="108000" indent="0">
              <a:spcAft>
                <a:spcPts val="600"/>
              </a:spcAft>
              <a:buNone/>
            </a:pPr>
            <a:endParaRPr lang="cs-CZ" b="1" dirty="0"/>
          </a:p>
          <a:p>
            <a:pPr>
              <a:spcAft>
                <a:spcPts val="600"/>
              </a:spcAft>
            </a:pPr>
            <a:endParaRPr lang="cs-CZ" sz="18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F32AD97-943D-5F32-ED3D-A9D273C10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2642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69DEB0-9EE2-0B45-32E2-3DCD9558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9" y="466342"/>
            <a:ext cx="8128627" cy="622138"/>
          </a:xfrm>
        </p:spPr>
        <p:txBody>
          <a:bodyPr/>
          <a:lstStyle/>
          <a:p>
            <a:r>
              <a:rPr lang="cs-CZ" dirty="0"/>
              <a:t>IV. Různé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0D75CA-DCA1-7BB8-491A-A5E508179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9" y="777411"/>
            <a:ext cx="7886700" cy="4351338"/>
          </a:xfrm>
        </p:spPr>
        <p:txBody>
          <a:bodyPr/>
          <a:lstStyle/>
          <a:p>
            <a:pPr marL="108000" indent="0">
              <a:spcAft>
                <a:spcPts val="600"/>
              </a:spcAft>
              <a:buNone/>
            </a:pPr>
            <a:r>
              <a:rPr lang="cs-CZ" b="1" dirty="0"/>
              <a:t>9. KEN nově akreditovaných studijních programů</a:t>
            </a:r>
          </a:p>
          <a:p>
            <a:pPr>
              <a:spcAft>
                <a:spcPts val="600"/>
              </a:spcAft>
            </a:pPr>
            <a:endParaRPr lang="cs-CZ" sz="1800" dirty="0"/>
          </a:p>
          <a:p>
            <a:pPr>
              <a:spcAft>
                <a:spcPts val="600"/>
              </a:spcAft>
            </a:pPr>
            <a:r>
              <a:rPr lang="cs-CZ" sz="1800" dirty="0"/>
              <a:t>V </a:t>
            </a:r>
            <a:r>
              <a:rPr lang="cs-CZ" sz="1800" i="1" dirty="0"/>
              <a:t>Příloze 2</a:t>
            </a:r>
            <a:r>
              <a:rPr lang="cs-CZ" sz="1800" dirty="0"/>
              <a:t> byly členům RK rozeslány návrhy 104 nově akreditovaných SP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F32AD97-943D-5F32-ED3D-A9D273C10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7327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7686" y="936001"/>
            <a:ext cx="8128627" cy="622138"/>
          </a:xfrm>
        </p:spPr>
        <p:txBody>
          <a:bodyPr/>
          <a:lstStyle/>
          <a:p>
            <a:r>
              <a:rPr lang="cs-CZ" sz="2400" b="1" dirty="0">
                <a:solidFill>
                  <a:srgbClr val="418E96"/>
                </a:solidFill>
              </a:rPr>
              <a:t>Program jednání</a:t>
            </a:r>
            <a:br>
              <a:rPr lang="cs-CZ" sz="2400" b="1" dirty="0">
                <a:solidFill>
                  <a:srgbClr val="418E96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420427"/>
            <a:ext cx="7886700" cy="4756536"/>
          </a:xfrm>
        </p:spPr>
        <p:txBody>
          <a:bodyPr/>
          <a:lstStyle/>
          <a:p>
            <a:pPr marL="622350" indent="-514350">
              <a:spcAft>
                <a:spcPts val="1800"/>
              </a:spcAft>
              <a:buFont typeface="+mj-lt"/>
              <a:buAutoNum type="romanUcPeriod"/>
            </a:pPr>
            <a:endParaRPr lang="pl-PL" b="1" dirty="0"/>
          </a:p>
          <a:p>
            <a:pPr marL="622350" indent="-514350">
              <a:spcAft>
                <a:spcPts val="1800"/>
              </a:spcAft>
              <a:buFont typeface="+mj-lt"/>
              <a:buAutoNum type="romanUcPeriod"/>
            </a:pPr>
            <a:r>
              <a:rPr lang="cs-CZ" sz="2400" b="1" dirty="0"/>
              <a:t>Informace o čerpání rozpočtu 2023</a:t>
            </a:r>
          </a:p>
          <a:p>
            <a:pPr marL="622350" indent="-514350">
              <a:spcAft>
                <a:spcPts val="1800"/>
              </a:spcAft>
              <a:buFont typeface="+mj-lt"/>
              <a:buAutoNum type="romanUcPeriod"/>
            </a:pPr>
            <a:endParaRPr lang="cs-CZ" sz="2400" b="1" dirty="0"/>
          </a:p>
          <a:p>
            <a:pPr marL="622350" indent="-514350">
              <a:spcAft>
                <a:spcPts val="1800"/>
              </a:spcAft>
              <a:buFont typeface="+mj-lt"/>
              <a:buAutoNum type="romanUcPeriod" startAt="2"/>
            </a:pPr>
            <a:r>
              <a:rPr lang="cs-CZ" sz="2400" b="1" dirty="0"/>
              <a:t>Informace o stavu přípravy rozpočtu VŠ na rok 2024</a:t>
            </a:r>
          </a:p>
          <a:p>
            <a:pPr marL="622350" indent="-514350">
              <a:spcAft>
                <a:spcPts val="1800"/>
              </a:spcAft>
              <a:buFont typeface="+mj-lt"/>
              <a:buAutoNum type="romanUcPeriod" startAt="2"/>
            </a:pPr>
            <a:endParaRPr lang="cs-CZ" sz="2400" b="1" dirty="0"/>
          </a:p>
          <a:p>
            <a:pPr marL="622350" indent="-514350">
              <a:spcAft>
                <a:spcPts val="1800"/>
              </a:spcAft>
              <a:buFont typeface="+mj-lt"/>
              <a:buAutoNum type="romanUcPeriod" startAt="2"/>
            </a:pPr>
            <a:r>
              <a:rPr lang="cs-CZ" sz="2400" b="1" dirty="0"/>
              <a:t>Metodika financování VŠ</a:t>
            </a:r>
          </a:p>
          <a:p>
            <a:pPr marL="622350" indent="-514350">
              <a:spcAft>
                <a:spcPts val="1800"/>
              </a:spcAft>
              <a:buFont typeface="+mj-lt"/>
              <a:buAutoNum type="romanUcPeriod" startAt="2"/>
            </a:pPr>
            <a:endParaRPr lang="cs-CZ" sz="2400" b="1" dirty="0"/>
          </a:p>
          <a:p>
            <a:pPr marL="622350" indent="-514350">
              <a:spcAft>
                <a:spcPts val="1800"/>
              </a:spcAft>
              <a:buFont typeface="+mj-lt"/>
              <a:buAutoNum type="romanUcPeriod" startAt="2"/>
            </a:pPr>
            <a:r>
              <a:rPr lang="cs-CZ" sz="2400" b="1" dirty="0"/>
              <a:t>Různé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7741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863" y="5429351"/>
            <a:ext cx="373569" cy="37781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D434894-1457-4A98-93DE-5C16E2FADFDC}"/>
              </a:ext>
            </a:extLst>
          </p:cNvPr>
          <p:cNvSpPr txBox="1"/>
          <p:nvPr/>
        </p:nvSpPr>
        <p:spPr>
          <a:xfrm>
            <a:off x="1226503" y="1050835"/>
            <a:ext cx="5943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rgbClr val="FAFCFD"/>
                </a:solidFill>
                <a:highlight>
                  <a:srgbClr val="61AAB0"/>
                </a:highlight>
              </a:rPr>
              <a:t>	DĚKUJI ZA POZORNOST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2172C1D-1E7E-45A6-9294-3A4006A77C9A}"/>
              </a:ext>
            </a:extLst>
          </p:cNvPr>
          <p:cNvSpPr txBox="1"/>
          <p:nvPr/>
        </p:nvSpPr>
        <p:spPr>
          <a:xfrm>
            <a:off x="2971122" y="5856997"/>
            <a:ext cx="1837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AFCFD"/>
                </a:solidFill>
                <a:highlight>
                  <a:srgbClr val="61AAB0"/>
                </a:highlight>
              </a:rPr>
              <a:t>jiri.ludvik@msmt.cz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9F4D82E-94A2-4C87-A5E7-772BD9035FB9}"/>
              </a:ext>
            </a:extLst>
          </p:cNvPr>
          <p:cNvSpPr txBox="1"/>
          <p:nvPr/>
        </p:nvSpPr>
        <p:spPr>
          <a:xfrm>
            <a:off x="707675" y="5871897"/>
            <a:ext cx="1837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solidFill>
                  <a:srgbClr val="FAFCFD"/>
                </a:solidFill>
                <a:highlight>
                  <a:srgbClr val="61AAB0"/>
                </a:highlight>
              </a:rPr>
              <a:t>Karmelitská 529/5</a:t>
            </a:r>
          </a:p>
          <a:p>
            <a:pPr algn="ctr"/>
            <a:r>
              <a:rPr lang="cs-CZ" sz="1200" dirty="0">
                <a:solidFill>
                  <a:srgbClr val="FAFCFD"/>
                </a:solidFill>
                <a:highlight>
                  <a:srgbClr val="61AAB0"/>
                </a:highlight>
              </a:rPr>
              <a:t>118 12 Praha 1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168D462-0FC4-4485-8D97-BB9DE582B755}"/>
              </a:ext>
            </a:extLst>
          </p:cNvPr>
          <p:cNvSpPr txBox="1"/>
          <p:nvPr/>
        </p:nvSpPr>
        <p:spPr>
          <a:xfrm>
            <a:off x="4901184" y="5871898"/>
            <a:ext cx="1837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AFCFD"/>
                </a:solidFill>
                <a:highlight>
                  <a:srgbClr val="61AAB0"/>
                </a:highlight>
              </a:rPr>
              <a:t>+420 234 811 789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E57BBF4-473A-46D2-A70C-96F61FA82563}"/>
              </a:ext>
            </a:extLst>
          </p:cNvPr>
          <p:cNvSpPr txBox="1"/>
          <p:nvPr/>
        </p:nvSpPr>
        <p:spPr>
          <a:xfrm>
            <a:off x="7001637" y="5840238"/>
            <a:ext cx="1837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AFCFD"/>
                </a:solidFill>
                <a:highlight>
                  <a:srgbClr val="61AAB0"/>
                </a:highlight>
              </a:rPr>
              <a:t>www.msmt.cz</a:t>
            </a:r>
          </a:p>
        </p:txBody>
      </p:sp>
    </p:spTree>
    <p:extLst>
      <p:ext uri="{BB962C8B-B14F-4D97-AF65-F5344CB8AC3E}">
        <p14:creationId xmlns:p14="http://schemas.microsoft.com/office/powerpoint/2010/main" val="2835939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FE43EA-76C7-1FF3-D6AC-C7A82F56B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9" y="466342"/>
            <a:ext cx="8128627" cy="622138"/>
          </a:xfrm>
        </p:spPr>
        <p:txBody>
          <a:bodyPr/>
          <a:lstStyle/>
          <a:p>
            <a:r>
              <a:rPr lang="cs-CZ" dirty="0"/>
              <a:t>I. Informace o čerpání Rozpočtu 2023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672D93C-3D3A-65B6-D926-21F06D3B0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3</a:t>
            </a:fld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7C1D4A7-327B-07CD-915C-A409D948B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9" y="777411"/>
            <a:ext cx="7886700" cy="4351338"/>
          </a:xfrm>
        </p:spPr>
        <p:txBody>
          <a:bodyPr/>
          <a:lstStyle/>
          <a:p>
            <a:pPr algn="just"/>
            <a:r>
              <a:rPr lang="cs-CZ" dirty="0"/>
              <a:t>Sekce III MŠMT má v roce 2023 na financování činnosti k dispozici                   28 632 813 001 Kč</a:t>
            </a:r>
          </a:p>
          <a:p>
            <a:pPr algn="just">
              <a:spcAft>
                <a:spcPts val="600"/>
              </a:spcAft>
            </a:pPr>
            <a:r>
              <a:rPr lang="cs-CZ" dirty="0"/>
              <a:t>K 2. říjnu 2023 byla vydána rozhodnutí na 26 418 516 084,37 Kč</a:t>
            </a:r>
          </a:p>
          <a:p>
            <a:pPr lvl="2" algn="just">
              <a:spcAft>
                <a:spcPts val="800"/>
              </a:spcAft>
            </a:pPr>
            <a:r>
              <a:rPr lang="cs-CZ" sz="1800" dirty="0"/>
              <a:t>VŠ převedeno 22 008 049 773,37 Kč</a:t>
            </a:r>
          </a:p>
          <a:p>
            <a:pPr>
              <a:spcAft>
                <a:spcPts val="600"/>
              </a:spcAft>
            </a:pPr>
            <a:r>
              <a:rPr lang="cs-CZ" dirty="0"/>
              <a:t>Dosud nejsou vydána rozhodnutí na 2 220 468 916,63 Kč</a:t>
            </a:r>
          </a:p>
          <a:p>
            <a:pPr lvl="2"/>
            <a:r>
              <a:rPr lang="cs-CZ" sz="1800" dirty="0"/>
              <a:t>1 977 313 197 Kč – 10 % prostředků ukazatelů A+K</a:t>
            </a:r>
          </a:p>
          <a:p>
            <a:pPr lvl="2"/>
            <a:r>
              <a:rPr lang="cs-CZ" sz="1800" dirty="0"/>
              <a:t>cca 46 000 000 Kč – dosud nepoužité prostředky ukazatele J</a:t>
            </a:r>
          </a:p>
          <a:p>
            <a:pPr lvl="2"/>
            <a:r>
              <a:rPr lang="cs-CZ" sz="1800" dirty="0"/>
              <a:t>cca 20 000 000 Kč – prostředky ukazatele U uvolňovány ve 2 fázích</a:t>
            </a:r>
          </a:p>
          <a:p>
            <a:pPr lvl="2"/>
            <a:r>
              <a:rPr lang="cs-CZ" sz="1800" dirty="0"/>
              <a:t>cca 13 000 000 Kč – prostředky ukazatele D</a:t>
            </a:r>
          </a:p>
          <a:p>
            <a:pPr lvl="2"/>
            <a:r>
              <a:rPr lang="cs-CZ" sz="1800" dirty="0"/>
              <a:t>133 000 000 Kč – prostředky ukazatele F rezervované na krytí DPH u NPO</a:t>
            </a:r>
          </a:p>
          <a:p>
            <a:pPr lvl="2">
              <a:spcAft>
                <a:spcPts val="800"/>
              </a:spcAft>
            </a:pPr>
            <a:r>
              <a:rPr lang="cs-CZ" sz="1800" dirty="0"/>
              <a:t>cca 23 000 000 Kč – prostředky ukazatele F na krytí ostatních potřeb</a:t>
            </a:r>
          </a:p>
          <a:p>
            <a:pPr lvl="1"/>
            <a:r>
              <a:rPr lang="cs-CZ" sz="1800" dirty="0"/>
              <a:t>Prostředky NPO (komponenta 3.2.1) nejsou součástí ukazatele VŠ a jejich uvolňování probíhá v samostatném režimu</a:t>
            </a:r>
          </a:p>
          <a:p>
            <a:pPr lvl="2"/>
            <a:endParaRPr lang="cs-CZ" sz="1800" dirty="0"/>
          </a:p>
          <a:p>
            <a:pPr lvl="2"/>
            <a:endParaRPr lang="cs-CZ" sz="1800" dirty="0"/>
          </a:p>
          <a:p>
            <a:pPr lvl="2"/>
            <a:endParaRPr lang="cs-CZ" dirty="0"/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9425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FE43EA-76C7-1FF3-D6AC-C7A82F56B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97" y="466342"/>
            <a:ext cx="8128627" cy="622138"/>
          </a:xfrm>
        </p:spPr>
        <p:txBody>
          <a:bodyPr/>
          <a:lstStyle/>
          <a:p>
            <a:r>
              <a:rPr lang="cs-CZ" dirty="0"/>
              <a:t>II. Informace o stavu přípravy rozpočtu VŠ na rok 2024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672D93C-3D3A-65B6-D926-21F06D3B0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4</a:t>
            </a:fld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8CF7EE9A-F54A-12E8-F70B-7EE3C04F00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22" y="1200240"/>
            <a:ext cx="8364379" cy="4820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5040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CEDD9C-E719-5992-32AA-87047A852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9" y="466342"/>
            <a:ext cx="8128627" cy="622138"/>
          </a:xfrm>
        </p:spPr>
        <p:txBody>
          <a:bodyPr/>
          <a:lstStyle/>
          <a:p>
            <a:r>
              <a:rPr lang="cs-CZ" dirty="0"/>
              <a:t>II. Informace o stavu přípravy rozpočtu VŠ na rok 2024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72E1A4-436C-1206-9B19-272101C4D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9" y="777411"/>
            <a:ext cx="7886700" cy="451093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Návrh rozpočtu předložený vládou ČR předpokládá v ukazateli  VŠ na rok 2024 prostředky ve výši 30 902 824 689 Kč, o 12 206 060 Kč méně než v roce 2023</a:t>
            </a:r>
          </a:p>
          <a:p>
            <a:pPr>
              <a:spcAft>
                <a:spcPts val="600"/>
              </a:spcAft>
            </a:pPr>
            <a:r>
              <a:rPr lang="cs-CZ" dirty="0"/>
              <a:t>Pro rok 2024 se podařilo dojednat navýšení rozpočtu o 1 mld. Kč</a:t>
            </a:r>
          </a:p>
          <a:p>
            <a:pPr lvl="2"/>
            <a:r>
              <a:rPr lang="cs-CZ" sz="1800" dirty="0"/>
              <a:t>dorovnává se propad o 800 mil. Kč, který nebyl zahrnut ve SDV</a:t>
            </a:r>
          </a:p>
          <a:p>
            <a:pPr lvl="2">
              <a:spcAft>
                <a:spcPts val="600"/>
              </a:spcAft>
            </a:pPr>
            <a:r>
              <a:rPr lang="cs-CZ" sz="1800" dirty="0"/>
              <a:t>umožňuje zajistit prostředky na úhradu DPH u NPO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Prostředky na DPH u NPO pro rok 2024 nejsou součástí ukazatele VŠ, ale jsou uvedeny samostatně</a:t>
            </a:r>
          </a:p>
          <a:p>
            <a:pPr lvl="2">
              <a:spcAft>
                <a:spcPts val="600"/>
              </a:spcAft>
            </a:pPr>
            <a:r>
              <a:rPr lang="cs-CZ" sz="1800" dirty="0"/>
              <a:t>v případě, že bychom tyto prostředky přičetli k výši ukazatele VŠ, jednalo by se o navýšení o 177 393 940 Kč</a:t>
            </a:r>
          </a:p>
          <a:p>
            <a:pPr lvl="1"/>
            <a:r>
              <a:rPr lang="cs-CZ" dirty="0"/>
              <a:t>Po jednotlivých rozpočtových okruzích</a:t>
            </a:r>
          </a:p>
          <a:p>
            <a:pPr lvl="2"/>
            <a:r>
              <a:rPr lang="cs-CZ" sz="1800" dirty="0"/>
              <a:t>RO IV – výrazné snížení vypuštěním 800 mil. Kč na energie a 133,2 mil. Kč na 	krytí DPH u NPO</a:t>
            </a:r>
          </a:p>
          <a:p>
            <a:pPr lvl="2"/>
            <a:r>
              <a:rPr lang="cs-CZ" sz="1800" dirty="0"/>
              <a:t>RO II a RO III – finanční prostředky zachovány ve stejné výši</a:t>
            </a:r>
          </a:p>
          <a:p>
            <a:pPr lvl="2"/>
            <a:r>
              <a:rPr lang="cs-CZ" sz="1800" dirty="0"/>
              <a:t>RO I – posílení o 930 mil. Kč do ukazatelů A+K a 9 mil. Kč do ukazatele P</a:t>
            </a:r>
          </a:p>
          <a:p>
            <a:pPr lvl="1"/>
            <a:endParaRPr lang="cs-CZ" dirty="0"/>
          </a:p>
          <a:p>
            <a:pPr marL="108000" indent="0">
              <a:buNone/>
            </a:pPr>
            <a:endParaRPr lang="cs-CZ" dirty="0"/>
          </a:p>
          <a:p>
            <a:pPr marL="108000" indent="0">
              <a:buNone/>
            </a:pPr>
            <a:r>
              <a:rPr lang="cs-CZ" dirty="0"/>
              <a:t>  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1508DAD-EC0C-FCE0-9868-DADABD7B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0693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68E4EB-55E6-DE36-4D57-DEAAC184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9" y="466342"/>
            <a:ext cx="8128627" cy="622138"/>
          </a:xfrm>
        </p:spPr>
        <p:txBody>
          <a:bodyPr>
            <a:normAutofit/>
          </a:bodyPr>
          <a:lstStyle/>
          <a:p>
            <a:r>
              <a:rPr lang="cs-CZ" dirty="0"/>
              <a:t>II. Informace o stavu přípravy rozpočtu VŠ na rok 2024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6B15C18-45B6-DA40-1A69-C91CA3257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6</a:t>
            </a:fld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0029ACD-0A9C-98DD-AC59-D32763809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108000" indent="0">
              <a:buNone/>
            </a:pP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492D734-D810-2D43-68EE-A07C8FC7C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77" y="1120320"/>
            <a:ext cx="5927645" cy="5115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5957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49019-F793-4C02-88A4-8BB733992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9" y="753816"/>
            <a:ext cx="8128627" cy="622138"/>
          </a:xfrm>
        </p:spPr>
        <p:txBody>
          <a:bodyPr/>
          <a:lstStyle/>
          <a:p>
            <a:r>
              <a:rPr lang="cs-CZ" dirty="0"/>
              <a:t>III. Metodika financování VŠ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486EEE7-4BDE-430A-9BA4-BF6ABF662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9" y="1204111"/>
            <a:ext cx="7886700" cy="5312099"/>
          </a:xfrm>
        </p:spPr>
        <p:txBody>
          <a:bodyPr/>
          <a:lstStyle/>
          <a:p>
            <a:pPr marL="565200" indent="-457200" algn="just">
              <a:spcAft>
                <a:spcPts val="1200"/>
              </a:spcAft>
              <a:buFont typeface="+mj-lt"/>
              <a:buAutoNum type="arabicParenR"/>
            </a:pPr>
            <a:endParaRPr lang="cs-CZ" b="1" dirty="0"/>
          </a:p>
          <a:p>
            <a:pPr marL="565200" indent="-457200" algn="just">
              <a:spcAft>
                <a:spcPts val="1200"/>
              </a:spcAft>
              <a:buFont typeface="+mj-lt"/>
              <a:buAutoNum type="arabicParenR"/>
            </a:pPr>
            <a:r>
              <a:rPr lang="cs-CZ" b="1" dirty="0"/>
              <a:t>Reforma financování doktorských studijních programů</a:t>
            </a:r>
          </a:p>
          <a:p>
            <a:pPr marL="565200" indent="-457200" algn="just">
              <a:spcAft>
                <a:spcPts val="1200"/>
              </a:spcAft>
              <a:buFont typeface="+mj-lt"/>
              <a:buAutoNum type="arabicParenR"/>
            </a:pPr>
            <a:endParaRPr lang="cs-CZ" b="1" dirty="0"/>
          </a:p>
          <a:p>
            <a:pPr marL="565200" indent="-457200" algn="just">
              <a:spcAft>
                <a:spcPts val="1200"/>
              </a:spcAft>
              <a:buFont typeface="+mj-lt"/>
              <a:buAutoNum type="arabicParenR"/>
            </a:pPr>
            <a:r>
              <a:rPr lang="cs-CZ" b="1" dirty="0"/>
              <a:t>Úprava indikátoru </a:t>
            </a:r>
            <a:r>
              <a:rPr lang="cs-CZ" b="1" dirty="0" err="1"/>
              <a:t>VaV</a:t>
            </a:r>
            <a:r>
              <a:rPr lang="cs-CZ" b="1" dirty="0"/>
              <a:t> ukazatele K</a:t>
            </a:r>
          </a:p>
          <a:p>
            <a:pPr marL="565200" indent="-457200" algn="just">
              <a:spcAft>
                <a:spcPts val="1200"/>
              </a:spcAft>
              <a:buFont typeface="+mj-lt"/>
              <a:buAutoNum type="arabicParenR"/>
            </a:pPr>
            <a:endParaRPr lang="cs-CZ" b="1" dirty="0"/>
          </a:p>
          <a:p>
            <a:pPr marL="565200" indent="-457200" algn="just">
              <a:spcAft>
                <a:spcPts val="1200"/>
              </a:spcAft>
              <a:buFont typeface="+mj-lt"/>
              <a:buAutoNum type="arabicParenR"/>
            </a:pPr>
            <a:r>
              <a:rPr lang="cs-CZ" b="1" dirty="0"/>
              <a:t>Úprava ukazatele K o profesní studijní programy</a:t>
            </a:r>
          </a:p>
          <a:p>
            <a:pPr marL="565200" indent="-457200" algn="just">
              <a:spcAft>
                <a:spcPts val="1200"/>
              </a:spcAft>
              <a:buFont typeface="+mj-lt"/>
              <a:buAutoNum type="arabicParenR"/>
            </a:pPr>
            <a:endParaRPr lang="cs-CZ" b="1" dirty="0"/>
          </a:p>
          <a:p>
            <a:pPr marL="565200" indent="-457200" algn="just">
              <a:buFont typeface="+mj-lt"/>
              <a:buAutoNum type="arabicParenR"/>
            </a:pPr>
            <a:endParaRPr lang="cs-CZ" b="1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1E291D5-7733-4A2C-886A-640AD2D5E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9973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49019-F793-4C02-88A4-8BB733992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9" y="466342"/>
            <a:ext cx="8128627" cy="622138"/>
          </a:xfrm>
        </p:spPr>
        <p:txBody>
          <a:bodyPr/>
          <a:lstStyle/>
          <a:p>
            <a:r>
              <a:rPr lang="cs-CZ" dirty="0"/>
              <a:t>III. Metodika financování VŠ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486EEE7-4BDE-430A-9BA4-BF6ABF662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9" y="777411"/>
            <a:ext cx="7886700" cy="4608387"/>
          </a:xfrm>
        </p:spPr>
        <p:txBody>
          <a:bodyPr/>
          <a:lstStyle/>
          <a:p>
            <a:pPr marL="565200" indent="-457200" algn="just">
              <a:spcAft>
                <a:spcPts val="1800"/>
              </a:spcAft>
              <a:buFont typeface="+mj-lt"/>
              <a:buAutoNum type="arabicParenR"/>
            </a:pPr>
            <a:r>
              <a:rPr lang="cs-CZ" b="1" dirty="0"/>
              <a:t>Reforma financování doktorských SP</a:t>
            </a:r>
          </a:p>
          <a:p>
            <a:pPr algn="just">
              <a:spcAft>
                <a:spcPts val="600"/>
              </a:spcAft>
            </a:pPr>
            <a:r>
              <a:rPr lang="cs-CZ" dirty="0"/>
              <a:t>Dosud není schválena novela zákona o VŠ a není známo datum zahájení implementace</a:t>
            </a:r>
          </a:p>
          <a:p>
            <a:pPr algn="just">
              <a:spcAft>
                <a:spcPts val="600"/>
              </a:spcAft>
            </a:pPr>
            <a:r>
              <a:rPr lang="cs-CZ" dirty="0"/>
              <a:t>Pokud novela nebude schválena s implementací již v roce 2024 do zpracování konečného návrhu rozpočtu VŠ, přiklání se MŠMT k návrhu SK RVŠ</a:t>
            </a:r>
          </a:p>
          <a:p>
            <a:pPr lvl="2" algn="just">
              <a:spcAft>
                <a:spcPts val="600"/>
              </a:spcAft>
            </a:pPr>
            <a:r>
              <a:rPr lang="cs-CZ" sz="1800" dirty="0"/>
              <a:t>pro rok 2024 (případně další, pokud bude novela odkládána) navrhujeme jednotlivým VVŠ na stipendia studentům DSP částku odpovídající jejich podílu na poskytnutých prostředcích ukazatele C v letech 2020 – 2022</a:t>
            </a:r>
          </a:p>
          <a:p>
            <a:pPr lvl="1" algn="just">
              <a:spcAft>
                <a:spcPts val="600"/>
              </a:spcAft>
            </a:pPr>
            <a:r>
              <a:rPr lang="cs-CZ" dirty="0"/>
              <a:t>Pokud bude novela schválena, jsou různé možnosti implementace finančního zajištění této oblasti, zejména v přechodové fázi, kdy část studentů nastoupila před účinností novely a část až po účinnosti novely</a:t>
            </a:r>
          </a:p>
          <a:p>
            <a:pPr lvl="2" algn="just">
              <a:spcAft>
                <a:spcPts val="600"/>
              </a:spcAft>
            </a:pPr>
            <a:r>
              <a:rPr lang="cs-CZ" dirty="0"/>
              <a:t>výpočty možných variant byly odeslány jako </a:t>
            </a:r>
            <a:r>
              <a:rPr lang="cs-CZ" i="1" dirty="0"/>
              <a:t>příloha 1 </a:t>
            </a:r>
            <a:r>
              <a:rPr lang="cs-CZ" dirty="0"/>
              <a:t>podkladů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1E291D5-7733-4A2C-886A-640AD2D5E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4368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49019-F793-4C02-88A4-8BB733992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9" y="466342"/>
            <a:ext cx="8128627" cy="622138"/>
          </a:xfrm>
        </p:spPr>
        <p:txBody>
          <a:bodyPr/>
          <a:lstStyle/>
          <a:p>
            <a:r>
              <a:rPr lang="cs-CZ" dirty="0"/>
              <a:t>III. Metodika financování VŠ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486EEE7-4BDE-430A-9BA4-BF6ABF662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9" y="777411"/>
            <a:ext cx="7886700" cy="4445251"/>
          </a:xfrm>
        </p:spPr>
        <p:txBody>
          <a:bodyPr/>
          <a:lstStyle/>
          <a:p>
            <a:pPr marL="565200" indent="-457200" algn="just">
              <a:spcAft>
                <a:spcPts val="1800"/>
              </a:spcAft>
              <a:buFont typeface="+mj-lt"/>
              <a:buAutoNum type="arabicParenR" startAt="2"/>
            </a:pPr>
            <a:r>
              <a:rPr lang="cs-CZ" b="1" dirty="0"/>
              <a:t>Úprava indikátoru </a:t>
            </a:r>
            <a:r>
              <a:rPr lang="cs-CZ" b="1" dirty="0" err="1"/>
              <a:t>VaV</a:t>
            </a:r>
            <a:r>
              <a:rPr lang="cs-CZ" b="1" dirty="0"/>
              <a:t> ukazatele K</a:t>
            </a:r>
          </a:p>
          <a:p>
            <a:pPr algn="just">
              <a:spcAft>
                <a:spcPts val="600"/>
              </a:spcAft>
            </a:pPr>
            <a:r>
              <a:rPr lang="cs-CZ" spc="-15" dirty="0"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Opakované výhrady RVVI a jejích orgánů k vypovídací schopnosti dílčího ukazatele </a:t>
            </a:r>
            <a:r>
              <a:rPr lang="cs-CZ" b="1" spc="-15" dirty="0"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b)</a:t>
            </a:r>
            <a:r>
              <a:rPr lang="cs-CZ" spc="-15" dirty="0"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 indikátoru </a:t>
            </a:r>
            <a:r>
              <a:rPr lang="cs-CZ" spc="-15" dirty="0" err="1"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VaV</a:t>
            </a:r>
            <a:r>
              <a:rPr lang="cs-CZ" spc="-15" dirty="0"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 (výsledky modulů 1 a 2)</a:t>
            </a:r>
          </a:p>
          <a:p>
            <a:pPr algn="just">
              <a:spcAft>
                <a:spcPts val="600"/>
              </a:spcAft>
            </a:pPr>
            <a:r>
              <a:rPr lang="cs-CZ" spc="-15" dirty="0">
                <a:ea typeface="Calibri" panose="020F0502020204030204" pitchFamily="34" charset="0"/>
                <a:cs typeface="Calibri Light" panose="020F0302020204030204" pitchFamily="34" charset="0"/>
              </a:rPr>
              <a:t>Pro rok 2024 MŠMT navrhuje podíly v dílčím indikátoru </a:t>
            </a:r>
            <a:r>
              <a:rPr lang="cs-CZ" b="1" spc="-15" dirty="0">
                <a:ea typeface="Calibri" panose="020F0502020204030204" pitchFamily="34" charset="0"/>
                <a:cs typeface="Calibri Light" panose="020F0302020204030204" pitchFamily="34" charset="0"/>
              </a:rPr>
              <a:t>b) </a:t>
            </a:r>
            <a:r>
              <a:rPr lang="cs-CZ" spc="-15" dirty="0">
                <a:ea typeface="Calibri" panose="020F0502020204030204" pitchFamily="34" charset="0"/>
                <a:cs typeface="Calibri Light" panose="020F0302020204030204" pitchFamily="34" charset="0"/>
              </a:rPr>
              <a:t>stanovit jako podíl VVŠ na součtu přidělených prostředků na DKRVO za poslední 3 roky všem VVŠ v segmentu</a:t>
            </a:r>
          </a:p>
          <a:p>
            <a:pPr algn="just">
              <a:spcAft>
                <a:spcPts val="600"/>
              </a:spcAft>
            </a:pPr>
            <a:endParaRPr lang="cs-CZ" sz="1800" b="1" spc="-15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algn="just">
              <a:spcAft>
                <a:spcPts val="600"/>
              </a:spcAft>
            </a:pPr>
            <a:endParaRPr lang="cs-CZ" sz="1800" dirty="0">
              <a:effectLst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2" algn="just"/>
            <a:endParaRPr lang="cs-CZ" sz="1800" dirty="0"/>
          </a:p>
          <a:p>
            <a:pPr lvl="2" algn="just"/>
            <a:endParaRPr lang="cs-CZ" sz="1800" dirty="0"/>
          </a:p>
          <a:p>
            <a:pPr algn="just"/>
            <a:endParaRPr lang="cs-CZ" sz="1800" dirty="0"/>
          </a:p>
          <a:p>
            <a:pPr algn="just"/>
            <a:endParaRPr lang="cs-CZ" b="1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1E291D5-7733-4A2C-886A-640AD2D5E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718272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Vlastní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8D96"/>
      </a:accent1>
      <a:accent2>
        <a:srgbClr val="CFDBDD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8EA2E4B-ED9B-4D7C-9F69-BD33A5DA9D06}">
  <we:reference id="wa104380121" version="2.0.0.0" store="sk-SK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9287</TotalTime>
  <Words>1801</Words>
  <Application>Microsoft Office PowerPoint</Application>
  <PresentationFormat>Předvádění na obrazovce (4:3)</PresentationFormat>
  <Paragraphs>264</Paragraphs>
  <Slides>20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Vlastní návrh</vt:lpstr>
      <vt:lpstr>Jednání Reprezentativní komise pro rozpis rozpočtu veřejných vysokých škol </vt:lpstr>
      <vt:lpstr>Program jednání </vt:lpstr>
      <vt:lpstr>I. Informace o čerpání Rozpočtu 2023</vt:lpstr>
      <vt:lpstr>II. Informace o stavu přípravy rozpočtu VŠ na rok 2024</vt:lpstr>
      <vt:lpstr>II. Informace o stavu přípravy rozpočtu VŠ na rok 2024</vt:lpstr>
      <vt:lpstr>II. Informace o stavu přípravy rozpočtu VŠ na rok 2024</vt:lpstr>
      <vt:lpstr>III. Metodika financování VŠ</vt:lpstr>
      <vt:lpstr>III. Metodika financování VŠ</vt:lpstr>
      <vt:lpstr>III. Metodika financování VŠ</vt:lpstr>
      <vt:lpstr>III. Metodika financování VŠ</vt:lpstr>
      <vt:lpstr>IV. Různé</vt:lpstr>
      <vt:lpstr>IV. Různé</vt:lpstr>
      <vt:lpstr>IV. Různé</vt:lpstr>
      <vt:lpstr>IV. Různé</vt:lpstr>
      <vt:lpstr>IV. Různé</vt:lpstr>
      <vt:lpstr>IV. Různé</vt:lpstr>
      <vt:lpstr>IV. Různé</vt:lpstr>
      <vt:lpstr>IV. Různé</vt:lpstr>
      <vt:lpstr>IV. Různé</vt:lpstr>
      <vt:lpstr>Prezentace aplikace PowerPoint</vt:lpstr>
    </vt:vector>
  </TitlesOfParts>
  <Company>Ministerstvo školství, mládeže a tělovýchovy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Ivet</dc:creator>
  <cp:lastModifiedBy>Ludvík Jiří</cp:lastModifiedBy>
  <cp:revision>548</cp:revision>
  <cp:lastPrinted>2023-10-10T07:04:22Z</cp:lastPrinted>
  <dcterms:created xsi:type="dcterms:W3CDTF">2018-05-30T11:05:07Z</dcterms:created>
  <dcterms:modified xsi:type="dcterms:W3CDTF">2023-10-18T05:32:44Z</dcterms:modified>
</cp:coreProperties>
</file>