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324" r:id="rId5"/>
    <p:sldId id="263" r:id="rId6"/>
    <p:sldId id="294" r:id="rId7"/>
    <p:sldId id="300" r:id="rId8"/>
    <p:sldId id="391" r:id="rId9"/>
    <p:sldId id="295" r:id="rId10"/>
    <p:sldId id="301" r:id="rId11"/>
    <p:sldId id="302" r:id="rId12"/>
    <p:sldId id="303" r:id="rId13"/>
    <p:sldId id="325" r:id="rId14"/>
    <p:sldId id="347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D2CDC8"/>
    <a:srgbClr val="6E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7D3D-3BDB-450B-AACA-E882FDE4516E}" type="datetimeFigureOut">
              <a:rPr lang="sk-SK" smtClean="0"/>
              <a:t>13. 12. 2023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13036-F1F9-4729-9BB8-68F57D074D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12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94B52-B912-47FE-946A-082B17526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EE891-8C33-41DA-9189-B92B6E777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1BA03E-E628-4EBE-987D-41CBBD23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7168-25EC-4714-A49B-2504B4C5D742}" type="datetime1">
              <a:rPr lang="sk-SK" smtClean="0"/>
              <a:t>13. 12. 2023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27CD99-92BD-4F61-A950-65CEE926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8C7BE1-DC3D-4B05-9D0C-2983079C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1D8CD-48D2-47C7-A3C0-195F534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F4B6611-FCD2-4A61-A3C9-BC4D737D4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40029A-68FB-485A-8179-CA440A75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6A4-1593-482E-A552-34DCA541FF73}" type="datetime1">
              <a:rPr lang="sk-SK" smtClean="0"/>
              <a:t>13. 12. 2023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74EF2B4-2481-46B1-A170-066B6CA5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296C96-F2B1-42EE-9D17-B79F3A1F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5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DF12CF-A822-4FFF-BADC-2D0793D28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5D3BE7C-E660-412E-859C-69888F73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4A1884-07F2-4C15-9301-CDE8E6B3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553-6A83-4267-B1A4-F925C18E1202}" type="datetime1">
              <a:rPr lang="sk-SK" smtClean="0"/>
              <a:t>13. 12. 2023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6AE611-BEC5-4A16-8C2F-222D0CB2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8A96AE-9521-4CCC-852E-A7E9875E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39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1D00E-DC37-48CB-9F2C-04B1D28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18AD9C-B454-4D1F-BBA6-DB69C4A2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307B22-E95A-418C-B96F-2B376A28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EDAC-DA1F-4C21-ABCB-066C63A17804}" type="datetime1">
              <a:rPr lang="sk-SK" smtClean="0"/>
              <a:t>13. 12. 2023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854FD1-5614-47BE-98AE-779466C8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17276-B547-4D81-A9C8-6B62010A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4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D78C2-C2AE-4D92-9964-47A07B4E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1F6D72-D4E2-4D3F-98D6-719A6DBE5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0FE431-2423-4856-9488-20C6C38A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6F62-FC5D-44A8-A045-EEE716D4729F}" type="datetime1">
              <a:rPr lang="sk-SK" smtClean="0"/>
              <a:t>13. 12. 2023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BB1750-AE79-4DE6-81CD-B4A64873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26A8ED-8947-4C22-97FE-D5FDD39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4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647B0-DF10-4DA3-B291-7816370B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E7635-9223-448C-B675-67B9856D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7018F5-2C0F-4C24-9DD9-06E3AF6D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811E39-FD80-434A-A4C0-0449C01C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36CF-D756-4C41-9618-01CE17F198AE}" type="datetime1">
              <a:rPr lang="sk-SK" smtClean="0"/>
              <a:t>13. 12. 2023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439E24F-E84A-403C-A777-AF9DC8EA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B33518-2551-4C13-87D0-9F65A8A2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37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D7595-923C-42C4-9735-702409F0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81A91-E5CC-43E3-B74A-DF5E6B3A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C73D24-D1C0-4503-AD4C-5CAC9FDB0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35D505-29C8-431A-A7C0-11E0C93A6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088079B-3CAF-4DBE-A609-485C4D996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C0131B7-9FEC-4805-ABA4-2AB5BB3D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1532-E547-43F4-A0D5-82D1EAA2BCE9}" type="datetime1">
              <a:rPr lang="sk-SK" smtClean="0"/>
              <a:t>13. 12. 2023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6D7D727-9ECF-447A-9322-C0227229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BAB4258-32BA-4DC2-BD9E-56A41981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D3D64-9F2C-4012-B12C-C9A57307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954C99A-808D-4C62-B38B-22A294A0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5E1-6C55-4215-B012-3FCE810A6285}" type="datetime1">
              <a:rPr lang="sk-SK" smtClean="0"/>
              <a:t>13. 12. 2023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A1F201F-67E5-43D3-B987-E423003C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432753-1954-4873-A1D6-002672D4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0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35C72A-9B58-4C2C-8E41-95C40BF0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29E5-B552-4209-8976-23CD1F5B8B44}" type="datetime1">
              <a:rPr lang="sk-SK" smtClean="0"/>
              <a:t>13. 12. 2023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F0CB12D-2448-4DD0-B6FD-EA67AE6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02B5533-B2D4-4153-A61A-BAFA7005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1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1993D-2823-4055-8297-65359C26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7606C0-ABDB-4402-9F22-51056F3C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6AD593-38C8-427A-8B95-4081DC3B1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956D462-256D-44A1-BD69-71C43A4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6833-F330-4A08-8E38-0C6E83F2A21F}" type="datetime1">
              <a:rPr lang="sk-SK" smtClean="0"/>
              <a:t>13. 12. 2023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9DD53-FD4A-4125-A21A-FE94868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AB295B-99E3-48EB-A8FC-1E98D6C4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78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A6BE4-1AE4-468F-A554-37D74639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55095A8-2B0A-4E0F-95FB-485CD598E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A100D0-9343-4110-9AB4-583A145F8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CB72B9-F839-4447-BFD2-638BDC5D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90D-146B-4606-BBF6-EE9375AFFC55}" type="datetime1">
              <a:rPr lang="sk-SK" smtClean="0"/>
              <a:t>13. 12. 2023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513866B-7EF0-4F77-8C72-ABCCB2D7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271B225-B75B-4C38-B1B8-52DB0C3A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9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5EF83D8-80D8-43EF-8214-7F1DED94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AE93A-DC3E-4918-8ABC-CD9E3C9DF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6D6AD9-A401-427E-9C65-2AAFFC296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6149-265C-44FF-8FC5-A74881128B65}" type="datetime1">
              <a:rPr lang="sk-SK" smtClean="0"/>
              <a:t>13. 12. 2023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170ED0-8911-4759-B79E-4638820D1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7BD8121-4CEC-4CE3-A775-AA72778F0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FFEE-A79C-4904-BBD1-D46422C15B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E1BED95-CC7C-4BB8-A668-4E3580F68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866B80E-6476-4F94-8631-95167D9B0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3798"/>
            <a:ext cx="9144000" cy="1980156"/>
          </a:xfrm>
        </p:spPr>
        <p:txBody>
          <a:bodyPr>
            <a:noAutofit/>
          </a:bodyPr>
          <a:lstStyle/>
          <a:p>
            <a:r>
              <a:rPr lang="cs-CZ" sz="6600" b="1" dirty="0">
                <a:latin typeface="Source Sans"/>
              </a:rPr>
              <a:t>Informace ze </a:t>
            </a:r>
            <a:br>
              <a:rPr lang="cs-CZ" sz="6600" b="1" dirty="0">
                <a:latin typeface="Source Sans"/>
              </a:rPr>
            </a:br>
            <a:r>
              <a:rPr lang="cs-CZ" sz="6600" b="1" dirty="0">
                <a:latin typeface="Source Sans"/>
              </a:rPr>
              <a:t>Studentské komory RVŠ</a:t>
            </a:r>
            <a:endParaRPr lang="cs-CZ" sz="6600" b="1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1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10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Podpora RVŠ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1258005" cy="428469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Několikrát zmiňovaný strukturální deficit prohloubený vyššími náklady na nový formát Cen Jana Opletala.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k-SK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snesení:</a:t>
            </a:r>
            <a:b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Předsednictvo RVŠ podle zásad hospodaření SK RVŠ navyšuje finanční prostředky na činnost SK RVŠ </a:t>
            </a:r>
            <a:r>
              <a:rPr lang="cs-CZ">
                <a:latin typeface="Source Sans Pro" panose="020B0503030403020204" pitchFamily="34" charset="0"/>
                <a:ea typeface="Source Sans Pro" panose="020B0503030403020204" pitchFamily="34" charset="0"/>
              </a:rPr>
              <a:t>v roce </a:t>
            </a: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2024 o 100 000 Kč.</a:t>
            </a:r>
          </a:p>
        </p:txBody>
      </p:sp>
    </p:spTree>
    <p:extLst>
      <p:ext uri="{BB962C8B-B14F-4D97-AF65-F5344CB8AC3E}">
        <p14:creationId xmlns:p14="http://schemas.microsoft.com/office/powerpoint/2010/main" val="265498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11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Usnesení: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/>
          <a:lstStyle/>
          <a:p>
            <a:pPr marL="76200" lvl="0" indent="0">
              <a:lnSpc>
                <a:spcPct val="100000"/>
              </a:lnSpc>
              <a:buNone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Předsednictvo Rady vysokých škol bere na vědomí informace ze Studentské komory RVŠ.</a:t>
            </a:r>
          </a:p>
        </p:txBody>
      </p:sp>
    </p:spTree>
    <p:extLst>
      <p:ext uri="{BB962C8B-B14F-4D97-AF65-F5344CB8AC3E}">
        <p14:creationId xmlns:p14="http://schemas.microsoft.com/office/powerpoint/2010/main" val="88304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rázok 6"/>
          <p:cNvPicPr/>
          <p:nvPr/>
        </p:nvPicPr>
        <p:blipFill>
          <a:blip r:embed="rId2"/>
          <a:stretch/>
        </p:blipFill>
        <p:spPr>
          <a:xfrm>
            <a:off x="-2160" y="0"/>
            <a:ext cx="12193920" cy="685764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47D13AF-FEFD-410F-A8E6-32974DE6A292}" type="slidenum">
              <a:rPr lang="sk-SK" sz="1200" b="1" strike="noStrike" spc="-1">
                <a:solidFill>
                  <a:srgbClr val="8B8B8B"/>
                </a:solidFill>
                <a:latin typeface="Source Sans Pro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838080" y="1473120"/>
            <a:ext cx="10515240" cy="8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 dirty="0">
                <a:solidFill>
                  <a:srgbClr val="000000"/>
                </a:solidFill>
                <a:latin typeface="Source Sans Pro SemiBold"/>
              </a:rPr>
              <a:t>17. listopad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838080" y="2487960"/>
            <a:ext cx="10325880" cy="428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</a:pPr>
            <a:br>
              <a:rPr dirty="0"/>
            </a:b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E5FF7-0AF7-4E64-B4B2-FBD9C88C0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487960"/>
            <a:ext cx="5476738" cy="3969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2F2A6-063D-4A61-BDD3-C0B549BEC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87" y="1211490"/>
            <a:ext cx="6761273" cy="3806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0B856-3E0E-4386-90E4-018EF2CC25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78" t="21144" r="37108" b="31371"/>
          <a:stretch/>
        </p:blipFill>
        <p:spPr>
          <a:xfrm>
            <a:off x="7306490" y="4393971"/>
            <a:ext cx="3491709" cy="23783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rázok 6"/>
          <p:cNvPicPr/>
          <p:nvPr/>
        </p:nvPicPr>
        <p:blipFill>
          <a:blip r:embed="rId2"/>
          <a:stretch/>
        </p:blipFill>
        <p:spPr>
          <a:xfrm>
            <a:off x="-2160" y="0"/>
            <a:ext cx="12193920" cy="685764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47D13AF-FEFD-410F-A8E6-32974DE6A292}" type="slidenum">
              <a:rPr lang="sk-SK" sz="1200" b="1" strike="noStrike" spc="-1">
                <a:solidFill>
                  <a:srgbClr val="8B8B8B"/>
                </a:solidFill>
                <a:latin typeface="Source Sans Pro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838080" y="1473120"/>
            <a:ext cx="10515240" cy="8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 dirty="0">
                <a:solidFill>
                  <a:srgbClr val="000000"/>
                </a:solidFill>
                <a:latin typeface="Source Sans Pro SemiBold"/>
              </a:rPr>
              <a:t>17. listopad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838080" y="2573280"/>
            <a:ext cx="10325880" cy="338338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sk-SK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K televizním vystoupením ;)</a:t>
            </a:r>
            <a:br>
              <a:rPr dirty="0"/>
            </a:b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33A51-C6B3-4E33-9C60-3351BA70F2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22" t="20381" r="16964" b="19937"/>
          <a:stretch/>
        </p:blipFill>
        <p:spPr>
          <a:xfrm>
            <a:off x="4892673" y="3359260"/>
            <a:ext cx="6365967" cy="31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rázok 6"/>
          <p:cNvPicPr/>
          <p:nvPr/>
        </p:nvPicPr>
        <p:blipFill>
          <a:blip r:embed="rId2"/>
          <a:stretch/>
        </p:blipFill>
        <p:spPr>
          <a:xfrm>
            <a:off x="-2160" y="0"/>
            <a:ext cx="12193920" cy="685764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0F58069-A05B-423D-B2BA-EECE64D20A65}" type="slidenum">
              <a:rPr lang="sk-SK" sz="1200" b="1" strike="noStrike" spc="-1">
                <a:solidFill>
                  <a:srgbClr val="8B8B8B"/>
                </a:solidFill>
                <a:latin typeface="Source Sans Pro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838080" y="1473120"/>
            <a:ext cx="10515240" cy="8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 dirty="0">
                <a:solidFill>
                  <a:srgbClr val="000000"/>
                </a:solidFill>
                <a:latin typeface="Source Sans Pro SemiBold"/>
              </a:rPr>
              <a:t>Reprezentativní činnost.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838080" y="2487960"/>
            <a:ext cx="10325880" cy="428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cs-CZ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Předávání Cen ministra školství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a překvápko</a:t>
            </a:r>
            <a:b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</a:br>
            <a:b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</a:br>
            <a:b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</a:br>
            <a:b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</a:br>
            <a:b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</a:br>
            <a:b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</a:br>
            <a:endParaRPr lang="cs-CZ" sz="2800" spc="-1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cs-CZ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Ondra Havelka za pedagogickou činnost</a:t>
            </a: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9E631-B9FC-4763-9263-7DF35768F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03" y="2449146"/>
            <a:ext cx="5246914" cy="35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9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F04C940-7049-492B-B66F-7426C361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" y="0"/>
            <a:ext cx="12194145" cy="68580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497AB8-BCA0-42D5-8988-D1EC503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FFEE-A79C-4904-BBD1-D46422C15B9E}" type="slidenum">
              <a:rPr lang="sk-SK" b="1" smtClean="0">
                <a:latin typeface="Source Sans Pro" panose="020B0503030403020204" pitchFamily="34" charset="0"/>
              </a:rPr>
              <a:t>5</a:t>
            </a:fld>
            <a:endParaRPr lang="sk-SK" b="1" dirty="0">
              <a:latin typeface="Source Sans Pro" panose="020B0503030403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5D0B60A-1258-4AF1-97E5-3ED2E4831FF2}"/>
              </a:ext>
            </a:extLst>
          </p:cNvPr>
          <p:cNvSpPr txBox="1">
            <a:spLocks/>
          </p:cNvSpPr>
          <p:nvPr/>
        </p:nvSpPr>
        <p:spPr>
          <a:xfrm>
            <a:off x="838200" y="1473200"/>
            <a:ext cx="10515600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latin typeface="Source Sans Pro SemiBold" panose="020B0603030403020204" pitchFamily="34" charset="0"/>
              </a:rPr>
              <a:t>Reprezentativní činnost.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E83008EB-6E1F-48C0-B9F3-EBE5664B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94"/>
            <a:ext cx="10515600" cy="42846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Board Meeting ESU v Estonsku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AI statement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Rozpočet a členské příspěvky</a:t>
            </a:r>
          </a:p>
          <a:p>
            <a:pPr lvl="1">
              <a:spcAft>
                <a:spcPts val="1200"/>
              </a:spcAft>
              <a:buBlip>
                <a:blip r:embed="rId3"/>
              </a:buBlip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Izrael vs. Palestina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BFA02E-0A1C-4529-A5CA-6D8A16816213}"/>
              </a:ext>
            </a:extLst>
          </p:cNvPr>
          <p:cNvPicPr/>
          <p:nvPr/>
        </p:nvPicPr>
        <p:blipFill rotWithShape="1">
          <a:blip r:embed="rId4"/>
          <a:srcRect t="18990" b="3522"/>
          <a:stretch/>
        </p:blipFill>
        <p:spPr>
          <a:xfrm>
            <a:off x="8326850" y="1227909"/>
            <a:ext cx="3787062" cy="3831771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1DE2FA-F1A1-4214-8E77-86715C42643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403364" y="4013200"/>
            <a:ext cx="3923486" cy="284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0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Obrázok 6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8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8617D39-58E6-40A9-A313-E2CB70A47B1F}" type="slidenum">
              <a:rPr lang="sk-SK" sz="1200" b="1" strike="noStrike" spc="-1">
                <a:solidFill>
                  <a:srgbClr val="8B8B8B"/>
                </a:solidFill>
                <a:latin typeface="Source Sans Pro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838080" y="2979720"/>
            <a:ext cx="10515240" cy="897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 dirty="0">
                <a:solidFill>
                  <a:srgbClr val="000000"/>
                </a:solidFill>
                <a:latin typeface="Source Sans Pro SemiBold"/>
              </a:rPr>
              <a:t>Závěrečná zpráva SK RVŠ za stálé zasedání 2021-2023.</a:t>
            </a:r>
            <a:endParaRPr lang="sk-SK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45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brázok 6"/>
          <p:cNvPicPr/>
          <p:nvPr/>
        </p:nvPicPr>
        <p:blipFill>
          <a:blip r:embed="rId2"/>
          <a:stretch/>
        </p:blipFill>
        <p:spPr>
          <a:xfrm>
            <a:off x="-2160" y="0"/>
            <a:ext cx="12193920" cy="685764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E59646A-239B-4605-A048-F7FBF07AA15F}" type="slidenum">
              <a:rPr lang="sk-SK" sz="1200" b="1" strike="noStrike" spc="-1">
                <a:solidFill>
                  <a:srgbClr val="8B8B8B"/>
                </a:solidFill>
                <a:latin typeface="Source Sans Pro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838080" y="1473120"/>
            <a:ext cx="10515240" cy="8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 dirty="0">
                <a:solidFill>
                  <a:srgbClr val="000000"/>
                </a:solidFill>
                <a:latin typeface="Source Sans Pro SemiBold"/>
              </a:rPr>
              <a:t>Plnění programového prohlášení: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838080" y="2487960"/>
            <a:ext cx="10988160" cy="428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V programovém prohlášení je cca 46 „měřitelných“ cílů a proklamací</a:t>
            </a:r>
            <a:b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</a:br>
            <a:b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</a:br>
            <a:r>
              <a:rPr lang="sk-SK" sz="2800" b="0" strike="noStrike" spc="-1" dirty="0">
                <a:solidFill>
                  <a:srgbClr val="000000"/>
                </a:solidFill>
                <a:highlight>
                  <a:srgbClr val="00FF00"/>
                </a:highlight>
                <a:latin typeface="Source Sans Pro"/>
                <a:ea typeface="Source Sans Pro"/>
              </a:rPr>
              <a:t>Zcela splněno		13</a:t>
            </a:r>
            <a: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	</a:t>
            </a: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sk-SK" sz="2800" spc="-1" dirty="0">
                <a:solidFill>
                  <a:srgbClr val="000000"/>
                </a:solidFill>
                <a:highlight>
                  <a:srgbClr val="FFFF00"/>
                </a:highlight>
                <a:latin typeface="Source Sans Pro"/>
                <a:ea typeface="Source Sans Pro"/>
              </a:rPr>
              <a:t>Částečně splněno		24</a:t>
            </a: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000000"/>
                </a:solidFill>
                <a:highlight>
                  <a:srgbClr val="FF0000"/>
                </a:highlight>
                <a:latin typeface="Source Sans Pro"/>
                <a:ea typeface="Source Sans Pro"/>
              </a:rPr>
              <a:t>Nesplněno			  9 </a:t>
            </a:r>
            <a:endParaRPr lang="sk-SK" sz="2800" b="0" strike="noStrike" spc="-1" dirty="0">
              <a:solidFill>
                <a:srgbClr val="000000"/>
              </a:solidFill>
              <a:highlight>
                <a:srgbClr val="FF0000"/>
              </a:highligh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58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brázok 6"/>
          <p:cNvPicPr/>
          <p:nvPr/>
        </p:nvPicPr>
        <p:blipFill>
          <a:blip r:embed="rId2"/>
          <a:stretch/>
        </p:blipFill>
        <p:spPr>
          <a:xfrm>
            <a:off x="-2160" y="0"/>
            <a:ext cx="12193920" cy="685764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E59646A-239B-4605-A048-F7FBF07AA15F}" type="slidenum">
              <a:rPr lang="sk-SK" sz="1200" b="1" strike="noStrike" spc="-1">
                <a:solidFill>
                  <a:srgbClr val="8B8B8B"/>
                </a:solidFill>
                <a:latin typeface="Source Sans Pro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838080" y="1473120"/>
            <a:ext cx="10515240" cy="8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 dirty="0">
                <a:solidFill>
                  <a:srgbClr val="000000"/>
                </a:solidFill>
                <a:latin typeface="Source Sans Pro SemiBold"/>
              </a:rPr>
              <a:t>Komise.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838080" y="2487960"/>
            <a:ext cx="10515240" cy="428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sk-SK" sz="2800" spc="-1" dirty="0">
                <a:solidFill>
                  <a:srgbClr val="000000"/>
                </a:solidFill>
                <a:latin typeface="Calibri"/>
              </a:rPr>
              <a:t>Tvorba</a:t>
            </a:r>
            <a:r>
              <a:rPr lang="sk-SK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podkladových materiálů: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sk-SK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Analýza statusu doktorandů</a:t>
            </a:r>
            <a:endParaRPr lang="cs-CZ" sz="2800" spc="-1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Standard školitele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sk-SK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20 věcí pro univerzitu 21. století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Přijímací řízení </a:t>
            </a: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r>
              <a:rPr lang="sk-SK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atd. atd.</a:t>
            </a: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11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brázok 6"/>
          <p:cNvPicPr/>
          <p:nvPr/>
        </p:nvPicPr>
        <p:blipFill>
          <a:blip r:embed="rId2"/>
          <a:stretch/>
        </p:blipFill>
        <p:spPr>
          <a:xfrm>
            <a:off x="-2160" y="0"/>
            <a:ext cx="12193920" cy="685764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E59646A-239B-4605-A048-F7FBF07AA15F}" type="slidenum">
              <a:rPr lang="sk-SK" sz="1200" b="1" strike="noStrike" spc="-1">
                <a:solidFill>
                  <a:srgbClr val="8B8B8B"/>
                </a:solidFill>
                <a:latin typeface="Source Sans Pro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838080" y="1166949"/>
            <a:ext cx="10515240" cy="1204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400" spc="-1" dirty="0">
                <a:solidFill>
                  <a:srgbClr val="000000"/>
                </a:solidFill>
                <a:latin typeface="Source Sans Pro SemiBold"/>
              </a:rPr>
              <a:t>Organizace, a</a:t>
            </a:r>
            <a:r>
              <a:rPr lang="sk-SK" sz="4400" b="0" strike="noStrike" spc="-1" dirty="0">
                <a:solidFill>
                  <a:srgbClr val="000000"/>
                </a:solidFill>
                <a:latin typeface="Source Sans Pro SemiBold"/>
              </a:rPr>
              <a:t>kce a další.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838080" y="2255520"/>
            <a:ext cx="10515240" cy="4516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Organizace komory (usnášeníschopnost, efektivita procesů)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Vizuály, web, socky!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cs-CZ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sk-SK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Konference akademických senátorek a senátorů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sk-SK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Ceny Jana Opletala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Eurodoc Annual General Meeting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sk-SK" sz="2800" spc="-1" dirty="0">
                <a:solidFill>
                  <a:srgbClr val="000000"/>
                </a:solidFill>
                <a:latin typeface="Source Sans Pro"/>
                <a:ea typeface="Source Sans Pro"/>
              </a:rPr>
              <a:t> Board Meeting of European Students Union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SzPct val="100014"/>
              <a:buBlip>
                <a:blip r:embed="rId3"/>
              </a:buBlip>
            </a:pPr>
            <a:r>
              <a:rPr lang="sk-SK" sz="2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Schůzky s ministry a dalšími stakeholdery</a:t>
            </a:r>
            <a:endParaRPr lang="sk-S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273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AF5DB507FED84FB090BBCCF42AAC8C" ma:contentTypeVersion="10" ma:contentTypeDescription="Vytvoří nový dokument" ma:contentTypeScope="" ma:versionID="cbd0c0998c83adfcf2fd4510dfcc85f4">
  <xsd:schema xmlns:xsd="http://www.w3.org/2001/XMLSchema" xmlns:xs="http://www.w3.org/2001/XMLSchema" xmlns:p="http://schemas.microsoft.com/office/2006/metadata/properties" xmlns:ns2="8ee1e0a6-e8cd-4dfb-ba53-78941a9b0610" targetNamespace="http://schemas.microsoft.com/office/2006/metadata/properties" ma:root="true" ma:fieldsID="39c6d9cdf4636562186268d92bd27ae1" ns2:_="">
    <xsd:import namespace="8ee1e0a6-e8cd-4dfb-ba53-78941a9b0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1e0a6-e8cd-4dfb-ba53-78941a9b0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B98DAF-0C7A-4EDF-8F98-2F68985A5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1e0a6-e8cd-4dfb-ba53-78941a9b0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E804A8-955B-4E5B-9177-A924F4B845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18C7C6-3F26-420D-8FC3-BC27BA438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254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Source Sans</vt:lpstr>
      <vt:lpstr>Source Sans Pro</vt:lpstr>
      <vt:lpstr>Source Sans Pro SemiBold</vt:lpstr>
      <vt:lpstr>Times New Roman</vt:lpstr>
      <vt:lpstr>Motív Office</vt:lpstr>
      <vt:lpstr>Informace ze  Studentské komory RVŠ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Plénum</dc:title>
  <dc:creator>Horváth Martin (188427)</dc:creator>
  <cp:lastModifiedBy>Michal Farnik</cp:lastModifiedBy>
  <cp:revision>110</cp:revision>
  <dcterms:created xsi:type="dcterms:W3CDTF">2022-02-01T08:48:37Z</dcterms:created>
  <dcterms:modified xsi:type="dcterms:W3CDTF">2023-12-13T12:30:23Z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0x0101003CAF5DB507FED84FB090BBCCF42AAC8C</vt:lpwstr>
  </property>
</Properties>
</file>