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2A54C80-263E-416B-A8E0-580EDEADCBDC}" type="datetimeFigureOut">
              <a:rPr lang="en-US" dirty="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17DE4F-B061-4B41-9896-3F83DFE103FA}"/>
              </a:ext>
            </a:extLst>
          </p:cNvPr>
          <p:cNvSpPr>
            <a:spLocks noGrp="1"/>
          </p:cNvSpPr>
          <p:nvPr>
            <p:ph type="ctrTitle"/>
          </p:nvPr>
        </p:nvSpPr>
        <p:spPr/>
        <p:txBody>
          <a:bodyPr/>
          <a:lstStyle/>
          <a:p>
            <a:r>
              <a:rPr lang="cs-CZ" dirty="0"/>
              <a:t>Ekonomické informace </a:t>
            </a:r>
          </a:p>
        </p:txBody>
      </p:sp>
      <p:sp>
        <p:nvSpPr>
          <p:cNvPr id="3" name="Podnadpis 2">
            <a:extLst>
              <a:ext uri="{FF2B5EF4-FFF2-40B4-BE49-F238E27FC236}">
                <a16:creationId xmlns:a16="http://schemas.microsoft.com/office/drawing/2014/main" id="{3636A4D5-F785-EF07-FC74-B29514B4C28B}"/>
              </a:ext>
            </a:extLst>
          </p:cNvPr>
          <p:cNvSpPr>
            <a:spLocks noGrp="1"/>
          </p:cNvSpPr>
          <p:nvPr>
            <p:ph type="subTitle" idx="1"/>
          </p:nvPr>
        </p:nvSpPr>
        <p:spPr/>
        <p:txBody>
          <a:bodyPr/>
          <a:lstStyle/>
          <a:p>
            <a:r>
              <a:rPr lang="cs-CZ" dirty="0"/>
              <a:t>Předsednictvo RVŠ 14.12. 2023</a:t>
            </a:r>
          </a:p>
          <a:p>
            <a:endParaRPr lang="cs-CZ" dirty="0"/>
          </a:p>
        </p:txBody>
      </p:sp>
    </p:spTree>
    <p:extLst>
      <p:ext uri="{BB962C8B-B14F-4D97-AF65-F5344CB8AC3E}">
        <p14:creationId xmlns:p14="http://schemas.microsoft.com/office/powerpoint/2010/main" val="730115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7CFF13-7E4B-97C4-6D8F-01C058FA20A1}"/>
              </a:ext>
            </a:extLst>
          </p:cNvPr>
          <p:cNvSpPr>
            <a:spLocks noGrp="1"/>
          </p:cNvSpPr>
          <p:nvPr>
            <p:ph type="title"/>
          </p:nvPr>
        </p:nvSpPr>
        <p:spPr>
          <a:xfrm>
            <a:off x="677334" y="83976"/>
            <a:ext cx="8596668" cy="1138334"/>
          </a:xfrm>
        </p:spPr>
        <p:txBody>
          <a:bodyPr>
            <a:normAutofit fontScale="90000"/>
          </a:bodyPr>
          <a:lstStyle/>
          <a:p>
            <a:r>
              <a:rPr lang="cs-CZ" dirty="0"/>
              <a:t>Výstupy jednání Reprezentativní komise MŠMT dne 4.12. 2023</a:t>
            </a:r>
          </a:p>
        </p:txBody>
      </p:sp>
      <p:sp>
        <p:nvSpPr>
          <p:cNvPr id="3" name="Zástupný obsah 2">
            <a:extLst>
              <a:ext uri="{FF2B5EF4-FFF2-40B4-BE49-F238E27FC236}">
                <a16:creationId xmlns:a16="http://schemas.microsoft.com/office/drawing/2014/main" id="{E9A2940A-6AD8-9E51-7374-BD55C756606E}"/>
              </a:ext>
            </a:extLst>
          </p:cNvPr>
          <p:cNvSpPr>
            <a:spLocks noGrp="1"/>
          </p:cNvSpPr>
          <p:nvPr>
            <p:ph idx="1"/>
          </p:nvPr>
        </p:nvSpPr>
        <p:spPr>
          <a:xfrm>
            <a:off x="677334" y="1129005"/>
            <a:ext cx="8596668" cy="4912358"/>
          </a:xfrm>
        </p:spPr>
        <p:txBody>
          <a:bodyPr>
            <a:normAutofit lnSpcReduction="10000"/>
          </a:bodyPr>
          <a:lstStyle/>
          <a:p>
            <a:pPr marL="514350" indent="-514350">
              <a:buAutoNum type="romanUcPeriod"/>
            </a:pPr>
            <a:r>
              <a:rPr lang="cs-CZ" sz="2000" b="1" dirty="0">
                <a:effectLst/>
                <a:latin typeface="Calibri" panose="020F0502020204030204" pitchFamily="34" charset="0"/>
                <a:ea typeface="Calibri" panose="020F0502020204030204" pitchFamily="34" charset="0"/>
                <a:cs typeface="Times New Roman" panose="02020603050405020304" pitchFamily="18" charset="0"/>
              </a:rPr>
              <a:t>Rozpočet 2024</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Oproti roku 2023 se v ukazateli vysokých škol jedná o snížení prostředků o 12,206 mil. Kč.,</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fakticky se jedná o </a:t>
            </a:r>
            <a:r>
              <a:rPr lang="cs-CZ" sz="1800" b="1" dirty="0">
                <a:effectLst/>
                <a:latin typeface="Calibri" panose="020F0502020204030204" pitchFamily="34" charset="0"/>
                <a:ea typeface="Calibri" panose="020F0502020204030204" pitchFamily="34" charset="0"/>
                <a:cs typeface="Times New Roman" panose="02020603050405020304" pitchFamily="18" charset="0"/>
              </a:rPr>
              <a:t>navýšení RO I </a:t>
            </a:r>
            <a:r>
              <a:rPr lang="cs-CZ" sz="1800" dirty="0">
                <a:effectLst/>
                <a:latin typeface="Calibri" panose="020F0502020204030204" pitchFamily="34" charset="0"/>
                <a:ea typeface="Calibri" panose="020F0502020204030204" pitchFamily="34" charset="0"/>
                <a:cs typeface="Times New Roman" panose="02020603050405020304" pitchFamily="18" charset="0"/>
              </a:rPr>
              <a:t>oproti hodnotě uvedené pro r. 2024 ve střednědobém výhledu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SRo</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dirty="0">
                <a:effectLst/>
                <a:latin typeface="Calibri" panose="020F0502020204030204" pitchFamily="34" charset="0"/>
                <a:ea typeface="Calibri" panose="020F0502020204030204" pitchFamily="34" charset="0"/>
                <a:cs typeface="Times New Roman" panose="02020603050405020304" pitchFamily="18" charset="0"/>
              </a:rPr>
              <a:t>939mil.</a:t>
            </a:r>
            <a:r>
              <a:rPr lang="cs-CZ" sz="1800" dirty="0">
                <a:effectLst/>
                <a:latin typeface="Calibri" panose="020F0502020204030204" pitchFamily="34" charset="0"/>
                <a:ea typeface="Calibri" panose="020F0502020204030204" pitchFamily="34" charset="0"/>
                <a:cs typeface="Times New Roman" panose="02020603050405020304" pitchFamily="18" charset="0"/>
              </a:rPr>
              <a:t> Kč a konečná záporná částka je dána skutečností, že prostředky  rozpočtované na krytí DPH u projektů dále NPO byly v roce 2023 vedeny v ukazateli VŠ, zatímco pro rok 2024 jsou z tohoto ukazatele vyňaty a vedeny v rozpočtu kapitoly v jiném ukazateli a 800 mil. Kč v roce 2023 účelově určených cestou ukazatele F na krytí energetických výdajů se  přesouvají do RO I.</a:t>
            </a:r>
          </a:p>
          <a:p>
            <a:r>
              <a:rPr lang="cs-CZ" b="1" dirty="0">
                <a:latin typeface="Calibri" panose="020F0502020204030204" pitchFamily="34" charset="0"/>
                <a:ea typeface="Calibri" panose="020F0502020204030204" pitchFamily="34" charset="0"/>
                <a:cs typeface="Times New Roman" panose="02020603050405020304" pitchFamily="18" charset="0"/>
              </a:rPr>
              <a:t>RO II </a:t>
            </a:r>
            <a:r>
              <a:rPr lang="cs-CZ" dirty="0">
                <a:latin typeface="Calibri" panose="020F0502020204030204" pitchFamily="34" charset="0"/>
                <a:ea typeface="Calibri" panose="020F0502020204030204" pitchFamily="34" charset="0"/>
                <a:cs typeface="Times New Roman" panose="02020603050405020304" pitchFamily="18" charset="0"/>
              </a:rPr>
              <a:t>Sociální záležitosti studentů se dle počtu studentů SIMS majících nárok na ubytovací stipendium se započtením předpokládaného navýšení sociálního stipendia (v návaznosti na růst minimální mzdy) </a:t>
            </a:r>
            <a:r>
              <a:rPr lang="cs-CZ" b="1" dirty="0">
                <a:latin typeface="Calibri" panose="020F0502020204030204" pitchFamily="34" charset="0"/>
                <a:ea typeface="Calibri" panose="020F0502020204030204" pitchFamily="34" charset="0"/>
                <a:cs typeface="Times New Roman" panose="02020603050405020304" pitchFamily="18" charset="0"/>
              </a:rPr>
              <a:t>snižuje o</a:t>
            </a:r>
            <a:r>
              <a:rPr lang="cs-CZ" dirty="0">
                <a:latin typeface="Calibri" panose="020F0502020204030204" pitchFamily="34" charset="0"/>
                <a:ea typeface="Calibri" panose="020F0502020204030204" pitchFamily="34" charset="0"/>
                <a:cs typeface="Times New Roman" panose="02020603050405020304" pitchFamily="18" charset="0"/>
              </a:rPr>
              <a:t> </a:t>
            </a:r>
            <a:r>
              <a:rPr lang="cs-CZ" b="1" dirty="0">
                <a:latin typeface="Calibri" panose="020F0502020204030204" pitchFamily="34" charset="0"/>
                <a:ea typeface="Calibri" panose="020F0502020204030204" pitchFamily="34" charset="0"/>
                <a:cs typeface="Times New Roman" panose="02020603050405020304" pitchFamily="18" charset="0"/>
              </a:rPr>
              <a:t>25,687 mil. Kč, </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Které se převádějí do </a:t>
            </a:r>
            <a:r>
              <a:rPr lang="cs-CZ" sz="1800" b="1" dirty="0">
                <a:effectLst/>
                <a:latin typeface="Calibri" panose="020F0502020204030204" pitchFamily="34" charset="0"/>
                <a:ea typeface="Calibri" panose="020F0502020204030204" pitchFamily="34" charset="0"/>
                <a:cs typeface="Times New Roman" panose="02020603050405020304" pitchFamily="18" charset="0"/>
              </a:rPr>
              <a:t>RO IV na navýšení prostředků na studenty se specifickými potřebami o 8 mil. Kč a zbytek je určen na mezinárodní konsorcia VVŠ.</a:t>
            </a:r>
          </a:p>
          <a:p>
            <a:r>
              <a:rPr lang="cs-CZ" b="1" dirty="0">
                <a:latin typeface="Calibri" panose="020F0502020204030204" pitchFamily="34" charset="0"/>
                <a:ea typeface="Calibri" panose="020F0502020204030204" pitchFamily="34" charset="0"/>
                <a:cs typeface="Times New Roman" panose="02020603050405020304" pitchFamily="18" charset="0"/>
              </a:rPr>
              <a:t>Bylo rozhodnuto, že navýšení RO I. bude mezi ukazateli A:K rozděleno v poměru 50:50</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023849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AF4B2D-1542-5EEE-7B88-93889751460F}"/>
              </a:ext>
            </a:extLst>
          </p:cNvPr>
          <p:cNvSpPr>
            <a:spLocks noGrp="1"/>
          </p:cNvSpPr>
          <p:nvPr>
            <p:ph type="title"/>
          </p:nvPr>
        </p:nvSpPr>
        <p:spPr>
          <a:xfrm>
            <a:off x="677334" y="609600"/>
            <a:ext cx="8596668" cy="648749"/>
          </a:xfrm>
        </p:spPr>
        <p:txBody>
          <a:bodyPr>
            <a:normAutofit/>
          </a:bodyPr>
          <a:lstStyle/>
          <a:p>
            <a:r>
              <a:rPr lang="cs-CZ" sz="2000" b="1" i="1" dirty="0">
                <a:effectLst/>
                <a:latin typeface="Calibri" panose="020F0502020204030204" pitchFamily="34" charset="0"/>
                <a:ea typeface="Calibri" panose="020F0502020204030204" pitchFamily="34" charset="0"/>
                <a:cs typeface="Times New Roman" panose="02020603050405020304" pitchFamily="18" charset="0"/>
              </a:rPr>
              <a:t>II. Změny v ukazatelích rozpisu rozpočtu proti r. 2023</a:t>
            </a:r>
            <a:endParaRPr lang="cs-CZ" sz="2000" dirty="0"/>
          </a:p>
        </p:txBody>
      </p:sp>
      <p:sp>
        <p:nvSpPr>
          <p:cNvPr id="3" name="Zástupný obsah 2">
            <a:extLst>
              <a:ext uri="{FF2B5EF4-FFF2-40B4-BE49-F238E27FC236}">
                <a16:creationId xmlns:a16="http://schemas.microsoft.com/office/drawing/2014/main" id="{5316136A-978D-B387-4A4B-14E77DBDA323}"/>
              </a:ext>
            </a:extLst>
          </p:cNvPr>
          <p:cNvSpPr>
            <a:spLocks noGrp="1"/>
          </p:cNvSpPr>
          <p:nvPr>
            <p:ph idx="1"/>
          </p:nvPr>
        </p:nvSpPr>
        <p:spPr>
          <a:xfrm>
            <a:off x="677334" y="1258349"/>
            <a:ext cx="8596668" cy="4783013"/>
          </a:xfrm>
        </p:spPr>
        <p:txBody>
          <a:bodyPr/>
          <a:lstStyle/>
          <a:p>
            <a:pPr marL="457200" lvl="1" indent="0" algn="just">
              <a:lnSpc>
                <a:spcPct val="107000"/>
              </a:lnSpc>
              <a:spcAft>
                <a:spcPts val="600"/>
              </a:spcAft>
              <a:buNone/>
            </a:pPr>
            <a:r>
              <a:rPr lang="cs-CZ" b="1" i="1" dirty="0">
                <a:effectLst/>
                <a:latin typeface="Calibri" panose="020F0502020204030204" pitchFamily="34" charset="0"/>
                <a:ea typeface="Calibri" panose="020F0502020204030204" pitchFamily="34" charset="0"/>
                <a:cs typeface="Times New Roman" panose="02020603050405020304" pitchFamily="18" charset="0"/>
              </a:rPr>
              <a:t>Ukazatel C</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V návaznosti na skutečnost, že zahájení reformy podpory studentů doktorských studijních programů obsažené v dosud neschválené novele zákona o vysokých školách již není pro rok 2024 aktuální, budou na základě projednání a v souladu se závěry RK dne 11. 10. 2023 jednotlivým VVŠ na stipendia studentům doktorských studijních programů poskytnuty prostředky v podílech odpovídajících průměru podílů poskytnutých prostředků na DSP v letech 2018 – 2022.</a:t>
            </a:r>
          </a:p>
          <a:p>
            <a:pPr marL="457200" lvl="1" indent="0" algn="just">
              <a:lnSpc>
                <a:spcPct val="107000"/>
              </a:lnSpc>
              <a:spcAft>
                <a:spcPts val="600"/>
              </a:spcAft>
              <a:buNone/>
            </a:pPr>
            <a:r>
              <a:rPr lang="cs-CZ" b="1" i="1" dirty="0">
                <a:effectLst/>
                <a:latin typeface="Calibri" panose="020F0502020204030204" pitchFamily="34" charset="0"/>
                <a:ea typeface="Calibri" panose="020F0502020204030204" pitchFamily="34" charset="0"/>
                <a:cs typeface="Times New Roman" panose="02020603050405020304" pitchFamily="18" charset="0"/>
              </a:rPr>
              <a:t>Ukazatel I</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Znění ukazatele I bude upraveno v důsledku ukončení dosavadního způsobu vyhlašování centralizovaných rozvojových projektů. Pro rok 2024 bude ukazatel I členěn na 3 části s tím, že spolu se stávajícím Programem na podporu strategického řízení </a:t>
            </a:r>
            <a:r>
              <a:rPr lang="cs-CZ" sz="1100" b="1" dirty="0">
                <a:effectLst/>
                <a:latin typeface="Calibri" panose="020F0502020204030204" pitchFamily="34" charset="0"/>
                <a:ea typeface="Calibri" panose="020F0502020204030204" pitchFamily="34" charset="0"/>
                <a:cs typeface="Times New Roman" panose="02020603050405020304" pitchFamily="18" charset="0"/>
              </a:rPr>
              <a:t>jsou</a:t>
            </a:r>
            <a:r>
              <a:rPr lang="cs-CZ" sz="1100" dirty="0">
                <a:effectLst/>
                <a:latin typeface="Calibri" panose="020F0502020204030204" pitchFamily="34" charset="0"/>
                <a:ea typeface="Calibri" panose="020F0502020204030204" pitchFamily="34" charset="0"/>
                <a:cs typeface="Times New Roman" panose="02020603050405020304" pitchFamily="18" charset="0"/>
              </a:rPr>
              <a:t> nově vyhlášeny Program podpory rozvoje oblasti vysokého školství pro rok 2024 a Příprava na implementaci reformy doktorského studia a strategie řízení lidských zdrojů pro roky 2024-2025. Podmínky zapojení do těchto programů včetně nastavení alokace finančních prostředků pro jednotlivé školy a způsobu jejich poskytnutí jsou uvedeny ve vyhlášení zveřejněném na webových stránkách ministerstva. </a:t>
            </a:r>
          </a:p>
          <a:p>
            <a:pPr marL="457200" lvl="1" indent="0" algn="just">
              <a:lnSpc>
                <a:spcPct val="107000"/>
              </a:lnSpc>
              <a:spcAft>
                <a:spcPts val="600"/>
              </a:spcAft>
              <a:buNone/>
            </a:pPr>
            <a:r>
              <a:rPr lang="cs-CZ" b="1" i="1" dirty="0">
                <a:effectLst/>
                <a:latin typeface="Calibri" panose="020F0502020204030204" pitchFamily="34" charset="0"/>
                <a:ea typeface="Calibri" panose="020F0502020204030204" pitchFamily="34" charset="0"/>
                <a:cs typeface="Times New Roman" panose="02020603050405020304" pitchFamily="18" charset="0"/>
              </a:rPr>
              <a:t>Ukazatel K – indikátor </a:t>
            </a:r>
            <a:r>
              <a:rPr lang="cs-CZ" b="1" i="1" dirty="0" err="1">
                <a:effectLst/>
                <a:latin typeface="Calibri" panose="020F0502020204030204" pitchFamily="34" charset="0"/>
                <a:ea typeface="Calibri" panose="020F0502020204030204" pitchFamily="34" charset="0"/>
                <a:cs typeface="Times New Roman" panose="02020603050405020304" pitchFamily="18" charset="0"/>
              </a:rPr>
              <a:t>VaV</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V souladu se závěry jednání předchozí RK bude podíl jednotlivých VVŠ na této části indikátoru nahrazen podílem VVŠ na součtu prostředků poskytnutých všem školám daného segmentu na DKRVO za poslední 3 roky.</a:t>
            </a:r>
          </a:p>
          <a:p>
            <a:endParaRPr lang="cs-CZ" dirty="0"/>
          </a:p>
        </p:txBody>
      </p:sp>
    </p:spTree>
    <p:extLst>
      <p:ext uri="{BB962C8B-B14F-4D97-AF65-F5344CB8AC3E}">
        <p14:creationId xmlns:p14="http://schemas.microsoft.com/office/powerpoint/2010/main" val="4094945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a:extLst>
              <a:ext uri="{FF2B5EF4-FFF2-40B4-BE49-F238E27FC236}">
                <a16:creationId xmlns:a16="http://schemas.microsoft.com/office/drawing/2014/main" id="{2933FFC6-417E-2D13-D924-6D65BF23431A}"/>
              </a:ext>
            </a:extLst>
          </p:cNvPr>
          <p:cNvGraphicFramePr>
            <a:graphicFrameLocks noGrp="1"/>
          </p:cNvGraphicFramePr>
          <p:nvPr>
            <p:extLst>
              <p:ext uri="{D42A27DB-BD31-4B8C-83A1-F6EECF244321}">
                <p14:modId xmlns:p14="http://schemas.microsoft.com/office/powerpoint/2010/main" val="1111768646"/>
              </p:ext>
            </p:extLst>
          </p:nvPr>
        </p:nvGraphicFramePr>
        <p:xfrm>
          <a:off x="142615" y="570452"/>
          <a:ext cx="11442585" cy="5890181"/>
        </p:xfrm>
        <a:graphic>
          <a:graphicData uri="http://schemas.openxmlformats.org/drawingml/2006/table">
            <a:tbl>
              <a:tblPr>
                <a:tableStyleId>{5C22544A-7EE6-4342-B048-85BDC9FD1C3A}</a:tableStyleId>
              </a:tblPr>
              <a:tblGrid>
                <a:gridCol w="390503">
                  <a:extLst>
                    <a:ext uri="{9D8B030D-6E8A-4147-A177-3AD203B41FA5}">
                      <a16:colId xmlns:a16="http://schemas.microsoft.com/office/drawing/2014/main" val="3710969645"/>
                    </a:ext>
                  </a:extLst>
                </a:gridCol>
                <a:gridCol w="2611496">
                  <a:extLst>
                    <a:ext uri="{9D8B030D-6E8A-4147-A177-3AD203B41FA5}">
                      <a16:colId xmlns:a16="http://schemas.microsoft.com/office/drawing/2014/main" val="4208263548"/>
                    </a:ext>
                  </a:extLst>
                </a:gridCol>
                <a:gridCol w="768806">
                  <a:extLst>
                    <a:ext uri="{9D8B030D-6E8A-4147-A177-3AD203B41FA5}">
                      <a16:colId xmlns:a16="http://schemas.microsoft.com/office/drawing/2014/main" val="2546014275"/>
                    </a:ext>
                  </a:extLst>
                </a:gridCol>
                <a:gridCol w="959989">
                  <a:extLst>
                    <a:ext uri="{9D8B030D-6E8A-4147-A177-3AD203B41FA5}">
                      <a16:colId xmlns:a16="http://schemas.microsoft.com/office/drawing/2014/main" val="4118664153"/>
                    </a:ext>
                  </a:extLst>
                </a:gridCol>
                <a:gridCol w="772872">
                  <a:extLst>
                    <a:ext uri="{9D8B030D-6E8A-4147-A177-3AD203B41FA5}">
                      <a16:colId xmlns:a16="http://schemas.microsoft.com/office/drawing/2014/main" val="4115471418"/>
                    </a:ext>
                  </a:extLst>
                </a:gridCol>
                <a:gridCol w="959989">
                  <a:extLst>
                    <a:ext uri="{9D8B030D-6E8A-4147-A177-3AD203B41FA5}">
                      <a16:colId xmlns:a16="http://schemas.microsoft.com/office/drawing/2014/main" val="2955410598"/>
                    </a:ext>
                  </a:extLst>
                </a:gridCol>
                <a:gridCol w="894906">
                  <a:extLst>
                    <a:ext uri="{9D8B030D-6E8A-4147-A177-3AD203B41FA5}">
                      <a16:colId xmlns:a16="http://schemas.microsoft.com/office/drawing/2014/main" val="305296216"/>
                    </a:ext>
                  </a:extLst>
                </a:gridCol>
                <a:gridCol w="894906">
                  <a:extLst>
                    <a:ext uri="{9D8B030D-6E8A-4147-A177-3AD203B41FA5}">
                      <a16:colId xmlns:a16="http://schemas.microsoft.com/office/drawing/2014/main" val="1163247940"/>
                    </a:ext>
                  </a:extLst>
                </a:gridCol>
                <a:gridCol w="821687">
                  <a:extLst>
                    <a:ext uri="{9D8B030D-6E8A-4147-A177-3AD203B41FA5}">
                      <a16:colId xmlns:a16="http://schemas.microsoft.com/office/drawing/2014/main" val="402742992"/>
                    </a:ext>
                  </a:extLst>
                </a:gridCol>
                <a:gridCol w="821687">
                  <a:extLst>
                    <a:ext uri="{9D8B030D-6E8A-4147-A177-3AD203B41FA5}">
                      <a16:colId xmlns:a16="http://schemas.microsoft.com/office/drawing/2014/main" val="285733327"/>
                    </a:ext>
                  </a:extLst>
                </a:gridCol>
                <a:gridCol w="772872">
                  <a:extLst>
                    <a:ext uri="{9D8B030D-6E8A-4147-A177-3AD203B41FA5}">
                      <a16:colId xmlns:a16="http://schemas.microsoft.com/office/drawing/2014/main" val="3796266913"/>
                    </a:ext>
                  </a:extLst>
                </a:gridCol>
                <a:gridCol w="772872">
                  <a:extLst>
                    <a:ext uri="{9D8B030D-6E8A-4147-A177-3AD203B41FA5}">
                      <a16:colId xmlns:a16="http://schemas.microsoft.com/office/drawing/2014/main" val="3423612662"/>
                    </a:ext>
                  </a:extLst>
                </a:gridCol>
              </a:tblGrid>
              <a:tr h="230153">
                <a:tc gridSpan="5">
                  <a:txBody>
                    <a:bodyPr/>
                    <a:lstStyle/>
                    <a:p>
                      <a:pPr algn="l" fontAlgn="b"/>
                      <a:r>
                        <a:rPr lang="pl-PL" sz="900" u="none" strike="noStrike">
                          <a:effectLst/>
                        </a:rPr>
                        <a:t> Ukazatele A+K rozpočtového okruhu I, varianty pro 2024</a:t>
                      </a:r>
                      <a:endParaRPr lang="pl-PL" sz="900" b="1" i="0" u="none" strike="noStrike">
                        <a:solidFill>
                          <a:srgbClr val="000000"/>
                        </a:solidFill>
                        <a:effectLst/>
                        <a:latin typeface="Arial" panose="020B0604020202020204" pitchFamily="34" charset="0"/>
                      </a:endParaRPr>
                    </a:p>
                  </a:txBody>
                  <a:tcPr marL="4086" marR="4086" marT="4086" marB="0" anchor="b"/>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extLst>
                  <a:ext uri="{0D108BD9-81ED-4DB2-BD59-A6C34878D82A}">
                    <a16:rowId xmlns:a16="http://schemas.microsoft.com/office/drawing/2014/main" val="922125950"/>
                  </a:ext>
                </a:extLst>
              </a:tr>
              <a:tr h="230153">
                <a:tc>
                  <a:txBody>
                    <a:bodyPr/>
                    <a:lstStyle/>
                    <a:p>
                      <a:pPr algn="l" fontAlgn="b"/>
                      <a:endParaRPr lang="cs-CZ" sz="900" b="1"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ctr" fontAlgn="b"/>
                      <a:r>
                        <a:rPr lang="cs-CZ" sz="600" u="none" strike="noStrike">
                          <a:effectLst/>
                        </a:rPr>
                        <a:t>Varianta I</a:t>
                      </a:r>
                      <a:endParaRPr lang="cs-CZ" sz="600" b="1" i="0" u="none" strike="noStrike">
                        <a:solidFill>
                          <a:srgbClr val="000000"/>
                        </a:solidFill>
                        <a:effectLst/>
                        <a:latin typeface="Calibri" panose="020F0502020204030204" pitchFamily="34" charset="0"/>
                      </a:endParaRPr>
                    </a:p>
                  </a:txBody>
                  <a:tcPr marL="4086" marR="4086" marT="4086" marB="0" anchor="b"/>
                </a:tc>
                <a:tc>
                  <a:txBody>
                    <a:bodyPr/>
                    <a:lstStyle/>
                    <a:p>
                      <a:pPr algn="ctr" fontAlgn="b"/>
                      <a:r>
                        <a:rPr lang="cs-CZ" sz="600" u="none" strike="noStrike">
                          <a:effectLst/>
                          <a:highlight>
                            <a:srgbClr val="FFFF00"/>
                          </a:highlight>
                        </a:rPr>
                        <a:t>Varianta II</a:t>
                      </a:r>
                      <a:endParaRPr lang="cs-CZ" sz="600" b="1"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ctr" fontAlgn="b"/>
                      <a:r>
                        <a:rPr lang="cs-CZ" sz="600" u="none" strike="noStrike">
                          <a:effectLst/>
                        </a:rPr>
                        <a:t>Varianta III</a:t>
                      </a:r>
                      <a:endParaRPr lang="cs-CZ" sz="600" b="1" i="0" u="none" strike="noStrike">
                        <a:solidFill>
                          <a:srgbClr val="000000"/>
                        </a:solidFill>
                        <a:effectLst/>
                        <a:latin typeface="Calibri" panose="020F0502020204030204" pitchFamily="34" charset="0"/>
                      </a:endParaRPr>
                    </a:p>
                  </a:txBody>
                  <a:tcPr marL="4086" marR="4086" marT="4086" marB="0" anchor="b"/>
                </a:tc>
                <a:tc>
                  <a:txBody>
                    <a:bodyPr/>
                    <a:lstStyle/>
                    <a:p>
                      <a:pPr algn="ctr" fontAlgn="b"/>
                      <a:r>
                        <a:rPr lang="cs-CZ" sz="600" u="none" strike="noStrike">
                          <a:effectLst/>
                        </a:rPr>
                        <a:t>Varianta IV</a:t>
                      </a:r>
                      <a:endParaRPr lang="cs-CZ" sz="600" b="1"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extLst>
                  <a:ext uri="{0D108BD9-81ED-4DB2-BD59-A6C34878D82A}">
                    <a16:rowId xmlns:a16="http://schemas.microsoft.com/office/drawing/2014/main" val="3414811410"/>
                  </a:ext>
                </a:extLst>
              </a:tr>
              <a:tr h="344935">
                <a:tc>
                  <a:txBody>
                    <a:bodyPr/>
                    <a:lstStyle/>
                    <a:p>
                      <a:pPr algn="l" fontAlgn="b"/>
                      <a:endParaRPr lang="cs-CZ" sz="900" b="1"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ctr" fontAlgn="ctr"/>
                      <a:r>
                        <a:rPr lang="pl-PL" sz="500" u="none" strike="noStrike">
                          <a:effectLst/>
                        </a:rPr>
                        <a:t>podíl na A + K zachován (navýšení 80,6/19,4)</a:t>
                      </a:r>
                      <a:endParaRPr lang="pl-PL" sz="500" b="1" i="0" u="none" strike="noStrike">
                        <a:solidFill>
                          <a:srgbClr val="000000"/>
                        </a:solidFill>
                        <a:effectLst/>
                        <a:latin typeface="Calibri" panose="020F0502020204030204" pitchFamily="34" charset="0"/>
                      </a:endParaRPr>
                    </a:p>
                  </a:txBody>
                  <a:tcPr marL="4086" marR="4086" marT="4086" marB="0" anchor="ctr"/>
                </a:tc>
                <a:tc>
                  <a:txBody>
                    <a:bodyPr/>
                    <a:lstStyle/>
                    <a:p>
                      <a:pPr algn="ctr" fontAlgn="ctr"/>
                      <a:r>
                        <a:rPr lang="cs-CZ" sz="500" u="none" strike="noStrike">
                          <a:effectLst/>
                          <a:highlight>
                            <a:srgbClr val="FFFF00"/>
                          </a:highlight>
                        </a:rPr>
                        <a:t>navýšení 50/50</a:t>
                      </a:r>
                      <a:endParaRPr lang="cs-CZ" sz="500" b="1" i="0" u="none" strike="noStrike">
                        <a:solidFill>
                          <a:srgbClr val="000000"/>
                        </a:solidFill>
                        <a:effectLst/>
                        <a:highlight>
                          <a:srgbClr val="FFFF00"/>
                        </a:highlight>
                        <a:latin typeface="Calibri" panose="020F0502020204030204" pitchFamily="34" charset="0"/>
                      </a:endParaRPr>
                    </a:p>
                  </a:txBody>
                  <a:tcPr marL="4086" marR="4086" marT="4086" marB="0" anchor="ctr"/>
                </a:tc>
                <a:tc>
                  <a:txBody>
                    <a:bodyPr/>
                    <a:lstStyle/>
                    <a:p>
                      <a:pPr algn="ctr" fontAlgn="ctr"/>
                      <a:r>
                        <a:rPr lang="cs-CZ" sz="500" u="none" strike="noStrike">
                          <a:effectLst/>
                        </a:rPr>
                        <a:t>navýšení 25/75</a:t>
                      </a:r>
                      <a:endParaRPr lang="cs-CZ" sz="500" b="1" i="0" u="none" strike="noStrike">
                        <a:solidFill>
                          <a:srgbClr val="000000"/>
                        </a:solidFill>
                        <a:effectLst/>
                        <a:latin typeface="Calibri" panose="020F0502020204030204" pitchFamily="34" charset="0"/>
                      </a:endParaRPr>
                    </a:p>
                  </a:txBody>
                  <a:tcPr marL="4086" marR="4086" marT="4086" marB="0" anchor="ctr"/>
                </a:tc>
                <a:tc>
                  <a:txBody>
                    <a:bodyPr/>
                    <a:lstStyle/>
                    <a:p>
                      <a:pPr algn="ctr" fontAlgn="ctr"/>
                      <a:r>
                        <a:rPr lang="cs-CZ" sz="500" u="none" strike="noStrike">
                          <a:effectLst/>
                        </a:rPr>
                        <a:t>navýšení 0/100</a:t>
                      </a:r>
                      <a:endParaRPr lang="cs-CZ" sz="500" b="1" i="0" u="none" strike="noStrike">
                        <a:solidFill>
                          <a:srgbClr val="000000"/>
                        </a:solidFill>
                        <a:effectLst/>
                        <a:latin typeface="Calibri" panose="020F0502020204030204" pitchFamily="34" charset="0"/>
                      </a:endParaRPr>
                    </a:p>
                  </a:txBody>
                  <a:tcPr marL="4086" marR="4086" marT="4086" marB="0" anchor="ctr"/>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extLst>
                  <a:ext uri="{0D108BD9-81ED-4DB2-BD59-A6C34878D82A}">
                    <a16:rowId xmlns:a16="http://schemas.microsoft.com/office/drawing/2014/main" val="4049580832"/>
                  </a:ext>
                </a:extLst>
              </a:tr>
              <a:tr h="121134">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r>
                        <a:rPr lang="pl-PL" sz="500" u="none" strike="noStrike">
                          <a:effectLst/>
                        </a:rPr>
                        <a:t>Rok 2023 - částka vyčleněná na A + K</a:t>
                      </a:r>
                      <a:endParaRPr lang="pl-PL" sz="500" b="1"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rPr>
                        <a:t>22 287 299 832</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extLst>
                  <a:ext uri="{0D108BD9-81ED-4DB2-BD59-A6C34878D82A}">
                    <a16:rowId xmlns:a16="http://schemas.microsoft.com/office/drawing/2014/main" val="116613527"/>
                  </a:ext>
                </a:extLst>
              </a:tr>
              <a:tr h="121134">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r>
                        <a:rPr lang="cs-CZ" sz="500" u="none" strike="noStrike">
                          <a:effectLst/>
                        </a:rPr>
                        <a:t>                  v tom ukazatel A - fixní část</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rPr>
                        <a:t>17 965 561 474</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ctr" fontAlgn="b"/>
                      <a:r>
                        <a:rPr lang="cs-CZ" sz="500" u="none" strike="noStrike">
                          <a:effectLst/>
                        </a:rPr>
                        <a:t>80,61%</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highlight>
                            <a:srgbClr val="FFFF00"/>
                          </a:highlight>
                        </a:rPr>
                        <a:t>79,383%</a:t>
                      </a:r>
                      <a:endParaRPr lang="cs-CZ" sz="500" b="1" i="0" u="none" strike="noStrike">
                        <a:solidFill>
                          <a:srgbClr val="000000"/>
                        </a:solidFill>
                        <a:effectLst/>
                        <a:highlight>
                          <a:srgbClr val="FFFF00"/>
                        </a:highlight>
                        <a:latin typeface="Arial" panose="020B0604020202020204" pitchFamily="34" charset="0"/>
                      </a:endParaRPr>
                    </a:p>
                  </a:txBody>
                  <a:tcPr marL="4086" marR="4086" marT="4086" marB="0" anchor="b"/>
                </a:tc>
                <a:tc>
                  <a:txBody>
                    <a:bodyPr/>
                    <a:lstStyle/>
                    <a:p>
                      <a:pPr algn="r" fontAlgn="b"/>
                      <a:r>
                        <a:rPr lang="cs-CZ" sz="500" u="none" strike="noStrike">
                          <a:effectLst/>
                        </a:rPr>
                        <a:t>78,381%</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rPr>
                        <a:t>77,380%</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extLst>
                  <a:ext uri="{0D108BD9-81ED-4DB2-BD59-A6C34878D82A}">
                    <a16:rowId xmlns:a16="http://schemas.microsoft.com/office/drawing/2014/main" val="490395297"/>
                  </a:ext>
                </a:extLst>
              </a:tr>
              <a:tr h="121134">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r>
                        <a:rPr lang="cs-CZ" sz="500" u="none" strike="noStrike">
                          <a:effectLst/>
                        </a:rPr>
                        <a:t>                 v tom ukazatel K - výkonová část </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rPr>
                        <a:t>4 321 738 358</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ctr" fontAlgn="b"/>
                      <a:r>
                        <a:rPr lang="cs-CZ" sz="500" u="none" strike="noStrike">
                          <a:effectLst/>
                        </a:rPr>
                        <a:t>19,39%</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highlight>
                            <a:srgbClr val="FFFF00"/>
                          </a:highlight>
                        </a:rPr>
                        <a:t>20,617%</a:t>
                      </a:r>
                      <a:endParaRPr lang="cs-CZ" sz="500" b="1" i="0" u="none" strike="noStrike">
                        <a:solidFill>
                          <a:srgbClr val="000000"/>
                        </a:solidFill>
                        <a:effectLst/>
                        <a:highlight>
                          <a:srgbClr val="FFFF00"/>
                        </a:highlight>
                        <a:latin typeface="Arial" panose="020B0604020202020204" pitchFamily="34" charset="0"/>
                      </a:endParaRPr>
                    </a:p>
                  </a:txBody>
                  <a:tcPr marL="4086" marR="4086" marT="4086" marB="0" anchor="b"/>
                </a:tc>
                <a:tc>
                  <a:txBody>
                    <a:bodyPr/>
                    <a:lstStyle/>
                    <a:p>
                      <a:pPr algn="r" fontAlgn="b"/>
                      <a:r>
                        <a:rPr lang="cs-CZ" sz="500" u="none" strike="noStrike">
                          <a:effectLst/>
                        </a:rPr>
                        <a:t>21,619%</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rPr>
                        <a:t>22,620%</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extLst>
                  <a:ext uri="{0D108BD9-81ED-4DB2-BD59-A6C34878D82A}">
                    <a16:rowId xmlns:a16="http://schemas.microsoft.com/office/drawing/2014/main" val="1633603337"/>
                  </a:ext>
                </a:extLst>
              </a:tr>
              <a:tr h="121134">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r>
                        <a:rPr lang="pl-PL" sz="500" u="none" strike="noStrike">
                          <a:effectLst/>
                        </a:rPr>
                        <a:t>Rok 2024 - částka vyčleněná na RO I</a:t>
                      </a:r>
                      <a:endParaRPr lang="pl-PL" sz="500" b="1"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rPr>
                        <a:t>23 217 299 832</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1" i="0" u="none" strike="noStrike">
                        <a:solidFill>
                          <a:srgbClr val="000000"/>
                        </a:solidFill>
                        <a:effectLst/>
                        <a:highlight>
                          <a:srgbClr val="FFFF00"/>
                        </a:highligh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extLst>
                  <a:ext uri="{0D108BD9-81ED-4DB2-BD59-A6C34878D82A}">
                    <a16:rowId xmlns:a16="http://schemas.microsoft.com/office/drawing/2014/main" val="1777605862"/>
                  </a:ext>
                </a:extLst>
              </a:tr>
              <a:tr h="121134">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r>
                        <a:rPr lang="cs-CZ" sz="500" u="none" strike="noStrike">
                          <a:effectLst/>
                        </a:rPr>
                        <a:t>                  v tom ukazatel A - fixní část</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rPr>
                        <a:t>749 663 364</a:t>
                      </a:r>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r>
                        <a:rPr lang="cs-CZ" sz="500" u="none" strike="noStrike">
                          <a:effectLst/>
                        </a:rPr>
                        <a:t>18 715 224 838</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highlight>
                            <a:srgbClr val="FFFF00"/>
                          </a:highlight>
                        </a:rPr>
                        <a:t>18 430 561 474</a:t>
                      </a:r>
                      <a:endParaRPr lang="cs-CZ" sz="500" b="1" i="0" u="none" strike="noStrike">
                        <a:solidFill>
                          <a:srgbClr val="000000"/>
                        </a:solidFill>
                        <a:effectLst/>
                        <a:highlight>
                          <a:srgbClr val="FFFF00"/>
                        </a:highlight>
                        <a:latin typeface="Arial" panose="020B0604020202020204" pitchFamily="34" charset="0"/>
                      </a:endParaRPr>
                    </a:p>
                  </a:txBody>
                  <a:tcPr marL="4086" marR="4086" marT="4086" marB="0" anchor="b"/>
                </a:tc>
                <a:tc>
                  <a:txBody>
                    <a:bodyPr/>
                    <a:lstStyle/>
                    <a:p>
                      <a:pPr algn="r" fontAlgn="b"/>
                      <a:r>
                        <a:rPr lang="cs-CZ" sz="500" u="none" strike="noStrike">
                          <a:effectLst/>
                        </a:rPr>
                        <a:t>18 198 061 474</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rPr>
                        <a:t>17 965 561 474</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extLst>
                  <a:ext uri="{0D108BD9-81ED-4DB2-BD59-A6C34878D82A}">
                    <a16:rowId xmlns:a16="http://schemas.microsoft.com/office/drawing/2014/main" val="2099961274"/>
                  </a:ext>
                </a:extLst>
              </a:tr>
              <a:tr h="121134">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r>
                        <a:rPr lang="cs-CZ" sz="500" u="none" strike="noStrike">
                          <a:effectLst/>
                        </a:rPr>
                        <a:t>                 v tom ukazatel K - výkonová část </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rPr>
                        <a:t>180 336 636</a:t>
                      </a:r>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r>
                        <a:rPr lang="cs-CZ" sz="500" u="none" strike="noStrike">
                          <a:effectLst/>
                        </a:rPr>
                        <a:t>4 502 074 994</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highlight>
                            <a:srgbClr val="FFFF00"/>
                          </a:highlight>
                        </a:rPr>
                        <a:t>4 786 738 358</a:t>
                      </a:r>
                      <a:endParaRPr lang="cs-CZ" sz="500" b="1" i="0" u="none" strike="noStrike">
                        <a:solidFill>
                          <a:srgbClr val="000000"/>
                        </a:solidFill>
                        <a:effectLst/>
                        <a:highlight>
                          <a:srgbClr val="FFFF00"/>
                        </a:highlight>
                        <a:latin typeface="Arial" panose="020B0604020202020204" pitchFamily="34" charset="0"/>
                      </a:endParaRPr>
                    </a:p>
                  </a:txBody>
                  <a:tcPr marL="4086" marR="4086" marT="4086" marB="0" anchor="b"/>
                </a:tc>
                <a:tc>
                  <a:txBody>
                    <a:bodyPr/>
                    <a:lstStyle/>
                    <a:p>
                      <a:pPr algn="r" fontAlgn="b"/>
                      <a:r>
                        <a:rPr lang="cs-CZ" sz="500" u="none" strike="noStrike">
                          <a:effectLst/>
                        </a:rPr>
                        <a:t>5 019 238 358</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rPr>
                        <a:t>5 251 738 358</a:t>
                      </a:r>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extLst>
                  <a:ext uri="{0D108BD9-81ED-4DB2-BD59-A6C34878D82A}">
                    <a16:rowId xmlns:a16="http://schemas.microsoft.com/office/drawing/2014/main" val="1052328929"/>
                  </a:ext>
                </a:extLst>
              </a:tr>
              <a:tr h="121134">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1" i="0" u="none" strike="noStrike">
                        <a:solidFill>
                          <a:srgbClr val="000000"/>
                        </a:solidFill>
                        <a:effectLst/>
                        <a:highlight>
                          <a:srgbClr val="FFFF00"/>
                        </a:highlight>
                        <a:latin typeface="Arial" panose="020B060402020202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extLst>
                  <a:ext uri="{0D108BD9-81ED-4DB2-BD59-A6C34878D82A}">
                    <a16:rowId xmlns:a16="http://schemas.microsoft.com/office/drawing/2014/main" val="3317980231"/>
                  </a:ext>
                </a:extLst>
              </a:tr>
              <a:tr h="121134">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r>
                        <a:rPr lang="cs-CZ" sz="500" u="none" strike="noStrike">
                          <a:effectLst/>
                        </a:rPr>
                        <a:t>kontrola</a:t>
                      </a:r>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r" fontAlgn="b"/>
                      <a:r>
                        <a:rPr lang="cs-CZ" sz="500" u="none" strike="noStrike">
                          <a:effectLst/>
                        </a:rPr>
                        <a:t>930 000 000</a:t>
                      </a:r>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r>
                        <a:rPr lang="cs-CZ" sz="500" u="none" strike="noStrike">
                          <a:effectLst/>
                        </a:rPr>
                        <a:t>0</a:t>
                      </a:r>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r>
                        <a:rPr lang="cs-CZ" sz="500" u="none" strike="noStrike">
                          <a:effectLst/>
                          <a:highlight>
                            <a:srgbClr val="FFFF00"/>
                          </a:highlight>
                        </a:rPr>
                        <a:t>0</a:t>
                      </a:r>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r" fontAlgn="b"/>
                      <a:r>
                        <a:rPr lang="cs-CZ" sz="500" u="none" strike="noStrike">
                          <a:effectLst/>
                        </a:rPr>
                        <a:t>0</a:t>
                      </a:r>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r>
                        <a:rPr lang="cs-CZ" sz="500" u="none" strike="noStrike">
                          <a:effectLst/>
                        </a:rPr>
                        <a:t>0</a:t>
                      </a:r>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1" i="0" u="none" strike="noStrike">
                        <a:solidFill>
                          <a:srgbClr val="000000"/>
                        </a:solidFill>
                        <a:effectLst/>
                        <a:highlight>
                          <a:srgbClr val="FFFF00"/>
                        </a:highlight>
                        <a:latin typeface="Arial" panose="020B060402020202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extLst>
                  <a:ext uri="{0D108BD9-81ED-4DB2-BD59-A6C34878D82A}">
                    <a16:rowId xmlns:a16="http://schemas.microsoft.com/office/drawing/2014/main" val="2504979577"/>
                  </a:ext>
                </a:extLst>
              </a:tr>
              <a:tr h="121134">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1" i="0" u="none" strike="noStrike">
                        <a:solidFill>
                          <a:srgbClr val="000000"/>
                        </a:solidFill>
                        <a:effectLst/>
                        <a:highlight>
                          <a:srgbClr val="FFFF00"/>
                        </a:highlight>
                        <a:latin typeface="Arial" panose="020B060402020202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extLst>
                  <a:ext uri="{0D108BD9-81ED-4DB2-BD59-A6C34878D82A}">
                    <a16:rowId xmlns:a16="http://schemas.microsoft.com/office/drawing/2014/main" val="3472937765"/>
                  </a:ext>
                </a:extLst>
              </a:tr>
              <a:tr h="121134">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1" i="0" u="none" strike="noStrike">
                        <a:solidFill>
                          <a:srgbClr val="000000"/>
                        </a:solidFill>
                        <a:effectLst/>
                        <a:highlight>
                          <a:srgbClr val="FFFF00"/>
                        </a:highlight>
                        <a:latin typeface="Arial" panose="020B060402020202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extLst>
                  <a:ext uri="{0D108BD9-81ED-4DB2-BD59-A6C34878D82A}">
                    <a16:rowId xmlns:a16="http://schemas.microsoft.com/office/drawing/2014/main" val="4107714815"/>
                  </a:ext>
                </a:extLst>
              </a:tr>
              <a:tr h="121134">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extLst>
                  <a:ext uri="{0D108BD9-81ED-4DB2-BD59-A6C34878D82A}">
                    <a16:rowId xmlns:a16="http://schemas.microsoft.com/office/drawing/2014/main" val="3479940172"/>
                  </a:ext>
                </a:extLst>
              </a:tr>
              <a:tr h="121134">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1" i="0" u="none" strike="noStrike">
                        <a:solidFill>
                          <a:srgbClr val="000000"/>
                        </a:solidFill>
                        <a:effectLst/>
                        <a:latin typeface="Arial" panose="020B060402020202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l" fontAlgn="b"/>
                      <a:endParaRPr lang="cs-CZ" sz="500" b="0" i="0" u="none" strike="noStrike">
                        <a:solidFill>
                          <a:srgbClr val="000000"/>
                        </a:solidFill>
                        <a:effectLst/>
                        <a:highlight>
                          <a:srgbClr val="FFFF00"/>
                        </a:highlight>
                        <a:latin typeface="Calibri" panose="020F0502020204030204" pitchFamily="34" charset="0"/>
                      </a:endParaRPr>
                    </a:p>
                  </a:txBody>
                  <a:tcPr marL="4086" marR="4086" marT="4086" marB="0" anchor="b"/>
                </a:tc>
                <a:tc>
                  <a:txBody>
                    <a:bodyPr/>
                    <a:lstStyle/>
                    <a:p>
                      <a:pPr algn="r" fontAlgn="b"/>
                      <a:endParaRPr lang="cs-CZ" sz="500" b="0" i="0" u="none" strike="noStrike">
                        <a:solidFill>
                          <a:srgbClr val="000000"/>
                        </a:solidFill>
                        <a:effectLst/>
                        <a:latin typeface="Calibri" panose="020F0502020204030204" pitchFamily="34" charset="0"/>
                      </a:endParaRPr>
                    </a:p>
                  </a:txBody>
                  <a:tcPr marL="4086" marR="4086" marT="4086" marB="0" anchor="b"/>
                </a:tc>
                <a:tc>
                  <a:txBody>
                    <a:bodyPr/>
                    <a:lstStyle/>
                    <a:p>
                      <a:pPr algn="r" fontAlgn="b"/>
                      <a:r>
                        <a:rPr lang="cs-CZ" sz="500" u="none" strike="noStrike">
                          <a:effectLst/>
                        </a:rPr>
                        <a:t>v Kč</a:t>
                      </a:r>
                      <a:endParaRPr lang="cs-CZ" sz="500" b="0" i="0" u="none" strike="noStrike">
                        <a:solidFill>
                          <a:srgbClr val="000000"/>
                        </a:solidFill>
                        <a:effectLst/>
                        <a:latin typeface="Calibri" panose="020F0502020204030204" pitchFamily="34" charset="0"/>
                      </a:endParaRPr>
                    </a:p>
                  </a:txBody>
                  <a:tcPr marL="4086" marR="4086" marT="4086" marB="0" anchor="b"/>
                </a:tc>
                <a:extLst>
                  <a:ext uri="{0D108BD9-81ED-4DB2-BD59-A6C34878D82A}">
                    <a16:rowId xmlns:a16="http://schemas.microsoft.com/office/drawing/2014/main" val="836233395"/>
                  </a:ext>
                </a:extLst>
              </a:tr>
              <a:tr h="121134">
                <a:tc rowSpan="2">
                  <a:txBody>
                    <a:bodyPr/>
                    <a:lstStyle/>
                    <a:p>
                      <a:pPr algn="ctr" fontAlgn="ctr"/>
                      <a:r>
                        <a:rPr lang="cs-CZ" sz="500" u="none" strike="noStrike">
                          <a:effectLst/>
                        </a:rPr>
                        <a:t>Kód VVŠ</a:t>
                      </a:r>
                      <a:endParaRPr lang="cs-CZ" sz="500" b="1" i="0" u="none" strike="noStrike">
                        <a:solidFill>
                          <a:srgbClr val="000000"/>
                        </a:solidFill>
                        <a:effectLst/>
                        <a:latin typeface="Arial" panose="020B0604020202020204" pitchFamily="34" charset="0"/>
                      </a:endParaRPr>
                    </a:p>
                  </a:txBody>
                  <a:tcPr marL="4086" marR="4086" marT="4086" marB="0" anchor="ctr"/>
                </a:tc>
                <a:tc rowSpan="2">
                  <a:txBody>
                    <a:bodyPr/>
                    <a:lstStyle/>
                    <a:p>
                      <a:pPr algn="ctr" fontAlgn="ctr"/>
                      <a:r>
                        <a:rPr lang="cs-CZ" sz="500" u="none" strike="noStrike">
                          <a:effectLst/>
                        </a:rPr>
                        <a:t>Název VVŠ</a:t>
                      </a:r>
                      <a:endParaRPr lang="cs-CZ" sz="500" b="1" i="0" u="none" strike="noStrike">
                        <a:solidFill>
                          <a:srgbClr val="000000"/>
                        </a:solidFill>
                        <a:effectLst/>
                        <a:latin typeface="Arial" panose="020B0604020202020204" pitchFamily="34" charset="0"/>
                      </a:endParaRPr>
                    </a:p>
                  </a:txBody>
                  <a:tcPr marL="4086" marR="4086" marT="4086" marB="0" anchor="ctr"/>
                </a:tc>
                <a:tc gridSpan="2">
                  <a:txBody>
                    <a:bodyPr/>
                    <a:lstStyle/>
                    <a:p>
                      <a:pPr algn="ctr" fontAlgn="b"/>
                      <a:r>
                        <a:rPr lang="cs-CZ" sz="500" u="none" strike="noStrike">
                          <a:effectLst/>
                        </a:rPr>
                        <a:t>Podíl z rozpočtu 2023</a:t>
                      </a:r>
                      <a:endParaRPr lang="cs-CZ" sz="500" b="1" i="0" u="none" strike="noStrike">
                        <a:solidFill>
                          <a:srgbClr val="000000"/>
                        </a:solidFill>
                        <a:effectLst/>
                        <a:latin typeface="Arial" panose="020B0604020202020204" pitchFamily="34" charset="0"/>
                      </a:endParaRPr>
                    </a:p>
                  </a:txBody>
                  <a:tcPr marL="4086" marR="4086" marT="4086" marB="0" anchor="b"/>
                </a:tc>
                <a:tc hMerge="1">
                  <a:txBody>
                    <a:bodyPr/>
                    <a:lstStyle/>
                    <a:p>
                      <a:endParaRPr lang="cs-CZ"/>
                    </a:p>
                  </a:txBody>
                  <a:tcPr/>
                </a:tc>
                <a:tc rowSpan="2">
                  <a:txBody>
                    <a:bodyPr/>
                    <a:lstStyle/>
                    <a:p>
                      <a:pPr algn="ctr" fontAlgn="ctr"/>
                      <a:r>
                        <a:rPr lang="cs-CZ" sz="500" u="none" strike="noStrike">
                          <a:effectLst/>
                        </a:rPr>
                        <a:t>A+K 2023</a:t>
                      </a:r>
                      <a:endParaRPr lang="cs-CZ" sz="500" b="1" i="0" u="none" strike="noStrike">
                        <a:solidFill>
                          <a:srgbClr val="000000"/>
                        </a:solidFill>
                        <a:effectLst/>
                        <a:latin typeface="Arial" panose="020B0604020202020204" pitchFamily="34" charset="0"/>
                      </a:endParaRPr>
                    </a:p>
                  </a:txBody>
                  <a:tcPr marL="4086" marR="4086" marT="4086" marB="0" anchor="ctr"/>
                </a:tc>
                <a:tc gridSpan="4">
                  <a:txBody>
                    <a:bodyPr/>
                    <a:lstStyle/>
                    <a:p>
                      <a:pPr algn="ctr" fontAlgn="b"/>
                      <a:r>
                        <a:rPr lang="cs-CZ" sz="500" u="none" strike="noStrike">
                          <a:effectLst/>
                          <a:highlight>
                            <a:srgbClr val="FFFF00"/>
                          </a:highlight>
                        </a:rPr>
                        <a:t>A+K 2024</a:t>
                      </a:r>
                      <a:endParaRPr lang="cs-CZ" sz="500" b="1" i="0" u="none" strike="noStrike">
                        <a:solidFill>
                          <a:srgbClr val="000000"/>
                        </a:solidFill>
                        <a:effectLst/>
                        <a:highlight>
                          <a:srgbClr val="FFFF00"/>
                        </a:highlight>
                        <a:latin typeface="Arial" panose="020B0604020202020204" pitchFamily="34" charset="0"/>
                      </a:endParaRPr>
                    </a:p>
                  </a:txBody>
                  <a:tcPr marL="4086" marR="4086" marT="4086" marB="0" anchor="b"/>
                </a:tc>
                <a:tc hMerge="1">
                  <a:txBody>
                    <a:bodyPr/>
                    <a:lstStyle/>
                    <a:p>
                      <a:endParaRPr lang="cs-CZ"/>
                    </a:p>
                  </a:txBody>
                  <a:tcPr/>
                </a:tc>
                <a:tc hMerge="1">
                  <a:txBody>
                    <a:bodyPr/>
                    <a:lstStyle/>
                    <a:p>
                      <a:endParaRPr lang="cs-CZ"/>
                    </a:p>
                  </a:txBody>
                  <a:tcPr/>
                </a:tc>
                <a:tc hMerge="1">
                  <a:txBody>
                    <a:bodyPr/>
                    <a:lstStyle/>
                    <a:p>
                      <a:endParaRPr lang="cs-CZ"/>
                    </a:p>
                  </a:txBody>
                  <a:tcPr/>
                </a:tc>
                <a:tc gridSpan="3">
                  <a:txBody>
                    <a:bodyPr/>
                    <a:lstStyle/>
                    <a:p>
                      <a:pPr algn="ctr" fontAlgn="b"/>
                      <a:r>
                        <a:rPr lang="cs-CZ" sz="500" u="none" strike="noStrike">
                          <a:effectLst/>
                          <a:highlight>
                            <a:srgbClr val="FFFF00"/>
                          </a:highlight>
                        </a:rPr>
                        <a:t>Rozdíly</a:t>
                      </a:r>
                      <a:endParaRPr lang="cs-CZ" sz="500" b="1" i="0" u="none" strike="noStrike">
                        <a:solidFill>
                          <a:srgbClr val="000000"/>
                        </a:solidFill>
                        <a:effectLst/>
                        <a:highlight>
                          <a:srgbClr val="FFFF00"/>
                        </a:highlight>
                        <a:latin typeface="Arial" panose="020B0604020202020204" pitchFamily="34" charset="0"/>
                      </a:endParaRPr>
                    </a:p>
                  </a:txBody>
                  <a:tcPr marL="4086" marR="4086" marT="4086" marB="0" anchor="b"/>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035346484"/>
                  </a:ext>
                </a:extLst>
              </a:tr>
              <a:tr h="163531">
                <a:tc vMerge="1">
                  <a:txBody>
                    <a:bodyPr/>
                    <a:lstStyle/>
                    <a:p>
                      <a:endParaRPr lang="cs-CZ"/>
                    </a:p>
                  </a:txBody>
                  <a:tcPr/>
                </a:tc>
                <a:tc vMerge="1">
                  <a:txBody>
                    <a:bodyPr/>
                    <a:lstStyle/>
                    <a:p>
                      <a:endParaRPr lang="cs-CZ"/>
                    </a:p>
                  </a:txBody>
                  <a:tcPr/>
                </a:tc>
                <a:tc>
                  <a:txBody>
                    <a:bodyPr/>
                    <a:lstStyle/>
                    <a:p>
                      <a:pPr algn="ctr" fontAlgn="ctr"/>
                      <a:r>
                        <a:rPr lang="cs-CZ" sz="500" u="none" strike="noStrike">
                          <a:effectLst/>
                        </a:rPr>
                        <a:t>na A</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ctr" fontAlgn="ctr"/>
                      <a:r>
                        <a:rPr lang="cs-CZ" sz="500" u="none" strike="noStrike">
                          <a:effectLst/>
                        </a:rPr>
                        <a:t>na K</a:t>
                      </a:r>
                      <a:endParaRPr lang="cs-CZ" sz="500" b="0" i="0" u="none" strike="noStrike">
                        <a:solidFill>
                          <a:srgbClr val="000000"/>
                        </a:solidFill>
                        <a:effectLst/>
                        <a:latin typeface="Arial" panose="020B0604020202020204" pitchFamily="34" charset="0"/>
                      </a:endParaRPr>
                    </a:p>
                  </a:txBody>
                  <a:tcPr marL="4086" marR="4086" marT="4086" marB="0" anchor="ctr"/>
                </a:tc>
                <a:tc vMerge="1">
                  <a:txBody>
                    <a:bodyPr/>
                    <a:lstStyle/>
                    <a:p>
                      <a:endParaRPr lang="cs-CZ"/>
                    </a:p>
                  </a:txBody>
                  <a:tcPr/>
                </a:tc>
                <a:tc>
                  <a:txBody>
                    <a:bodyPr/>
                    <a:lstStyle/>
                    <a:p>
                      <a:pPr algn="ctr" fontAlgn="ctr"/>
                      <a:r>
                        <a:rPr lang="cs-CZ" sz="500" u="none" strike="noStrike">
                          <a:effectLst/>
                        </a:rPr>
                        <a:t>Varianta I</a:t>
                      </a:r>
                      <a:endParaRPr lang="cs-CZ" sz="500" b="1" i="0" u="none" strike="noStrike">
                        <a:solidFill>
                          <a:srgbClr val="000000"/>
                        </a:solidFill>
                        <a:effectLst/>
                        <a:latin typeface="Arial" panose="020B0604020202020204" pitchFamily="34" charset="0"/>
                      </a:endParaRPr>
                    </a:p>
                  </a:txBody>
                  <a:tcPr marL="4086" marR="4086" marT="4086" marB="0" anchor="ctr"/>
                </a:tc>
                <a:tc>
                  <a:txBody>
                    <a:bodyPr/>
                    <a:lstStyle/>
                    <a:p>
                      <a:pPr algn="ctr" fontAlgn="ctr"/>
                      <a:r>
                        <a:rPr lang="cs-CZ" sz="500" u="none" strike="noStrike">
                          <a:effectLst/>
                          <a:highlight>
                            <a:srgbClr val="FFFF00"/>
                          </a:highlight>
                        </a:rPr>
                        <a:t>Varianta II</a:t>
                      </a:r>
                      <a:endParaRPr lang="cs-CZ" sz="500" b="1" i="0" u="none" strike="noStrike">
                        <a:solidFill>
                          <a:srgbClr val="000000"/>
                        </a:solidFill>
                        <a:effectLst/>
                        <a:highlight>
                          <a:srgbClr val="FFFF00"/>
                        </a:highlight>
                        <a:latin typeface="Arial" panose="020B0604020202020204" pitchFamily="34" charset="0"/>
                      </a:endParaRPr>
                    </a:p>
                  </a:txBody>
                  <a:tcPr marL="4086" marR="4086" marT="4086" marB="0" anchor="ctr"/>
                </a:tc>
                <a:tc>
                  <a:txBody>
                    <a:bodyPr/>
                    <a:lstStyle/>
                    <a:p>
                      <a:pPr algn="ctr" fontAlgn="ctr"/>
                      <a:r>
                        <a:rPr lang="cs-CZ" sz="500" u="none" strike="noStrike">
                          <a:effectLst/>
                        </a:rPr>
                        <a:t>Varianta III</a:t>
                      </a:r>
                      <a:endParaRPr lang="cs-CZ" sz="500" b="1" i="0" u="none" strike="noStrike">
                        <a:solidFill>
                          <a:srgbClr val="000000"/>
                        </a:solidFill>
                        <a:effectLst/>
                        <a:latin typeface="Arial" panose="020B0604020202020204" pitchFamily="34" charset="0"/>
                      </a:endParaRPr>
                    </a:p>
                  </a:txBody>
                  <a:tcPr marL="4086" marR="4086" marT="4086" marB="0" anchor="ctr"/>
                </a:tc>
                <a:tc>
                  <a:txBody>
                    <a:bodyPr/>
                    <a:lstStyle/>
                    <a:p>
                      <a:pPr algn="ctr" fontAlgn="ctr"/>
                      <a:r>
                        <a:rPr lang="cs-CZ" sz="500" u="none" strike="noStrike">
                          <a:effectLst/>
                        </a:rPr>
                        <a:t>Varianta IV</a:t>
                      </a:r>
                      <a:endParaRPr lang="cs-CZ" sz="500" b="1" i="0" u="none" strike="noStrike">
                        <a:solidFill>
                          <a:srgbClr val="000000"/>
                        </a:solidFill>
                        <a:effectLst/>
                        <a:latin typeface="Arial" panose="020B0604020202020204" pitchFamily="34" charset="0"/>
                      </a:endParaRPr>
                    </a:p>
                  </a:txBody>
                  <a:tcPr marL="4086" marR="4086" marT="4086" marB="0" anchor="ctr"/>
                </a:tc>
                <a:tc>
                  <a:txBody>
                    <a:bodyPr/>
                    <a:lstStyle/>
                    <a:p>
                      <a:pPr algn="ctr" fontAlgn="ctr"/>
                      <a:r>
                        <a:rPr lang="cs-CZ" sz="500" u="none" strike="noStrike">
                          <a:effectLst/>
                          <a:highlight>
                            <a:srgbClr val="FFFF00"/>
                          </a:highlight>
                        </a:rPr>
                        <a:t>Var II - Var I</a:t>
                      </a:r>
                      <a:endParaRPr lang="cs-CZ" sz="500" b="0" i="0" u="none" strike="noStrike">
                        <a:solidFill>
                          <a:srgbClr val="000000"/>
                        </a:solidFill>
                        <a:effectLst/>
                        <a:highlight>
                          <a:srgbClr val="FFFF00"/>
                        </a:highlight>
                        <a:latin typeface="Arial" panose="020B0604020202020204" pitchFamily="34" charset="0"/>
                      </a:endParaRPr>
                    </a:p>
                  </a:txBody>
                  <a:tcPr marL="4086" marR="4086" marT="4086" marB="0" anchor="ctr"/>
                </a:tc>
                <a:tc>
                  <a:txBody>
                    <a:bodyPr/>
                    <a:lstStyle/>
                    <a:p>
                      <a:pPr algn="ctr" fontAlgn="ctr"/>
                      <a:r>
                        <a:rPr lang="cs-CZ" sz="500" u="none" strike="noStrike">
                          <a:effectLst/>
                        </a:rPr>
                        <a:t>Var III - Var I</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ctr" fontAlgn="ctr"/>
                      <a:r>
                        <a:rPr lang="cs-CZ" sz="500" u="none" strike="noStrike">
                          <a:effectLst/>
                        </a:rPr>
                        <a:t>Var IV - Var I</a:t>
                      </a:r>
                      <a:endParaRPr lang="cs-CZ" sz="500" b="0" i="0" u="none" strike="noStrike">
                        <a:solidFill>
                          <a:srgbClr val="000000"/>
                        </a:solidFill>
                        <a:effectLst/>
                        <a:latin typeface="Arial" panose="020B0604020202020204" pitchFamily="34" charset="0"/>
                      </a:endParaRPr>
                    </a:p>
                  </a:txBody>
                  <a:tcPr marL="4086" marR="4086" marT="4086" marB="0" anchor="ctr"/>
                </a:tc>
                <a:extLst>
                  <a:ext uri="{0D108BD9-81ED-4DB2-BD59-A6C34878D82A}">
                    <a16:rowId xmlns:a16="http://schemas.microsoft.com/office/drawing/2014/main" val="1072055359"/>
                  </a:ext>
                </a:extLst>
              </a:tr>
              <a:tr h="73851">
                <a:tc>
                  <a:txBody>
                    <a:bodyPr/>
                    <a:lstStyle/>
                    <a:p>
                      <a:pPr algn="ctr" fontAlgn="ctr"/>
                      <a:r>
                        <a:rPr lang="cs-CZ" sz="500" u="none" strike="noStrike">
                          <a:effectLst/>
                        </a:rPr>
                        <a:t>11000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Univerzita Karlova</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17,77%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20,58%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4 081 616 980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4 251 933 879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4 259 925 441</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4 266 452 582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4 272 979 724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7 991 561</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14 518 703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21 045 844</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527646512"/>
                  </a:ext>
                </a:extLst>
              </a:tr>
              <a:tr h="121134">
                <a:tc>
                  <a:txBody>
                    <a:bodyPr/>
                    <a:lstStyle/>
                    <a:p>
                      <a:pPr algn="ctr" fontAlgn="ctr"/>
                      <a:r>
                        <a:rPr lang="cs-CZ" sz="500" u="none" strike="noStrike">
                          <a:effectLst/>
                        </a:rPr>
                        <a:t>12000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Jihočeská univerzita v Českých Budějovicích</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3,08%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3,00%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683 544 239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712 067 037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711 837 513</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711 650 049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711 462 585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-229 523</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-416 988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-604 452</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3626719825"/>
                  </a:ext>
                </a:extLst>
              </a:tr>
              <a:tr h="121134">
                <a:tc>
                  <a:txBody>
                    <a:bodyPr/>
                    <a:lstStyle/>
                    <a:p>
                      <a:pPr algn="ctr" fontAlgn="ctr"/>
                      <a:r>
                        <a:rPr lang="cs-CZ" sz="500" u="none" strike="noStrike">
                          <a:effectLst/>
                        </a:rPr>
                        <a:t>13000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Univerzita Jana Evangelisty Purkyně v Ústí nad Labem</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2,46%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1,39%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501 559 312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522 488 279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519 437 044</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516 944 935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514 452 827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-3 051 235</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-5 543 343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-8 035 452</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657330912"/>
                  </a:ext>
                </a:extLst>
              </a:tr>
              <a:tr h="121134">
                <a:tc>
                  <a:txBody>
                    <a:bodyPr/>
                    <a:lstStyle/>
                    <a:p>
                      <a:pPr algn="ctr" fontAlgn="ctr"/>
                      <a:r>
                        <a:rPr lang="cs-CZ" sz="500" u="none" strike="noStrike">
                          <a:effectLst/>
                        </a:rPr>
                        <a:t>14000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Masarykova univerzita</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11,68%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12,32%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2 631 234 161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2 741 029 775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2 742 845 990</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2 744 329 391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2 745 812 792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1 816 215</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3 299 616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4 783 017</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1105893904"/>
                  </a:ext>
                </a:extLst>
              </a:tr>
              <a:tr h="121134">
                <a:tc>
                  <a:txBody>
                    <a:bodyPr/>
                    <a:lstStyle/>
                    <a:p>
                      <a:pPr algn="ctr" fontAlgn="ctr"/>
                      <a:r>
                        <a:rPr lang="cs-CZ" sz="500" u="none" strike="noStrike">
                          <a:effectLst/>
                        </a:rPr>
                        <a:t>15000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Univerzita Palackého v Olomouci</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6,33%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6,96%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1 438 058 165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1 498 065 170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1 499 873 433</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1 501 350 340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1 502 827 246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1 808 263</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3 285 170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4 762 077</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192513198"/>
                  </a:ext>
                </a:extLst>
              </a:tr>
              <a:tr h="121134">
                <a:tc>
                  <a:txBody>
                    <a:bodyPr/>
                    <a:lstStyle/>
                    <a:p>
                      <a:pPr algn="ctr" fontAlgn="ctr"/>
                      <a:r>
                        <a:rPr lang="cs-CZ" sz="500" u="none" strike="noStrike">
                          <a:effectLst/>
                        </a:rPr>
                        <a:t>16000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Veterinární univerzita Brno</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1,23%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0,83%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257 013 432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267 738 037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266 588 820</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265 650 192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264 711 564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-1 149 217</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-2 087 845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-3 026 474</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1987636511"/>
                  </a:ext>
                </a:extLst>
              </a:tr>
              <a:tr h="121134">
                <a:tc>
                  <a:txBody>
                    <a:bodyPr/>
                    <a:lstStyle/>
                    <a:p>
                      <a:pPr algn="ctr" fontAlgn="ctr"/>
                      <a:r>
                        <a:rPr lang="cs-CZ" sz="500" u="none" strike="noStrike">
                          <a:effectLst/>
                        </a:rPr>
                        <a:t>17000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Ostravská univerzita</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2,79%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2,64%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614 974 716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640 636 258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640 209 204</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639 860 406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639 511 608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-427 054</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-775 852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-1 124 650</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1006248737"/>
                  </a:ext>
                </a:extLst>
              </a:tr>
              <a:tr h="121134">
                <a:tc>
                  <a:txBody>
                    <a:bodyPr/>
                    <a:lstStyle/>
                    <a:p>
                      <a:pPr algn="ctr" fontAlgn="ctr"/>
                      <a:r>
                        <a:rPr lang="cs-CZ" sz="500" u="none" strike="noStrike">
                          <a:effectLst/>
                        </a:rPr>
                        <a:t>18000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Univerzita Hradec Králové</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1,70%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1,82%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384 053 861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400 079 584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400 436 445</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400 727 912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401 019 380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356 861</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648 329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939 796</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2924889227"/>
                  </a:ext>
                </a:extLst>
              </a:tr>
              <a:tr h="121134">
                <a:tc>
                  <a:txBody>
                    <a:bodyPr/>
                    <a:lstStyle/>
                    <a:p>
                      <a:pPr algn="ctr" fontAlgn="ctr"/>
                      <a:r>
                        <a:rPr lang="cs-CZ" sz="500" u="none" strike="noStrike">
                          <a:effectLst/>
                        </a:rPr>
                        <a:t>19000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Slezská univerzita v Opavě</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1,54%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0,97%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318 168 087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331 444 542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329 822 366</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328 497 448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327 172 529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-1 622 175</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-2 947 094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-4 272 012</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1353312544"/>
                  </a:ext>
                </a:extLst>
              </a:tr>
              <a:tr h="121134">
                <a:tc>
                  <a:txBody>
                    <a:bodyPr/>
                    <a:lstStyle/>
                    <a:p>
                      <a:pPr algn="ctr" fontAlgn="ctr"/>
                      <a:r>
                        <a:rPr lang="cs-CZ" sz="500" u="none" strike="noStrike">
                          <a:effectLst/>
                        </a:rPr>
                        <a:t>21000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České vysoké učení technické v Praze</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8,60%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8,37%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1 906 658 681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1 986 219 354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1 985 557 222</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1 985 016 423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1 984 475 624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-662 132</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-1 202 931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-1 743 730</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2070141965"/>
                  </a:ext>
                </a:extLst>
              </a:tr>
              <a:tr h="121134">
                <a:tc>
                  <a:txBody>
                    <a:bodyPr/>
                    <a:lstStyle/>
                    <a:p>
                      <a:pPr algn="ctr" fontAlgn="ctr"/>
                      <a:r>
                        <a:rPr lang="cs-CZ" sz="500" u="none" strike="noStrike">
                          <a:effectLst/>
                        </a:rPr>
                        <a:t>22000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Vysoká škola chemicko-technologická v Praze</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2,29%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3,46%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560 212 612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583 589 053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586 928 399</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589 655 825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592 383 250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3 339 347</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6 066 772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8 794 197</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1845161682"/>
                  </a:ext>
                </a:extLst>
              </a:tr>
              <a:tr h="121134">
                <a:tc>
                  <a:txBody>
                    <a:bodyPr/>
                    <a:lstStyle/>
                    <a:p>
                      <a:pPr algn="ctr" fontAlgn="ctr"/>
                      <a:r>
                        <a:rPr lang="cs-CZ" sz="500" u="none" strike="noStrike">
                          <a:effectLst/>
                        </a:rPr>
                        <a:t>23000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Západočeská univerzita v Plzni</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3,74%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3,33%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816 312 641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850 375 571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849 213 038</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848 263 533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847 314 029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-1 162 534</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-2 112 038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-3 061 542</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738561704"/>
                  </a:ext>
                </a:extLst>
              </a:tr>
              <a:tr h="121134">
                <a:tc>
                  <a:txBody>
                    <a:bodyPr/>
                    <a:lstStyle/>
                    <a:p>
                      <a:pPr algn="ctr" fontAlgn="ctr"/>
                      <a:r>
                        <a:rPr lang="cs-CZ" sz="500" u="none" strike="noStrike">
                          <a:effectLst/>
                        </a:rPr>
                        <a:t>24000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Technická univerzita v Liberci</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2,18%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1,72%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465 995 538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485 440 507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484 117 674</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483 037 244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481 956 814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-1 322 833</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-2 403 263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-3 483 693</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3866130511"/>
                  </a:ext>
                </a:extLst>
              </a:tr>
              <a:tr h="121134">
                <a:tc>
                  <a:txBody>
                    <a:bodyPr/>
                    <a:lstStyle/>
                    <a:p>
                      <a:pPr algn="ctr" fontAlgn="ctr"/>
                      <a:r>
                        <a:rPr lang="cs-CZ" sz="500" u="none" strike="noStrike">
                          <a:effectLst/>
                        </a:rPr>
                        <a:t>25000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Univerzita Pardubice</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2,62%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2,03%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557 551 249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580 816 637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579 143 311</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577 776 616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576 409 920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-1 673 325</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-3 040 021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-4 406 716</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1131664549"/>
                  </a:ext>
                </a:extLst>
              </a:tr>
              <a:tr h="121134">
                <a:tc>
                  <a:txBody>
                    <a:bodyPr/>
                    <a:lstStyle/>
                    <a:p>
                      <a:pPr algn="ctr" fontAlgn="ctr"/>
                      <a:r>
                        <a:rPr lang="cs-CZ" sz="500" u="none" strike="noStrike">
                          <a:effectLst/>
                        </a:rPr>
                        <a:t>26000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Vysoké učení technické v Brně</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6,94%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6,17%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1 513 058 302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1 576 194 897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1 574 016 219</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1 572 236 774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1 570 457 329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-2 178 678</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-3 958 123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-5 737 568</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185193742"/>
                  </a:ext>
                </a:extLst>
              </a:tr>
              <a:tr h="121134">
                <a:tc>
                  <a:txBody>
                    <a:bodyPr/>
                    <a:lstStyle/>
                    <a:p>
                      <a:pPr algn="ctr" fontAlgn="ctr"/>
                      <a:r>
                        <a:rPr lang="cs-CZ" sz="500" u="none" strike="noStrike">
                          <a:effectLst/>
                        </a:rPr>
                        <a:t>27000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Vysoká škola báňská - Technická univerzita Ostrava</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4,83%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3,50%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1 019 975 910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1 062 537 261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1 058 745 232</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1 055 648 076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1 052 550 920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-3 792 029</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-6 889 185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-9 986 341</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2439209313"/>
                  </a:ext>
                </a:extLst>
              </a:tr>
              <a:tr h="121134">
                <a:tc>
                  <a:txBody>
                    <a:bodyPr/>
                    <a:lstStyle/>
                    <a:p>
                      <a:pPr algn="ctr" fontAlgn="ctr"/>
                      <a:r>
                        <a:rPr lang="cs-CZ" sz="500" u="none" strike="noStrike">
                          <a:effectLst/>
                        </a:rPr>
                        <a:t>28000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es-ES" sz="500" u="none" strike="noStrike">
                          <a:effectLst/>
                        </a:rPr>
                        <a:t>Univerzita Tomáše Bati ve Zlíně</a:t>
                      </a:r>
                      <a:endParaRPr lang="es-ES"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3,16%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2,27%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666 325 485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694 129 782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691 593 898</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689 522 705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687 451 511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-2 535 883</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-4 607 077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-6 678 270</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787830139"/>
                  </a:ext>
                </a:extLst>
              </a:tr>
              <a:tr h="121134">
                <a:tc>
                  <a:txBody>
                    <a:bodyPr/>
                    <a:lstStyle/>
                    <a:p>
                      <a:pPr algn="ctr" fontAlgn="ctr"/>
                      <a:r>
                        <a:rPr lang="cs-CZ" sz="500" u="none" strike="noStrike">
                          <a:effectLst/>
                        </a:rPr>
                        <a:t>31000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Vysoká škola ekonomická v Praze</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3,62%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3,45%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799 732 892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833 103 986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832 603 591</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832 194 891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831 786 192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-500 395</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-909 095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-1 317 795</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2096775534"/>
                  </a:ext>
                </a:extLst>
              </a:tr>
              <a:tr h="121134">
                <a:tc>
                  <a:txBody>
                    <a:bodyPr/>
                    <a:lstStyle/>
                    <a:p>
                      <a:pPr algn="ctr" fontAlgn="ctr"/>
                      <a:r>
                        <a:rPr lang="cs-CZ" sz="500" u="none" strike="noStrike">
                          <a:effectLst/>
                        </a:rPr>
                        <a:t>41000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Česká zemědělská univerzita v Praze</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5,08%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5,26%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1 139 668 565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1 187 224 427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1 187 755 757</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1 188 189 722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1 188 623 688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531 329</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965 295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1 399 261</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3456105760"/>
                  </a:ext>
                </a:extLst>
              </a:tr>
              <a:tr h="121134">
                <a:tc>
                  <a:txBody>
                    <a:bodyPr/>
                    <a:lstStyle/>
                    <a:p>
                      <a:pPr algn="ctr" fontAlgn="ctr"/>
                      <a:r>
                        <a:rPr lang="cs-CZ" sz="500" u="none" strike="noStrike">
                          <a:effectLst/>
                        </a:rPr>
                        <a:t>43000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Mendelova univerzita v Brně</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2,97%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3,00%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662 767 335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690 423 158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690 522 322</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690 603 314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690 684 306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99 163</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180 155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261 147</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3296087852"/>
                  </a:ext>
                </a:extLst>
              </a:tr>
              <a:tr h="121134">
                <a:tc>
                  <a:txBody>
                    <a:bodyPr/>
                    <a:lstStyle/>
                    <a:p>
                      <a:pPr algn="ctr" fontAlgn="ctr"/>
                      <a:r>
                        <a:rPr lang="cs-CZ" sz="500" u="none" strike="noStrike">
                          <a:effectLst/>
                        </a:rPr>
                        <a:t>51000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Akademie múzických umění v Praze</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1,77%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2,49%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426 172 855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443 956 111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446 013 946</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447 694 692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449 375 437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2 057 835</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3 738 581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5 419 326</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3595508679"/>
                  </a:ext>
                </a:extLst>
              </a:tr>
              <a:tr h="121134">
                <a:tc>
                  <a:txBody>
                    <a:bodyPr/>
                    <a:lstStyle/>
                    <a:p>
                      <a:pPr algn="ctr" fontAlgn="ctr"/>
                      <a:r>
                        <a:rPr lang="cs-CZ" sz="500" u="none" strike="noStrike">
                          <a:effectLst/>
                        </a:rPr>
                        <a:t>52000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Akademie výtvarných umění v Praze</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0,48%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0,72%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118 078 079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123 005 217</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123 677 566</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124 226 709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124 775 853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672 349</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1 221 492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1 770 636</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1620708294"/>
                  </a:ext>
                </a:extLst>
              </a:tr>
              <a:tr h="121134">
                <a:tc>
                  <a:txBody>
                    <a:bodyPr/>
                    <a:lstStyle/>
                    <a:p>
                      <a:pPr algn="ctr" fontAlgn="ctr"/>
                      <a:r>
                        <a:rPr lang="cs-CZ" sz="500" u="none" strike="noStrike">
                          <a:effectLst/>
                        </a:rPr>
                        <a:t>53000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Vysoká škola uměleckoprůmyslová v Praze</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0,68%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1,31%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178 834 931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186 297 319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188 094 278</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189 561 951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191 029 625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1 796 958</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3 264 632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4 732 305</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653461668"/>
                  </a:ext>
                </a:extLst>
              </a:tr>
              <a:tr h="121134">
                <a:tc>
                  <a:txBody>
                    <a:bodyPr/>
                    <a:lstStyle/>
                    <a:p>
                      <a:pPr algn="ctr" fontAlgn="ctr"/>
                      <a:r>
                        <a:rPr lang="cs-CZ" sz="500" u="none" strike="noStrike">
                          <a:effectLst/>
                        </a:rPr>
                        <a:t>54000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Janáčkova akademie múzických umění</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1,06%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1,09%</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238 130 856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248 067 532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248 133 004</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248 186 478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248 239 952</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65 472</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118 946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172 420</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3225706395"/>
                  </a:ext>
                </a:extLst>
              </a:tr>
              <a:tr h="121134">
                <a:tc>
                  <a:txBody>
                    <a:bodyPr/>
                    <a:lstStyle/>
                    <a:p>
                      <a:pPr algn="ctr" fontAlgn="ctr"/>
                      <a:r>
                        <a:rPr lang="cs-CZ" sz="500" u="none" strike="noStrike">
                          <a:effectLst/>
                        </a:rPr>
                        <a:t>55000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Vysoká škola polytechnická Jihlava</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0,58%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0,68%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133 876 153</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139 462 510</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139 730 541</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139 949 456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140 168 371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268 031</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486 946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705 861</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3614809851"/>
                  </a:ext>
                </a:extLst>
              </a:tr>
              <a:tr h="231975">
                <a:tc>
                  <a:txBody>
                    <a:bodyPr/>
                    <a:lstStyle/>
                    <a:p>
                      <a:pPr algn="ctr" fontAlgn="ctr"/>
                      <a:r>
                        <a:rPr lang="cs-CZ" sz="500" u="none" strike="noStrike">
                          <a:effectLst/>
                        </a:rPr>
                        <a:t>56000</a:t>
                      </a:r>
                      <a:endParaRPr lang="cs-CZ" sz="500" b="0" i="0" u="none" strike="noStrike">
                        <a:solidFill>
                          <a:srgbClr val="000000"/>
                        </a:solidFill>
                        <a:effectLst/>
                        <a:latin typeface="Arial" panose="020B0604020202020204" pitchFamily="34" charset="0"/>
                      </a:endParaRPr>
                    </a:p>
                  </a:txBody>
                  <a:tcPr marL="4086" marR="4086" marT="4086" marB="0" anchor="ctr"/>
                </a:tc>
                <a:tc>
                  <a:txBody>
                    <a:bodyPr/>
                    <a:lstStyle/>
                    <a:p>
                      <a:pPr algn="l" fontAlgn="ctr"/>
                      <a:r>
                        <a:rPr lang="cs-CZ" sz="500" u="none" strike="noStrike">
                          <a:effectLst/>
                        </a:rPr>
                        <a:t>Vysoká škola technická a ekonomická v Českých Budějovicích</a:t>
                      </a:r>
                      <a:endParaRPr lang="cs-CZ" sz="500" b="0" i="0" u="none" strike="noStrike">
                        <a:solidFill>
                          <a:srgbClr val="000000"/>
                        </a:solidFill>
                        <a:effectLst/>
                        <a:latin typeface="Arial" panose="020B0604020202020204" pitchFamily="34" charset="0"/>
                      </a:endParaRPr>
                    </a:p>
                  </a:txBody>
                  <a:tcPr marL="36772" marR="4086" marT="4086" marB="0" anchor="ctr"/>
                </a:tc>
                <a:tc>
                  <a:txBody>
                    <a:bodyPr/>
                    <a:lstStyle/>
                    <a:p>
                      <a:pPr algn="r" fontAlgn="ctr"/>
                      <a:r>
                        <a:rPr lang="cs-CZ" sz="500" u="none" strike="noStrike">
                          <a:effectLst/>
                        </a:rPr>
                        <a:t>0,81%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0,64%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173 724 794</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180 973 948</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180 477 578</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180 072 166</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179 666 755</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highlight>
                            <a:srgbClr val="FFFF00"/>
                          </a:highlight>
                        </a:rPr>
                        <a:t>-496 369</a:t>
                      </a:r>
                      <a:endParaRPr lang="cs-CZ" sz="500" b="0" i="0" u="none" strike="noStrike">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-901 781</a:t>
                      </a:r>
                      <a:endParaRPr lang="cs-CZ" sz="500" b="0"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-1 307 193</a:t>
                      </a:r>
                      <a:endParaRPr lang="cs-CZ" sz="500" b="0" i="0" u="none" strike="noStrike">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1858996313"/>
                  </a:ext>
                </a:extLst>
              </a:tr>
              <a:tr h="127190">
                <a:tc gridSpan="2">
                  <a:txBody>
                    <a:bodyPr/>
                    <a:lstStyle/>
                    <a:p>
                      <a:pPr algn="ctr" fontAlgn="ctr"/>
                      <a:r>
                        <a:rPr lang="cs-CZ" sz="500" u="none" strike="noStrike">
                          <a:effectLst/>
                        </a:rPr>
                        <a:t>Celkem</a:t>
                      </a:r>
                      <a:endParaRPr lang="cs-CZ" sz="500" b="1" i="0" u="none" strike="noStrike">
                        <a:solidFill>
                          <a:srgbClr val="000000"/>
                        </a:solidFill>
                        <a:effectLst/>
                        <a:latin typeface="Arial" panose="020B0604020202020204" pitchFamily="34" charset="0"/>
                      </a:endParaRPr>
                    </a:p>
                  </a:txBody>
                  <a:tcPr marL="4086" marR="4086" marT="4086" marB="0" anchor="ctr"/>
                </a:tc>
                <a:tc hMerge="1">
                  <a:txBody>
                    <a:bodyPr/>
                    <a:lstStyle/>
                    <a:p>
                      <a:endParaRPr lang="cs-CZ"/>
                    </a:p>
                  </a:txBody>
                  <a:tcPr/>
                </a:tc>
                <a:tc>
                  <a:txBody>
                    <a:bodyPr/>
                    <a:lstStyle/>
                    <a:p>
                      <a:pPr algn="r" fontAlgn="ctr"/>
                      <a:r>
                        <a:rPr lang="cs-CZ" sz="500" u="none" strike="noStrike">
                          <a:effectLst/>
                        </a:rPr>
                        <a:t>100,00%</a:t>
                      </a:r>
                      <a:endParaRPr lang="cs-CZ" sz="500" b="1"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100,00%</a:t>
                      </a:r>
                      <a:endParaRPr lang="cs-CZ" sz="500" b="1"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22 287 299 832</a:t>
                      </a:r>
                      <a:endParaRPr lang="cs-CZ" sz="500" b="1"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23 217 299 832</a:t>
                      </a:r>
                      <a:endParaRPr lang="cs-CZ" sz="500" b="1"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dirty="0">
                          <a:effectLst/>
                          <a:highlight>
                            <a:srgbClr val="FFFF00"/>
                          </a:highlight>
                        </a:rPr>
                        <a:t>23 217 299 832</a:t>
                      </a:r>
                      <a:endParaRPr lang="cs-CZ" sz="500" b="1" i="0" u="none" strike="noStrike" dirty="0">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23 217 299 832</a:t>
                      </a:r>
                      <a:endParaRPr lang="cs-CZ" sz="500" b="1"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a:effectLst/>
                        </a:rPr>
                        <a:t>23 217 299 832</a:t>
                      </a:r>
                      <a:endParaRPr lang="cs-CZ" sz="500" b="1"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dirty="0">
                          <a:effectLst/>
                          <a:highlight>
                            <a:srgbClr val="FFFF00"/>
                          </a:highlight>
                        </a:rPr>
                        <a:t>0</a:t>
                      </a:r>
                      <a:endParaRPr lang="cs-CZ" sz="500" b="1" i="0" u="none" strike="noStrike" dirty="0">
                        <a:solidFill>
                          <a:srgbClr val="000000"/>
                        </a:solidFill>
                        <a:effectLst/>
                        <a:highlight>
                          <a:srgbClr val="FFFF00"/>
                        </a:highlight>
                        <a:latin typeface="Arial" panose="020B0604020202020204" pitchFamily="34" charset="0"/>
                      </a:endParaRPr>
                    </a:p>
                  </a:txBody>
                  <a:tcPr marL="4086" marR="36772" marT="4086" marB="0" anchor="ctr"/>
                </a:tc>
                <a:tc>
                  <a:txBody>
                    <a:bodyPr/>
                    <a:lstStyle/>
                    <a:p>
                      <a:pPr algn="r" fontAlgn="ctr"/>
                      <a:r>
                        <a:rPr lang="cs-CZ" sz="500" u="none" strike="noStrike">
                          <a:effectLst/>
                        </a:rPr>
                        <a:t>0</a:t>
                      </a:r>
                      <a:endParaRPr lang="cs-CZ" sz="500" b="1" i="0" u="none" strike="noStrike">
                        <a:solidFill>
                          <a:srgbClr val="000000"/>
                        </a:solidFill>
                        <a:effectLst/>
                        <a:latin typeface="Arial" panose="020B0604020202020204" pitchFamily="34" charset="0"/>
                      </a:endParaRPr>
                    </a:p>
                  </a:txBody>
                  <a:tcPr marL="4086" marR="36772" marT="4086" marB="0" anchor="ctr"/>
                </a:tc>
                <a:tc>
                  <a:txBody>
                    <a:bodyPr/>
                    <a:lstStyle/>
                    <a:p>
                      <a:pPr algn="r" fontAlgn="ctr"/>
                      <a:r>
                        <a:rPr lang="cs-CZ" sz="500" u="none" strike="noStrike" dirty="0">
                          <a:effectLst/>
                        </a:rPr>
                        <a:t>0</a:t>
                      </a:r>
                      <a:endParaRPr lang="cs-CZ" sz="500" b="1" i="0" u="none" strike="noStrike" dirty="0">
                        <a:solidFill>
                          <a:srgbClr val="000000"/>
                        </a:solidFill>
                        <a:effectLst/>
                        <a:latin typeface="Arial" panose="020B0604020202020204" pitchFamily="34" charset="0"/>
                      </a:endParaRPr>
                    </a:p>
                  </a:txBody>
                  <a:tcPr marL="4086" marR="36772" marT="4086" marB="0" anchor="ctr"/>
                </a:tc>
                <a:extLst>
                  <a:ext uri="{0D108BD9-81ED-4DB2-BD59-A6C34878D82A}">
                    <a16:rowId xmlns:a16="http://schemas.microsoft.com/office/drawing/2014/main" val="2540999825"/>
                  </a:ext>
                </a:extLst>
              </a:tr>
            </a:tbl>
          </a:graphicData>
        </a:graphic>
      </p:graphicFrame>
    </p:spTree>
    <p:extLst>
      <p:ext uri="{BB962C8B-B14F-4D97-AF65-F5344CB8AC3E}">
        <p14:creationId xmlns:p14="http://schemas.microsoft.com/office/powerpoint/2010/main" val="367237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ulka 5">
            <a:extLst>
              <a:ext uri="{FF2B5EF4-FFF2-40B4-BE49-F238E27FC236}">
                <a16:creationId xmlns:a16="http://schemas.microsoft.com/office/drawing/2014/main" id="{015F7780-55E5-61D3-B247-C626BDB181FF}"/>
              </a:ext>
            </a:extLst>
          </p:cNvPr>
          <p:cNvGraphicFramePr>
            <a:graphicFrameLocks noGrp="1"/>
          </p:cNvGraphicFramePr>
          <p:nvPr>
            <p:extLst>
              <p:ext uri="{D42A27DB-BD31-4B8C-83A1-F6EECF244321}">
                <p14:modId xmlns:p14="http://schemas.microsoft.com/office/powerpoint/2010/main" val="4009243111"/>
              </p:ext>
            </p:extLst>
          </p:nvPr>
        </p:nvGraphicFramePr>
        <p:xfrm>
          <a:off x="833904" y="838902"/>
          <a:ext cx="8596309" cy="5469618"/>
        </p:xfrm>
        <a:graphic>
          <a:graphicData uri="http://schemas.openxmlformats.org/drawingml/2006/table">
            <a:tbl>
              <a:tblPr>
                <a:tableStyleId>{5C22544A-7EE6-4342-B048-85BDC9FD1C3A}</a:tableStyleId>
              </a:tblPr>
              <a:tblGrid>
                <a:gridCol w="516117">
                  <a:extLst>
                    <a:ext uri="{9D8B030D-6E8A-4147-A177-3AD203B41FA5}">
                      <a16:colId xmlns:a16="http://schemas.microsoft.com/office/drawing/2014/main" val="2136018798"/>
                    </a:ext>
                  </a:extLst>
                </a:gridCol>
                <a:gridCol w="2834413">
                  <a:extLst>
                    <a:ext uri="{9D8B030D-6E8A-4147-A177-3AD203B41FA5}">
                      <a16:colId xmlns:a16="http://schemas.microsoft.com/office/drawing/2014/main" val="197765834"/>
                    </a:ext>
                  </a:extLst>
                </a:gridCol>
                <a:gridCol w="634570">
                  <a:extLst>
                    <a:ext uri="{9D8B030D-6E8A-4147-A177-3AD203B41FA5}">
                      <a16:colId xmlns:a16="http://schemas.microsoft.com/office/drawing/2014/main" val="1075396914"/>
                    </a:ext>
                  </a:extLst>
                </a:gridCol>
                <a:gridCol w="634570">
                  <a:extLst>
                    <a:ext uri="{9D8B030D-6E8A-4147-A177-3AD203B41FA5}">
                      <a16:colId xmlns:a16="http://schemas.microsoft.com/office/drawing/2014/main" val="1394306343"/>
                    </a:ext>
                  </a:extLst>
                </a:gridCol>
                <a:gridCol w="634570">
                  <a:extLst>
                    <a:ext uri="{9D8B030D-6E8A-4147-A177-3AD203B41FA5}">
                      <a16:colId xmlns:a16="http://schemas.microsoft.com/office/drawing/2014/main" val="2419925072"/>
                    </a:ext>
                  </a:extLst>
                </a:gridCol>
                <a:gridCol w="634570">
                  <a:extLst>
                    <a:ext uri="{9D8B030D-6E8A-4147-A177-3AD203B41FA5}">
                      <a16:colId xmlns:a16="http://schemas.microsoft.com/office/drawing/2014/main" val="3256310747"/>
                    </a:ext>
                  </a:extLst>
                </a:gridCol>
                <a:gridCol w="634570">
                  <a:extLst>
                    <a:ext uri="{9D8B030D-6E8A-4147-A177-3AD203B41FA5}">
                      <a16:colId xmlns:a16="http://schemas.microsoft.com/office/drawing/2014/main" val="1289240169"/>
                    </a:ext>
                  </a:extLst>
                </a:gridCol>
                <a:gridCol w="698027">
                  <a:extLst>
                    <a:ext uri="{9D8B030D-6E8A-4147-A177-3AD203B41FA5}">
                      <a16:colId xmlns:a16="http://schemas.microsoft.com/office/drawing/2014/main" val="1365479367"/>
                    </a:ext>
                  </a:extLst>
                </a:gridCol>
                <a:gridCol w="621879">
                  <a:extLst>
                    <a:ext uri="{9D8B030D-6E8A-4147-A177-3AD203B41FA5}">
                      <a16:colId xmlns:a16="http://schemas.microsoft.com/office/drawing/2014/main" val="2028328525"/>
                    </a:ext>
                  </a:extLst>
                </a:gridCol>
                <a:gridCol w="753023">
                  <a:extLst>
                    <a:ext uri="{9D8B030D-6E8A-4147-A177-3AD203B41FA5}">
                      <a16:colId xmlns:a16="http://schemas.microsoft.com/office/drawing/2014/main" val="3512814771"/>
                    </a:ext>
                  </a:extLst>
                </a:gridCol>
              </a:tblGrid>
              <a:tr h="187683">
                <a:tc rowSpan="2">
                  <a:txBody>
                    <a:bodyPr/>
                    <a:lstStyle/>
                    <a:p>
                      <a:pPr algn="ctr" fontAlgn="ctr"/>
                      <a:r>
                        <a:rPr lang="cs-CZ" sz="700" u="none" strike="noStrike">
                          <a:effectLst/>
                        </a:rPr>
                        <a:t>Kód VVŠ</a:t>
                      </a:r>
                      <a:endParaRPr lang="cs-CZ" sz="700" b="1" i="0" u="none" strike="noStrike">
                        <a:solidFill>
                          <a:srgbClr val="000000"/>
                        </a:solidFill>
                        <a:effectLst/>
                        <a:latin typeface="Arial" panose="020B0604020202020204" pitchFamily="34" charset="0"/>
                      </a:endParaRPr>
                    </a:p>
                  </a:txBody>
                  <a:tcPr marL="0" marR="0" marT="0" marB="0" anchor="ctr"/>
                </a:tc>
                <a:tc rowSpan="2">
                  <a:txBody>
                    <a:bodyPr/>
                    <a:lstStyle/>
                    <a:p>
                      <a:pPr algn="ctr" fontAlgn="ctr"/>
                      <a:r>
                        <a:rPr lang="cs-CZ" sz="700" u="none" strike="noStrike">
                          <a:effectLst/>
                        </a:rPr>
                        <a:t>Název VVŠ</a:t>
                      </a:r>
                      <a:endParaRPr lang="cs-CZ" sz="700" b="1" i="0" u="none" strike="noStrike">
                        <a:solidFill>
                          <a:srgbClr val="000000"/>
                        </a:solidFill>
                        <a:effectLst/>
                        <a:latin typeface="Arial" panose="020B0604020202020204" pitchFamily="34" charset="0"/>
                      </a:endParaRPr>
                    </a:p>
                  </a:txBody>
                  <a:tcPr marL="0" marR="0" marT="0" marB="0" anchor="ctr"/>
                </a:tc>
                <a:tc gridSpan="7">
                  <a:txBody>
                    <a:bodyPr/>
                    <a:lstStyle/>
                    <a:p>
                      <a:pPr algn="ctr" fontAlgn="b"/>
                      <a:r>
                        <a:rPr lang="cs-CZ" sz="700" u="none" strike="noStrike">
                          <a:effectLst/>
                        </a:rPr>
                        <a:t>Skutečnosti</a:t>
                      </a:r>
                      <a:endParaRPr lang="cs-CZ" sz="700" b="1" i="0" u="none" strike="noStrike">
                        <a:solidFill>
                          <a:srgbClr val="000000"/>
                        </a:solidFill>
                        <a:effectLst/>
                        <a:latin typeface="Calibri" panose="020F0502020204030204" pitchFamily="34" charset="0"/>
                      </a:endParaRPr>
                    </a:p>
                  </a:txBody>
                  <a:tcPr marL="0" marR="0" marT="0" marB="0" anchor="b"/>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rowSpan="2">
                  <a:txBody>
                    <a:bodyPr/>
                    <a:lstStyle/>
                    <a:p>
                      <a:pPr algn="ctr" fontAlgn="b"/>
                      <a:r>
                        <a:rPr lang="cs-CZ" sz="800" u="none" strike="noStrike">
                          <a:effectLst/>
                        </a:rPr>
                        <a:t>Částka na r. 2024</a:t>
                      </a:r>
                      <a:endParaRPr lang="cs-CZ" sz="8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7095032"/>
                  </a:ext>
                </a:extLst>
              </a:tr>
              <a:tr h="196620">
                <a:tc vMerge="1">
                  <a:txBody>
                    <a:bodyPr/>
                    <a:lstStyle/>
                    <a:p>
                      <a:endParaRPr lang="cs-CZ"/>
                    </a:p>
                  </a:txBody>
                  <a:tcPr/>
                </a:tc>
                <a:tc vMerge="1">
                  <a:txBody>
                    <a:bodyPr/>
                    <a:lstStyle/>
                    <a:p>
                      <a:endParaRPr lang="cs-CZ"/>
                    </a:p>
                  </a:txBody>
                  <a:tcPr/>
                </a:tc>
                <a:tc>
                  <a:txBody>
                    <a:bodyPr/>
                    <a:lstStyle/>
                    <a:p>
                      <a:pPr algn="ctr" fontAlgn="b"/>
                      <a:r>
                        <a:rPr lang="cs-CZ" sz="700" u="none" strike="noStrike">
                          <a:effectLst/>
                        </a:rPr>
                        <a:t>2018</a:t>
                      </a:r>
                      <a:endParaRPr lang="cs-CZ" sz="7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700" u="none" strike="noStrike">
                          <a:effectLst/>
                        </a:rPr>
                        <a:t>2019</a:t>
                      </a:r>
                      <a:endParaRPr lang="cs-CZ" sz="7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700" u="none" strike="noStrike">
                          <a:effectLst/>
                        </a:rPr>
                        <a:t>2020</a:t>
                      </a:r>
                      <a:endParaRPr lang="cs-CZ" sz="7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700" u="none" strike="noStrike">
                          <a:effectLst/>
                        </a:rPr>
                        <a:t>2021</a:t>
                      </a:r>
                      <a:endParaRPr lang="cs-CZ" sz="7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700" u="none" strike="noStrike">
                          <a:effectLst/>
                        </a:rPr>
                        <a:t>2022</a:t>
                      </a:r>
                      <a:endParaRPr lang="cs-CZ" sz="7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700" u="none" strike="noStrike">
                          <a:effectLst/>
                        </a:rPr>
                        <a:t>Součet 18 - 22</a:t>
                      </a:r>
                      <a:endParaRPr lang="cs-CZ" sz="7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700" u="none" strike="noStrike">
                          <a:effectLst/>
                        </a:rPr>
                        <a:t>Podíl</a:t>
                      </a:r>
                      <a:endParaRPr lang="cs-CZ" sz="700" b="1" i="0" u="none" strike="noStrike">
                        <a:solidFill>
                          <a:srgbClr val="000000"/>
                        </a:solidFill>
                        <a:effectLst/>
                        <a:latin typeface="Calibri" panose="020F0502020204030204" pitchFamily="34" charset="0"/>
                      </a:endParaRPr>
                    </a:p>
                  </a:txBody>
                  <a:tcPr marL="0" marR="0" marT="0" marB="0" anchor="b"/>
                </a:tc>
                <a:tc vMerge="1">
                  <a:txBody>
                    <a:bodyPr/>
                    <a:lstStyle/>
                    <a:p>
                      <a:endParaRPr lang="cs-CZ"/>
                    </a:p>
                  </a:txBody>
                  <a:tcPr/>
                </a:tc>
                <a:extLst>
                  <a:ext uri="{0D108BD9-81ED-4DB2-BD59-A6C34878D82A}">
                    <a16:rowId xmlns:a16="http://schemas.microsoft.com/office/drawing/2014/main" val="3679209895"/>
                  </a:ext>
                </a:extLst>
              </a:tr>
              <a:tr h="187683">
                <a:tc>
                  <a:txBody>
                    <a:bodyPr/>
                    <a:lstStyle/>
                    <a:p>
                      <a:pPr algn="l" fontAlgn="b"/>
                      <a:r>
                        <a:rPr lang="cs-CZ" sz="700" u="none" strike="noStrike">
                          <a:effectLst/>
                        </a:rPr>
                        <a:t>11000</a:t>
                      </a:r>
                      <a:endParaRPr lang="cs-CZ" sz="7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700" u="none" strike="noStrike">
                          <a:effectLst/>
                        </a:rPr>
                        <a:t>Univerzita Karlova</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394 875 000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398 722 500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437 062 500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479 891 250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481 578 750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2 192 130 000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29,00%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486 874 626</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1878626593"/>
                  </a:ext>
                </a:extLst>
              </a:tr>
              <a:tr h="187683">
                <a:tc>
                  <a:txBody>
                    <a:bodyPr/>
                    <a:lstStyle/>
                    <a:p>
                      <a:pPr algn="ctr" fontAlgn="ctr"/>
                      <a:r>
                        <a:rPr lang="cs-CZ" sz="700" u="none" strike="noStrike">
                          <a:effectLst/>
                        </a:rPr>
                        <a:t>12000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Jihočeská univerzita v Českých Budějovicích</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44 820 000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45 900 000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49 241 250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52 211 250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50 861 250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243 033 750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3,22%</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53 978 079</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4196585956"/>
                  </a:ext>
                </a:extLst>
              </a:tr>
              <a:tr h="187683">
                <a:tc>
                  <a:txBody>
                    <a:bodyPr/>
                    <a:lstStyle/>
                    <a:p>
                      <a:pPr algn="ctr" fontAlgn="ctr"/>
                      <a:r>
                        <a:rPr lang="cs-CZ" sz="700" u="none" strike="noStrike">
                          <a:effectLst/>
                        </a:rPr>
                        <a:t>13000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Univerzita Jana Evangelisty Purkyně v Ústí nad Labem</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15 018 750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15 558 750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15 693 750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18 056 250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17 921 250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82 248 750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1,09%</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18 267 543</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3550352407"/>
                  </a:ext>
                </a:extLst>
              </a:tr>
              <a:tr h="187683">
                <a:tc>
                  <a:txBody>
                    <a:bodyPr/>
                    <a:lstStyle/>
                    <a:p>
                      <a:pPr algn="ctr" fontAlgn="ctr"/>
                      <a:r>
                        <a:rPr lang="cs-CZ" sz="700" u="none" strike="noStrike">
                          <a:effectLst/>
                        </a:rPr>
                        <a:t>14000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Masarykova univerzita</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208 946 250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205 267 500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215 763 750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230 175 000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221 231 250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1 081 383 750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14,31%</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240 176 590</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3957966231"/>
                  </a:ext>
                </a:extLst>
              </a:tr>
              <a:tr h="187683">
                <a:tc>
                  <a:txBody>
                    <a:bodyPr/>
                    <a:lstStyle/>
                    <a:p>
                      <a:pPr algn="ctr" fontAlgn="ctr"/>
                      <a:r>
                        <a:rPr lang="cs-CZ" sz="700" u="none" strike="noStrike">
                          <a:effectLst/>
                        </a:rPr>
                        <a:t>15000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Univerzita Palackého v Olomouci</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96 390 000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96 356 250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105 536 250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111 510 000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110 531 250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520 323 750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6,88%</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115 564 511</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4287776157"/>
                  </a:ext>
                </a:extLst>
              </a:tr>
              <a:tr h="187683">
                <a:tc>
                  <a:txBody>
                    <a:bodyPr/>
                    <a:lstStyle/>
                    <a:p>
                      <a:pPr algn="ctr" fontAlgn="ctr"/>
                      <a:r>
                        <a:rPr lang="cs-CZ" sz="700" u="none" strike="noStrike">
                          <a:effectLst/>
                        </a:rPr>
                        <a:t>16000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Veterinární univerzita Brno</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16 436 250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18 225 000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15 930 000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12 993 750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11 070 000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74 655 000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0,99%</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16 580 962</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983699526"/>
                  </a:ext>
                </a:extLst>
              </a:tr>
              <a:tr h="187683">
                <a:tc>
                  <a:txBody>
                    <a:bodyPr/>
                    <a:lstStyle/>
                    <a:p>
                      <a:pPr algn="ctr" fontAlgn="ctr"/>
                      <a:r>
                        <a:rPr lang="cs-CZ" sz="700" u="none" strike="noStrike">
                          <a:effectLst/>
                        </a:rPr>
                        <a:t>17000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Ostravská univerzita</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25 987 500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25 548 750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24 975 000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24 468 750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24 941 250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125 921 250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1,67%</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27 967 256</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613461464"/>
                  </a:ext>
                </a:extLst>
              </a:tr>
              <a:tr h="187683">
                <a:tc>
                  <a:txBody>
                    <a:bodyPr/>
                    <a:lstStyle/>
                    <a:p>
                      <a:pPr algn="ctr" fontAlgn="ctr"/>
                      <a:r>
                        <a:rPr lang="cs-CZ" sz="700" u="none" strike="noStrike">
                          <a:effectLst/>
                        </a:rPr>
                        <a:t>18000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Univerzita Hradec Králové</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12 150 000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12 285 000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13 398 750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13 938 750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13 432 500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65 205 000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0,86%</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14 482 106</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558975888"/>
                  </a:ext>
                </a:extLst>
              </a:tr>
              <a:tr h="187683">
                <a:tc>
                  <a:txBody>
                    <a:bodyPr/>
                    <a:lstStyle/>
                    <a:p>
                      <a:pPr algn="ctr" fontAlgn="ctr"/>
                      <a:r>
                        <a:rPr lang="cs-CZ" sz="700" u="none" strike="noStrike">
                          <a:effectLst/>
                        </a:rPr>
                        <a:t>19000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Slezská univerzita v Opavě</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5 737 500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5 028 750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5 535 000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5 096 250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4 927 500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26 325 000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0,35%</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5 846 813</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2643627820"/>
                  </a:ext>
                </a:extLst>
              </a:tr>
              <a:tr h="187683">
                <a:tc>
                  <a:txBody>
                    <a:bodyPr/>
                    <a:lstStyle/>
                    <a:p>
                      <a:pPr algn="ctr" fontAlgn="ctr"/>
                      <a:r>
                        <a:rPr lang="cs-CZ" sz="700" u="none" strike="noStrike">
                          <a:effectLst/>
                        </a:rPr>
                        <a:t>21000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České vysoké učení technické v Praze</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112 387 500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110 970 000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123 727 500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140 771 250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139 083 750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626 940 000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8,29%</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139 244 104</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3728787629"/>
                  </a:ext>
                </a:extLst>
              </a:tr>
              <a:tr h="187683">
                <a:tc>
                  <a:txBody>
                    <a:bodyPr/>
                    <a:lstStyle/>
                    <a:p>
                      <a:pPr algn="ctr" fontAlgn="ctr"/>
                      <a:r>
                        <a:rPr lang="cs-CZ" sz="700" u="none" strike="noStrike">
                          <a:effectLst/>
                        </a:rPr>
                        <a:t>22000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Vysoká škola chemicko-technologická v Praze</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56 430 000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60 480 000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64 732 500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73 676 250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75 903 750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331 222 500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4,38%</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73 564 903</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3919901741"/>
                  </a:ext>
                </a:extLst>
              </a:tr>
              <a:tr h="187683">
                <a:tc>
                  <a:txBody>
                    <a:bodyPr/>
                    <a:lstStyle/>
                    <a:p>
                      <a:pPr algn="ctr" fontAlgn="ctr"/>
                      <a:r>
                        <a:rPr lang="cs-CZ" sz="700" u="none" strike="noStrike">
                          <a:effectLst/>
                        </a:rPr>
                        <a:t>23000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Západočeská univerzita v Plzni</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33 648 750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32 197 500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35 100 000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40 398 750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37 800 000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179 145 000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2,37%</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39 788 313</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1508829400"/>
                  </a:ext>
                </a:extLst>
              </a:tr>
              <a:tr h="187683">
                <a:tc>
                  <a:txBody>
                    <a:bodyPr/>
                    <a:lstStyle/>
                    <a:p>
                      <a:pPr algn="ctr" fontAlgn="ctr"/>
                      <a:r>
                        <a:rPr lang="cs-CZ" sz="700" u="none" strike="noStrike">
                          <a:effectLst/>
                        </a:rPr>
                        <a:t>24000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Technická univerzita v Liberci</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18 697 500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17 280 000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17 415 000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19 338 750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19 102 500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91 833 750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1,21%</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20 396 383</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336154475"/>
                  </a:ext>
                </a:extLst>
              </a:tr>
              <a:tr h="187683">
                <a:tc>
                  <a:txBody>
                    <a:bodyPr/>
                    <a:lstStyle/>
                    <a:p>
                      <a:pPr algn="ctr" fontAlgn="ctr"/>
                      <a:r>
                        <a:rPr lang="cs-CZ" sz="700" u="none" strike="noStrike">
                          <a:effectLst/>
                        </a:rPr>
                        <a:t>25000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Univerzita Pardubice</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22 038 750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20 047 500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21 262 500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22 038 750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23 827 500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109 215 000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1,44%</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24 256 779</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664551817"/>
                  </a:ext>
                </a:extLst>
              </a:tr>
              <a:tr h="187683">
                <a:tc>
                  <a:txBody>
                    <a:bodyPr/>
                    <a:lstStyle/>
                    <a:p>
                      <a:pPr algn="ctr" fontAlgn="ctr"/>
                      <a:r>
                        <a:rPr lang="cs-CZ" sz="700" u="none" strike="noStrike">
                          <a:effectLst/>
                        </a:rPr>
                        <a:t>26000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Vysoké učení technické v Brně</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106 987 500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108 067 500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116 100 000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123 525 000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119 340 000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574 020 000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7,59%</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127 490 510</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3155150263"/>
                  </a:ext>
                </a:extLst>
              </a:tr>
              <a:tr h="187683">
                <a:tc>
                  <a:txBody>
                    <a:bodyPr/>
                    <a:lstStyle/>
                    <a:p>
                      <a:pPr algn="ctr" fontAlgn="ctr"/>
                      <a:r>
                        <a:rPr lang="cs-CZ" sz="700" u="none" strike="noStrike">
                          <a:effectLst/>
                        </a:rPr>
                        <a:t>27000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Vysoká škola báňská - Technická univerzita Ostrava</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57 645 000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58 893 750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62 842 500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67 297 500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61 256 250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307 935 000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4,07%</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68 392 722</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434748018"/>
                  </a:ext>
                </a:extLst>
              </a:tr>
              <a:tr h="187683">
                <a:tc>
                  <a:txBody>
                    <a:bodyPr/>
                    <a:lstStyle/>
                    <a:p>
                      <a:pPr algn="ctr" fontAlgn="ctr"/>
                      <a:r>
                        <a:rPr lang="cs-CZ" sz="700" u="none" strike="noStrike">
                          <a:effectLst/>
                        </a:rPr>
                        <a:t>28000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s-ES" sz="700" u="none" strike="noStrike">
                          <a:effectLst/>
                        </a:rPr>
                        <a:t>Univerzita Tomáše Bati ve Zlíně</a:t>
                      </a:r>
                      <a:endParaRPr lang="es-ES"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17 043 750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16 537 500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19 406 250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20 486 250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21 262 500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94 736 250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1,25%</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21 041 031</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1883418267"/>
                  </a:ext>
                </a:extLst>
              </a:tr>
              <a:tr h="187683">
                <a:tc>
                  <a:txBody>
                    <a:bodyPr/>
                    <a:lstStyle/>
                    <a:p>
                      <a:pPr algn="ctr" fontAlgn="ctr"/>
                      <a:r>
                        <a:rPr lang="cs-CZ" sz="700" u="none" strike="noStrike">
                          <a:effectLst/>
                        </a:rPr>
                        <a:t>31000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Vysoká škola ekonomická v Praze</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25 717 500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25 346 250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24 401 250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25 582 500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24 300 000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125 347 500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1,66%</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27 839 826</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1558955041"/>
                  </a:ext>
                </a:extLst>
              </a:tr>
              <a:tr h="187683">
                <a:tc>
                  <a:txBody>
                    <a:bodyPr/>
                    <a:lstStyle/>
                    <a:p>
                      <a:pPr algn="ctr" fontAlgn="ctr"/>
                      <a:r>
                        <a:rPr lang="cs-CZ" sz="700" u="none" strike="noStrike">
                          <a:effectLst/>
                        </a:rPr>
                        <a:t>41000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Česká zemědělská univerzita v Praze</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67 500 000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73 811 250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81 978 750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84 948 750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83 328 750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391 567 500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5,18%</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86 967 598</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2962030719"/>
                  </a:ext>
                </a:extLst>
              </a:tr>
              <a:tr h="187683">
                <a:tc>
                  <a:txBody>
                    <a:bodyPr/>
                    <a:lstStyle/>
                    <a:p>
                      <a:pPr algn="ctr" fontAlgn="ctr"/>
                      <a:r>
                        <a:rPr lang="cs-CZ" sz="700" u="none" strike="noStrike">
                          <a:effectLst/>
                        </a:rPr>
                        <a:t>43000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Mendelova univerzita v Brně</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38 171 250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39 892 500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44 313 750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44 718 750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41 546 250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208 642 500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2,76%</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46 339 742</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3638271053"/>
                  </a:ext>
                </a:extLst>
              </a:tr>
              <a:tr h="187683">
                <a:tc>
                  <a:txBody>
                    <a:bodyPr/>
                    <a:lstStyle/>
                    <a:p>
                      <a:pPr algn="ctr" fontAlgn="ctr"/>
                      <a:r>
                        <a:rPr lang="cs-CZ" sz="700" u="none" strike="noStrike">
                          <a:effectLst/>
                        </a:rPr>
                        <a:t>51000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Akademie múzických umění v Praze</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8 201 250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8 572 500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9 787 500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9 720 000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9 888 750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46 170 000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0,61%</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10 254 411</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3866109396"/>
                  </a:ext>
                </a:extLst>
              </a:tr>
              <a:tr h="187683">
                <a:tc>
                  <a:txBody>
                    <a:bodyPr/>
                    <a:lstStyle/>
                    <a:p>
                      <a:pPr algn="ctr" fontAlgn="ctr"/>
                      <a:r>
                        <a:rPr lang="cs-CZ" sz="700" u="none" strike="noStrike">
                          <a:effectLst/>
                        </a:rPr>
                        <a:t>52000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Akademie výtvarných umění v Praze</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2 193 750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2 295 000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2 598 750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3 240 000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3 071 250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13 398 750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0,18%</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2 975 878</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2524994877"/>
                  </a:ext>
                </a:extLst>
              </a:tr>
              <a:tr h="187683">
                <a:tc>
                  <a:txBody>
                    <a:bodyPr/>
                    <a:lstStyle/>
                    <a:p>
                      <a:pPr algn="ctr" fontAlgn="ctr"/>
                      <a:r>
                        <a:rPr lang="cs-CZ" sz="700" u="none" strike="noStrike">
                          <a:effectLst/>
                        </a:rPr>
                        <a:t>53000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Vysoká škola uměleckoprůmyslová v Praze</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4 185 000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4 522 500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4 252 500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4 151 250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4 522 500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21 633 750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0,29%</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4 804 881</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439631764"/>
                  </a:ext>
                </a:extLst>
              </a:tr>
              <a:tr h="187683">
                <a:tc>
                  <a:txBody>
                    <a:bodyPr/>
                    <a:lstStyle/>
                    <a:p>
                      <a:pPr algn="ctr" fontAlgn="ctr"/>
                      <a:r>
                        <a:rPr lang="cs-CZ" sz="700" u="none" strike="noStrike">
                          <a:effectLst/>
                        </a:rPr>
                        <a:t>54000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Janáčkova akademie múzických umění</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4 421 250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4 758 750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5 130 000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5 467 500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5 568 750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25 346 250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0,34%</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5 629 432</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1843001794"/>
                  </a:ext>
                </a:extLst>
              </a:tr>
              <a:tr h="187683">
                <a:tc>
                  <a:txBody>
                    <a:bodyPr/>
                    <a:lstStyle/>
                    <a:p>
                      <a:pPr algn="ctr" fontAlgn="ctr"/>
                      <a:r>
                        <a:rPr lang="cs-CZ" sz="700" u="none" strike="noStrike">
                          <a:effectLst/>
                        </a:rPr>
                        <a:t>55000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Vysoká škola polytechnická Jihlava</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 </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461598974"/>
                  </a:ext>
                </a:extLst>
              </a:tr>
              <a:tr h="196620">
                <a:tc>
                  <a:txBody>
                    <a:bodyPr/>
                    <a:lstStyle/>
                    <a:p>
                      <a:pPr algn="ctr" fontAlgn="ctr"/>
                      <a:r>
                        <a:rPr lang="cs-CZ" sz="700" u="none" strike="noStrike">
                          <a:effectLst/>
                        </a:rPr>
                        <a:t>56000</a:t>
                      </a:r>
                      <a:endParaRPr lang="cs-CZ" sz="70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Vysoká škola technická a ekonomická v Českých Budějovicích</a:t>
                      </a:r>
                      <a:endParaRPr lang="cs-CZ" sz="700" b="0"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0</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a:effectLst/>
                        </a:rPr>
                        <a:t> </a:t>
                      </a:r>
                      <a:endParaRPr lang="cs-CZ" sz="800" b="1" i="0" u="none" strike="noStrike">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2516818340"/>
                  </a:ext>
                </a:extLst>
              </a:tr>
              <a:tr h="196620">
                <a:tc>
                  <a:txBody>
                    <a:bodyPr/>
                    <a:lstStyle/>
                    <a:p>
                      <a:pPr algn="l" fontAlgn="ctr"/>
                      <a:r>
                        <a:rPr lang="cs-CZ" sz="700" u="none" strike="noStrike">
                          <a:effectLst/>
                        </a:rPr>
                        <a:t> </a:t>
                      </a:r>
                      <a:endParaRPr lang="cs-CZ" sz="700" b="1"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Celkem</a:t>
                      </a:r>
                      <a:endParaRPr lang="cs-CZ" sz="700" b="1" i="0" u="none" strike="noStrike">
                        <a:solidFill>
                          <a:srgbClr val="000000"/>
                        </a:solidFill>
                        <a:effectLst/>
                        <a:latin typeface="Arial" panose="020B0604020202020204" pitchFamily="34" charset="0"/>
                      </a:endParaRPr>
                    </a:p>
                  </a:txBody>
                  <a:tcPr marL="57055" marR="0" marT="0" marB="0" anchor="ctr"/>
                </a:tc>
                <a:tc>
                  <a:txBody>
                    <a:bodyPr/>
                    <a:lstStyle/>
                    <a:p>
                      <a:pPr algn="r" fontAlgn="b"/>
                      <a:r>
                        <a:rPr lang="cs-CZ" sz="700" u="none" strike="noStrike">
                          <a:effectLst/>
                        </a:rPr>
                        <a:t>1 395 630 000</a:t>
                      </a:r>
                      <a:endParaRPr lang="cs-CZ" sz="700" b="1"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1 406 565 000</a:t>
                      </a:r>
                      <a:endParaRPr lang="cs-CZ" sz="700" b="1"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1 516 185 000</a:t>
                      </a:r>
                      <a:endParaRPr lang="cs-CZ" sz="700" b="1"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1 633 702 500</a:t>
                      </a:r>
                      <a:endParaRPr lang="cs-CZ" sz="700" b="1"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1 606 297 500</a:t>
                      </a:r>
                      <a:endParaRPr lang="cs-CZ" sz="700" b="1"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7 558 380 000</a:t>
                      </a:r>
                      <a:endParaRPr lang="cs-CZ" sz="700" b="1"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700" u="none" strike="noStrike">
                          <a:effectLst/>
                        </a:rPr>
                        <a:t>100,00%</a:t>
                      </a:r>
                      <a:endParaRPr lang="cs-CZ" sz="700" b="1" i="0" u="none" strike="noStrike">
                        <a:solidFill>
                          <a:srgbClr val="000000"/>
                        </a:solidFill>
                        <a:effectLst/>
                        <a:latin typeface="Calibri" panose="020F0502020204030204" pitchFamily="34" charset="0"/>
                      </a:endParaRPr>
                    </a:p>
                  </a:txBody>
                  <a:tcPr marL="0" marR="57055" marT="0" marB="0" anchor="b"/>
                </a:tc>
                <a:tc>
                  <a:txBody>
                    <a:bodyPr/>
                    <a:lstStyle/>
                    <a:p>
                      <a:pPr algn="r" fontAlgn="b"/>
                      <a:r>
                        <a:rPr lang="cs-CZ" sz="800" u="none" strike="noStrike" dirty="0">
                          <a:effectLst/>
                        </a:rPr>
                        <a:t>1 678 725 000</a:t>
                      </a:r>
                      <a:endParaRPr lang="cs-CZ" sz="800" b="1" i="0" u="none" strike="noStrike" dirty="0">
                        <a:solidFill>
                          <a:srgbClr val="000000"/>
                        </a:solidFill>
                        <a:effectLst/>
                        <a:latin typeface="Calibri" panose="020F0502020204030204" pitchFamily="34" charset="0"/>
                      </a:endParaRPr>
                    </a:p>
                  </a:txBody>
                  <a:tcPr marL="0" marR="57055" marT="0" marB="0" anchor="b"/>
                </a:tc>
                <a:extLst>
                  <a:ext uri="{0D108BD9-81ED-4DB2-BD59-A6C34878D82A}">
                    <a16:rowId xmlns:a16="http://schemas.microsoft.com/office/drawing/2014/main" val="3619495694"/>
                  </a:ext>
                </a:extLst>
              </a:tr>
            </a:tbl>
          </a:graphicData>
        </a:graphic>
      </p:graphicFrame>
      <p:pic>
        <p:nvPicPr>
          <p:cNvPr id="7" name="Picture 1">
            <a:extLst>
              <a:ext uri="{FF2B5EF4-FFF2-40B4-BE49-F238E27FC236}">
                <a16:creationId xmlns:a16="http://schemas.microsoft.com/office/drawing/2014/main" id="{4C9273FE-34D0-4C9C-B67D-3C8FE0B054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904" y="3172696"/>
            <a:ext cx="9525" cy="44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a:extLst>
              <a:ext uri="{FF2B5EF4-FFF2-40B4-BE49-F238E27FC236}">
                <a16:creationId xmlns:a16="http://schemas.microsoft.com/office/drawing/2014/main" id="{68A1B2A3-84DD-4E6F-82C7-A6233F883F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904" y="3172696"/>
            <a:ext cx="9525" cy="44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bdélník 8">
            <a:extLst>
              <a:ext uri="{FF2B5EF4-FFF2-40B4-BE49-F238E27FC236}">
                <a16:creationId xmlns:a16="http://schemas.microsoft.com/office/drawing/2014/main" id="{67625157-01DD-3C54-2719-A53D82FD9C65}"/>
              </a:ext>
            </a:extLst>
          </p:cNvPr>
          <p:cNvSpPr/>
          <p:nvPr/>
        </p:nvSpPr>
        <p:spPr>
          <a:xfrm>
            <a:off x="2877424" y="302004"/>
            <a:ext cx="3456264" cy="46139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cs-CZ" dirty="0"/>
              <a:t>Rozpis ukazatele C - doktorandi</a:t>
            </a:r>
          </a:p>
        </p:txBody>
      </p:sp>
    </p:spTree>
    <p:extLst>
      <p:ext uri="{BB962C8B-B14F-4D97-AF65-F5344CB8AC3E}">
        <p14:creationId xmlns:p14="http://schemas.microsoft.com/office/powerpoint/2010/main" val="2625610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0C80AA-8062-3424-92B5-5997E524D83C}"/>
              </a:ext>
            </a:extLst>
          </p:cNvPr>
          <p:cNvSpPr>
            <a:spLocks noGrp="1"/>
          </p:cNvSpPr>
          <p:nvPr>
            <p:ph type="title"/>
          </p:nvPr>
        </p:nvSpPr>
        <p:spPr>
          <a:xfrm>
            <a:off x="677333" y="209726"/>
            <a:ext cx="9666293" cy="545284"/>
          </a:xfrm>
        </p:spPr>
        <p:txBody>
          <a:bodyPr>
            <a:normAutofit fontScale="90000"/>
          </a:bodyPr>
          <a:lstStyle/>
          <a:p>
            <a:r>
              <a:rPr lang="cs-CZ" sz="2200" b="1" spc="-15" dirty="0">
                <a:effectLst/>
                <a:latin typeface="Calibri" panose="020F0502020204030204" pitchFamily="34" charset="0"/>
                <a:ea typeface="Calibri" panose="020F0502020204030204" pitchFamily="34" charset="0"/>
                <a:cs typeface="Times New Roman" panose="02020603050405020304" pitchFamily="18" charset="0"/>
              </a:rPr>
              <a:t>III. Návrh opatření na podporu mzdové koheze na veřejných vysokých školách v roce 2024</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8D19437A-B407-4012-2284-02A002F926B1}"/>
              </a:ext>
            </a:extLst>
          </p:cNvPr>
          <p:cNvSpPr>
            <a:spLocks noGrp="1"/>
          </p:cNvSpPr>
          <p:nvPr>
            <p:ph idx="1"/>
          </p:nvPr>
        </p:nvSpPr>
        <p:spPr>
          <a:xfrm>
            <a:off x="677333" y="880845"/>
            <a:ext cx="10194799" cy="5645790"/>
          </a:xfrm>
        </p:spPr>
        <p:txBody>
          <a:bodyPr>
            <a:normAutofit fontScale="25000" lnSpcReduction="20000"/>
          </a:bodyPr>
          <a:lstStyle/>
          <a:p>
            <a:pPr algn="just">
              <a:lnSpc>
                <a:spcPct val="107000"/>
              </a:lnSpc>
              <a:spcAft>
                <a:spcPts val="800"/>
              </a:spcAft>
            </a:pP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Pro rok 2024 bude rozpočet veřejných vysokých škol navýšen nad rámec ukazatele SR pro r. 2024 </a:t>
            </a:r>
            <a:r>
              <a:rPr lang="cs-CZ" sz="5600" b="1" kern="100" dirty="0">
                <a:effectLst/>
                <a:latin typeface="Calibri" panose="020F0502020204030204" pitchFamily="34" charset="0"/>
                <a:ea typeface="Calibri" panose="020F0502020204030204" pitchFamily="34" charset="0"/>
                <a:cs typeface="Times New Roman" panose="02020603050405020304" pitchFamily="18" charset="0"/>
              </a:rPr>
              <a:t>o 800 mil. </a:t>
            </a: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Kč na </a:t>
            </a:r>
            <a:r>
              <a:rPr lang="cs-CZ" sz="5600" b="1" kern="100" dirty="0">
                <a:effectLst/>
                <a:latin typeface="Calibri" panose="020F0502020204030204" pitchFamily="34" charset="0"/>
                <a:ea typeface="Calibri" panose="020F0502020204030204" pitchFamily="34" charset="0"/>
                <a:cs typeface="Times New Roman" panose="02020603050405020304" pitchFamily="18" charset="0"/>
              </a:rPr>
              <a:t>podporu mzdové koheze institucí</a:t>
            </a: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 </a:t>
            </a:r>
            <a:r>
              <a:rPr lang="cs-CZ" sz="5600" b="1" kern="100" dirty="0">
                <a:effectLst/>
                <a:latin typeface="Calibri" panose="020F0502020204030204" pitchFamily="34" charset="0"/>
                <a:ea typeface="Calibri" panose="020F0502020204030204" pitchFamily="34" charset="0"/>
                <a:cs typeface="Times New Roman" panose="02020603050405020304" pitchFamily="18" charset="0"/>
              </a:rPr>
              <a:t>Záměrem je přispět k vyrovnávání rozdílů v odměňování za obdobnou činnost mezi jednotlivými fakultami/součástmi téže vysoké školy</a:t>
            </a: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cs-CZ" sz="5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Alokace pro jednotlivé veřejné vysoké školy bude stanovena stejným poměrem, v jakém jsou mezi ně rozdělovány navýšené prostředky institucionálního financování (Ukazatel A+K= </a:t>
            </a:r>
            <a:r>
              <a:rPr lang="cs-CZ" sz="5600" b="1" kern="100" dirty="0">
                <a:effectLst/>
                <a:latin typeface="Calibri" panose="020F0502020204030204" pitchFamily="34" charset="0"/>
                <a:ea typeface="Calibri" panose="020F0502020204030204" pitchFamily="34" charset="0"/>
                <a:cs typeface="Times New Roman" panose="02020603050405020304" pitchFamily="18" charset="0"/>
              </a:rPr>
              <a:t>50:50</a:t>
            </a: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cs-CZ" sz="5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Prostředky budou poskytnuty formou příspěvku z </a:t>
            </a:r>
            <a:r>
              <a:rPr lang="cs-CZ" sz="5600" b="1" kern="100" dirty="0">
                <a:effectLst/>
                <a:latin typeface="Calibri" panose="020F0502020204030204" pitchFamily="34" charset="0"/>
                <a:ea typeface="Calibri" panose="020F0502020204030204" pitchFamily="34" charset="0"/>
                <a:cs typeface="Times New Roman" panose="02020603050405020304" pitchFamily="18" charset="0"/>
              </a:rPr>
              <a:t>Ukazatele F</a:t>
            </a: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 který umožňuje stanovit účelovost jejich použití v souladu s předem nastavenými podmínkami, na základě žádosti veřejné vysoké školy.</a:t>
            </a:r>
            <a:endParaRPr lang="cs-CZ" sz="5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Podmínkou pro poskytnutí příspěvku je, že veřejná vysoká škola  prokáže existenci </a:t>
            </a:r>
            <a:r>
              <a:rPr lang="cs-CZ" sz="5600" b="1" kern="100" dirty="0">
                <a:effectLst/>
                <a:latin typeface="Calibri" panose="020F0502020204030204" pitchFamily="34" charset="0"/>
                <a:ea typeface="Calibri" panose="020F0502020204030204" pitchFamily="34" charset="0"/>
                <a:cs typeface="Times New Roman" panose="02020603050405020304" pitchFamily="18" charset="0"/>
              </a:rPr>
              <a:t>jednotných mzdových tarifů pro stejné kategorie akademických pracovníků napříč institucí   </a:t>
            </a: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nebo  </a:t>
            </a:r>
            <a:r>
              <a:rPr lang="cs-CZ" sz="5600" b="1" kern="100" dirty="0">
                <a:effectLst/>
                <a:latin typeface="Calibri" panose="020F0502020204030204" pitchFamily="34" charset="0"/>
                <a:ea typeface="Calibri" panose="020F0502020204030204" pitchFamily="34" charset="0"/>
                <a:cs typeface="Times New Roman" panose="02020603050405020304" pitchFamily="18" charset="0"/>
              </a:rPr>
              <a:t>se zaváže tuto podmínku splnit nejpozději do 30. 9. 2024 podáním</a:t>
            </a: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 žádosti o registraci vnitřního mzdového předpisu, který mzdové tarify sjednocuje. </a:t>
            </a:r>
            <a:endParaRPr lang="cs-CZ" sz="5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Žádost o poskytnutí příspěvku bude obsahovat popis způsobů, jakými vysoká škola prostředky využije k posílení mzdové koheze mezi jednotlivými součástmi a kontrolovatelné indikátory, kterých dosáhne do konce roku 2024.</a:t>
            </a:r>
            <a:endParaRPr lang="cs-CZ" sz="5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Veřejná vysoká škola může požádat </a:t>
            </a:r>
            <a:r>
              <a:rPr lang="cs-CZ" sz="5600" b="1" kern="100" dirty="0">
                <a:effectLst/>
                <a:latin typeface="Calibri" panose="020F0502020204030204" pitchFamily="34" charset="0"/>
                <a:ea typeface="Calibri" panose="020F0502020204030204" pitchFamily="34" charset="0"/>
                <a:cs typeface="Times New Roman" panose="02020603050405020304" pitchFamily="18" charset="0"/>
              </a:rPr>
              <a:t>o 100 % </a:t>
            </a: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stanovené alokace, pokud v žádosti doloží/prokáže splnění podmínky jednotných tarifů pro stejné kategorie akademických pracovníků, nebo o </a:t>
            </a:r>
            <a:r>
              <a:rPr lang="cs-CZ" sz="5600" b="1" kern="100" dirty="0">
                <a:effectLst/>
                <a:latin typeface="Calibri" panose="020F0502020204030204" pitchFamily="34" charset="0"/>
                <a:ea typeface="Calibri" panose="020F0502020204030204" pitchFamily="34" charset="0"/>
                <a:cs typeface="Times New Roman" panose="02020603050405020304" pitchFamily="18" charset="0"/>
              </a:rPr>
              <a:t>75 %</a:t>
            </a: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 stanovené alokace, pokud se zaváže, že nejpozději do 30.9. 2024 podá žádost o registraci takto upraveného mzdového předpisu. O zbývajících </a:t>
            </a:r>
            <a:r>
              <a:rPr lang="cs-CZ" sz="5600" b="1" kern="100" dirty="0">
                <a:effectLst/>
                <a:latin typeface="Calibri" panose="020F0502020204030204" pitchFamily="34" charset="0"/>
                <a:ea typeface="Calibri" panose="020F0502020204030204" pitchFamily="34" charset="0"/>
                <a:cs typeface="Times New Roman" panose="02020603050405020304" pitchFamily="18" charset="0"/>
              </a:rPr>
              <a:t>25 %</a:t>
            </a:r>
            <a:r>
              <a:rPr lang="cs-CZ" sz="5600" kern="100" dirty="0">
                <a:effectLst/>
                <a:latin typeface="Calibri" panose="020F0502020204030204" pitchFamily="34" charset="0"/>
                <a:ea typeface="Calibri" panose="020F0502020204030204" pitchFamily="34" charset="0"/>
                <a:cs typeface="Times New Roman" panose="02020603050405020304" pitchFamily="18" charset="0"/>
              </a:rPr>
              <a:t> stanovené alokace může požádat spolu s podáním žádostí o registraci upraveného vnitřního mzdového předpisu.</a:t>
            </a:r>
            <a:endParaRPr lang="cs-CZ" sz="5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5600" dirty="0">
                <a:effectLst/>
                <a:latin typeface="Calibri" panose="020F0502020204030204" pitchFamily="34" charset="0"/>
                <a:ea typeface="Calibri" panose="020F0502020204030204" pitchFamily="34" charset="0"/>
                <a:cs typeface="Times New Roman" panose="02020603050405020304" pitchFamily="18" charset="0"/>
              </a:rPr>
              <a:t>V případě, že veřejná vysoká škola, jež požádala o příspěvek 75%, vnitřní mzdový předpis k registraci nepředloží, nebo tento vnitřní mzdový předpis sjednocení mzdových tarifů pro stejné kategorie akademických pracovníků napříč institucí nezajistí, přistoupí ministerstvo ke kompenzačnímu snížení celkového příspěvku rozpočtovaného této veřejné vysoké škole na rok 2024 ve výši, ve které již byla podpora mzdové koheze poskytnuta.</a:t>
            </a:r>
          </a:p>
          <a:p>
            <a:endParaRPr lang="cs-CZ" dirty="0"/>
          </a:p>
        </p:txBody>
      </p:sp>
    </p:spTree>
    <p:extLst>
      <p:ext uri="{BB962C8B-B14F-4D97-AF65-F5344CB8AC3E}">
        <p14:creationId xmlns:p14="http://schemas.microsoft.com/office/powerpoint/2010/main" val="257235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602E25-F015-CEFE-680B-0D8076877D82}"/>
              </a:ext>
            </a:extLst>
          </p:cNvPr>
          <p:cNvSpPr>
            <a:spLocks noGrp="1"/>
          </p:cNvSpPr>
          <p:nvPr>
            <p:ph type="title"/>
          </p:nvPr>
        </p:nvSpPr>
        <p:spPr/>
        <p:txBody>
          <a:bodyPr/>
          <a:lstStyle/>
          <a:p>
            <a:r>
              <a:rPr lang="cs-CZ" dirty="0"/>
              <a:t>Návrh usnesení</a:t>
            </a:r>
          </a:p>
        </p:txBody>
      </p:sp>
      <p:sp>
        <p:nvSpPr>
          <p:cNvPr id="3" name="Zástupný obsah 2">
            <a:extLst>
              <a:ext uri="{FF2B5EF4-FFF2-40B4-BE49-F238E27FC236}">
                <a16:creationId xmlns:a16="http://schemas.microsoft.com/office/drawing/2014/main" id="{0ED29F6F-8E2F-0012-4262-A3C17937F839}"/>
              </a:ext>
            </a:extLst>
          </p:cNvPr>
          <p:cNvSpPr>
            <a:spLocks noGrp="1"/>
          </p:cNvSpPr>
          <p:nvPr>
            <p:ph idx="1"/>
          </p:nvPr>
        </p:nvSpPr>
        <p:spPr/>
        <p:txBody>
          <a:bodyPr/>
          <a:lstStyle/>
          <a:p>
            <a:pPr marL="0" indent="0">
              <a:buNone/>
            </a:pPr>
            <a:r>
              <a:rPr lang="cs-CZ" dirty="0"/>
              <a:t>Předsednictvo RVŠ bere na vědomí výstupy z jednání Reprezentativní komise MŠMT ze dne 4.12. 2023.</a:t>
            </a:r>
          </a:p>
        </p:txBody>
      </p:sp>
    </p:spTree>
    <p:extLst>
      <p:ext uri="{BB962C8B-B14F-4D97-AF65-F5344CB8AC3E}">
        <p14:creationId xmlns:p14="http://schemas.microsoft.com/office/powerpoint/2010/main" val="1085316629"/>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66</TotalTime>
  <Words>2707</Words>
  <Application>Microsoft Office PowerPoint</Application>
  <PresentationFormat>Širokoúhlá obrazovka</PresentationFormat>
  <Paragraphs>690</Paragraphs>
  <Slides>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vt:i4>
      </vt:variant>
    </vt:vector>
  </HeadingPairs>
  <TitlesOfParts>
    <vt:vector size="12" baseType="lpstr">
      <vt:lpstr>Arial</vt:lpstr>
      <vt:lpstr>Calibri</vt:lpstr>
      <vt:lpstr>Trebuchet MS</vt:lpstr>
      <vt:lpstr>Wingdings 3</vt:lpstr>
      <vt:lpstr>Fazeta</vt:lpstr>
      <vt:lpstr>Ekonomické informace </vt:lpstr>
      <vt:lpstr>Výstupy jednání Reprezentativní komise MŠMT dne 4.12. 2023</vt:lpstr>
      <vt:lpstr>II. Změny v ukazatelích rozpisu rozpočtu proti r. 2023</vt:lpstr>
      <vt:lpstr>Prezentace aplikace PowerPoint</vt:lpstr>
      <vt:lpstr>Prezentace aplikace PowerPoint</vt:lpstr>
      <vt:lpstr>III. Návrh opatření na podporu mzdové koheze na veřejných vysokých školách v roce 2024 </vt:lpstr>
      <vt:lpstr>Návrh usnesení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Ekonomické informace </dc:title>
  <dc:creator>Lenka Valová</dc:creator>
  <cp:lastModifiedBy>Lenka Valová</cp:lastModifiedBy>
  <cp:revision>1</cp:revision>
  <dcterms:created xsi:type="dcterms:W3CDTF">2023-12-08T10:04:40Z</dcterms:created>
  <dcterms:modified xsi:type="dcterms:W3CDTF">2023-12-08T11:10:58Z</dcterms:modified>
</cp:coreProperties>
</file>