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4" r:id="rId5"/>
    <p:sldId id="266" r:id="rId6"/>
    <p:sldId id="265" r:id="rId7"/>
    <p:sldId id="267" r:id="rId8"/>
    <p:sldId id="268" r:id="rId9"/>
    <p:sldId id="269" r:id="rId10"/>
    <p:sldId id="277" r:id="rId11"/>
    <p:sldId id="270" r:id="rId12"/>
    <p:sldId id="273" r:id="rId13"/>
    <p:sldId id="272" r:id="rId14"/>
    <p:sldId id="276" r:id="rId15"/>
    <p:sldId id="279" r:id="rId16"/>
    <p:sldId id="278" r:id="rId17"/>
    <p:sldId id="26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18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36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64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5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0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17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77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7957-3D90-42AE-9676-26E96E404F30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E:\ASPI'&amp;link='561\2004%20Sb.%23'&amp;ucin-k-dni='30.12.999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Legislativní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JUDr. Ing. Mgr. MAREK HODULÍK</a:t>
            </a:r>
          </a:p>
          <a:p>
            <a:endParaRPr lang="cs-CZ" dirty="0"/>
          </a:p>
          <a:p>
            <a:r>
              <a:rPr lang="cs-CZ" dirty="0" smtClean="0"/>
              <a:t>Sněm RVŠ </a:t>
            </a:r>
          </a:p>
          <a:p>
            <a:r>
              <a:rPr lang="cs-CZ" dirty="0" smtClean="0"/>
              <a:t>19. 10. 2023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03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USNESENÍ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Rada </a:t>
            </a:r>
            <a:r>
              <a:rPr lang="cs-CZ" b="1" dirty="0"/>
              <a:t>vysokých škol žádá ministra školství </a:t>
            </a:r>
            <a:r>
              <a:rPr lang="cs-CZ" b="1" dirty="0">
                <a:solidFill>
                  <a:srgbClr val="FF0000"/>
                </a:solidFill>
              </a:rPr>
              <a:t>doc. PhDr. </a:t>
            </a:r>
            <a:r>
              <a:rPr lang="cs-CZ" b="1" dirty="0" smtClean="0">
                <a:solidFill>
                  <a:srgbClr val="FF0000"/>
                </a:solidFill>
              </a:rPr>
              <a:t>Mikuláše Beka, </a:t>
            </a:r>
            <a:r>
              <a:rPr lang="cs-CZ" b="1" dirty="0">
                <a:solidFill>
                  <a:srgbClr val="FF0000"/>
                </a:solidFill>
              </a:rPr>
              <a:t>Ph.D</a:t>
            </a:r>
            <a:r>
              <a:rPr lang="cs-CZ" b="1" dirty="0" smtClean="0">
                <a:solidFill>
                  <a:srgbClr val="FF0000"/>
                </a:solidFill>
              </a:rPr>
              <a:t>., </a:t>
            </a:r>
            <a:r>
              <a:rPr lang="cs-CZ" b="1" dirty="0"/>
              <a:t>aby ve spolupráci s ministrem kultury Mgr. Martinem Baxou předložili návrh novely zákona č. 348/2005 Sb., o rozhlasových a televizních poplatcích a o změně některých zákonů, na základě které budou vysoké školy osvobozeny od platby těchto poplatků, podobně jako jsou od poplatku osvobozeny všechny vzdělávací instituce základního, středního i vyššího odborného školství. V současné tíživé situaci, kdy se vysokým školám akutně </a:t>
            </a:r>
            <a:r>
              <a:rPr lang="cs-CZ" b="1" dirty="0" smtClean="0"/>
              <a:t>nedostávají </a:t>
            </a:r>
            <a:r>
              <a:rPr lang="cs-CZ" b="1" dirty="0" smtClean="0">
                <a:solidFill>
                  <a:srgbClr val="FF0000"/>
                </a:solidFill>
              </a:rPr>
              <a:t>dvě miliardy </a:t>
            </a:r>
            <a:r>
              <a:rPr lang="cs-CZ" b="1" dirty="0"/>
              <a:t>korun na platy akademických pracovníků, je narovnání podmínek pro regionální a vysoké školství nanejvýš aktuální. 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04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116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PROBLEMATICKÉ OKRUHY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DPP A DPČ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Od 1.10.2023 povinné:</a:t>
            </a:r>
          </a:p>
          <a:p>
            <a:pPr lvl="1"/>
            <a:r>
              <a:rPr lang="cs-CZ" sz="1600" dirty="0" smtClean="0"/>
              <a:t>rozvrhováním pracovní doby </a:t>
            </a:r>
          </a:p>
          <a:p>
            <a:pPr lvl="1"/>
            <a:r>
              <a:rPr lang="cs-CZ" sz="1600" dirty="0" smtClean="0"/>
              <a:t>povinné odpočinky 11 hod ve 24 hod po sobě jdoucích (§90)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lacené překážky v práci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říplatky za práci ve dnech pracovního klidu, </a:t>
            </a:r>
            <a:r>
              <a:rPr lang="cs-CZ" sz="1600" dirty="0"/>
              <a:t>v</a:t>
            </a:r>
            <a:r>
              <a:rPr lang="cs-CZ" sz="1600" dirty="0" smtClean="0"/>
              <a:t>e svátcích, v noci, ztíženém pracovním prostředí</a:t>
            </a:r>
          </a:p>
          <a:p>
            <a:pPr lvl="1"/>
            <a:r>
              <a:rPr lang="cs-CZ" sz="1600" dirty="0"/>
              <a:t>m</a:t>
            </a:r>
            <a:r>
              <a:rPr lang="cs-CZ" sz="1600" dirty="0" smtClean="0"/>
              <a:t>inimální odměna nesmí být nižší než minimální mzda + příplatky </a:t>
            </a:r>
            <a:r>
              <a:rPr lang="cs-CZ" sz="1600" dirty="0"/>
              <a:t>za práci ve svátek, za noční práci, za práci ve ztíženém pracovním prostředí a za práci v sobotu a v </a:t>
            </a:r>
            <a:r>
              <a:rPr lang="cs-CZ" sz="1600" dirty="0" smtClean="0"/>
              <a:t>neděli (§111)</a:t>
            </a:r>
          </a:p>
          <a:p>
            <a:pPr lvl="1"/>
            <a:r>
              <a:rPr lang="cs-CZ" sz="1600" dirty="0" smtClean="0"/>
              <a:t>dovolenou u DPP a DPČ, nepočítá se do max. rozsahu DPP (300 hod) – nutno odpracovat 28 </a:t>
            </a:r>
            <a:r>
              <a:rPr lang="cs-CZ" sz="1600" dirty="0" err="1" smtClean="0"/>
              <a:t>kal.dnů</a:t>
            </a:r>
            <a:r>
              <a:rPr lang="cs-CZ" sz="1600" dirty="0" smtClean="0"/>
              <a:t>/80 hodin za rok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tanovení místa výkonu práce</a:t>
            </a:r>
          </a:p>
          <a:p>
            <a:pPr lvl="1"/>
            <a:r>
              <a:rPr lang="cs-CZ" sz="1600" dirty="0"/>
              <a:t>právo zaměstnance po určité době žádat o přechod na jistější formu zaměstnání </a:t>
            </a:r>
            <a:r>
              <a:rPr lang="cs-CZ" sz="1600" dirty="0" smtClean="0"/>
              <a:t>(180 dnů a více z roku pracoval na DPP, DPČ)</a:t>
            </a:r>
          </a:p>
          <a:p>
            <a:endParaRPr lang="cs-CZ" sz="2000" dirty="0" smtClean="0"/>
          </a:p>
          <a:p>
            <a:r>
              <a:rPr lang="cs-CZ" sz="2000" dirty="0" smtClean="0"/>
              <a:t>Problematické zejména v souvislosti: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e zaměstnáváním studentů (</a:t>
            </a:r>
            <a:r>
              <a:rPr lang="cs-CZ" sz="1600" dirty="0" err="1" smtClean="0"/>
              <a:t>pomvěd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osudky kvalifikačních prací </a:t>
            </a:r>
          </a:p>
          <a:p>
            <a:pPr lvl="1"/>
            <a:r>
              <a:rPr lang="cs-CZ" sz="1600" dirty="0"/>
              <a:t>z</a:t>
            </a:r>
            <a:r>
              <a:rPr lang="cs-CZ" sz="1600" dirty="0" smtClean="0"/>
              <a:t>apojením odborníků z praxe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0743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usnesení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RVŠ odmítá změny </a:t>
            </a:r>
            <a:r>
              <a:rPr lang="cs-CZ" dirty="0"/>
              <a:t>v zákoníku práce týkající se dohod o pracích konaných mimo pracovní poměr (DPP a DPČ). Pro prostředí vysokých škol je tato úprava </a:t>
            </a:r>
            <a:r>
              <a:rPr lang="cs-CZ" dirty="0" smtClean="0"/>
              <a:t>nevhodná</a:t>
            </a:r>
            <a:r>
              <a:rPr lang="cs-CZ" dirty="0"/>
              <a:t>, značně </a:t>
            </a:r>
            <a:r>
              <a:rPr lang="cs-CZ" dirty="0" smtClean="0"/>
              <a:t>zvyšuje </a:t>
            </a:r>
            <a:r>
              <a:rPr lang="cs-CZ" dirty="0"/>
              <a:t>administrativu, </a:t>
            </a:r>
            <a:r>
              <a:rPr lang="cs-CZ" dirty="0" smtClean="0"/>
              <a:t>prodražuje </a:t>
            </a:r>
            <a:r>
              <a:rPr lang="cs-CZ" dirty="0"/>
              <a:t>činnosti zajišťované </a:t>
            </a:r>
            <a:r>
              <a:rPr lang="cs-CZ" dirty="0" smtClean="0"/>
              <a:t>dohodami. Ztěžuje </a:t>
            </a:r>
            <a:r>
              <a:rPr lang="cs-CZ" dirty="0"/>
              <a:t>zapojení studentů do vědecké činnosti vysokých škol a odborníků z praxe do výuky.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RVŠ také nadále </a:t>
            </a:r>
            <a:r>
              <a:rPr lang="cs-CZ" dirty="0"/>
              <a:t>požaduje odlišnou úpravu pro zaměstnance vysokých škol týkající se práce z domova. Tato úprava musí respektovat specifika a zažitou praxi na vysokých školách.</a:t>
            </a:r>
          </a:p>
        </p:txBody>
      </p:sp>
    </p:spTree>
    <p:extLst>
      <p:ext uri="{BB962C8B-B14F-4D97-AF65-F5344CB8AC3E}">
        <p14:creationId xmlns:p14="http://schemas.microsoft.com/office/powerpoint/2010/main" val="321373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324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1900 Kč měsíční navýšení minimální mzdy</a:t>
            </a:r>
          </a:p>
          <a:p>
            <a:r>
              <a:rPr lang="cs-CZ" dirty="0" smtClean="0"/>
              <a:t>2280 Kč měsíční navýšení doktorského stipendia doktoranda (1900x1,2)</a:t>
            </a:r>
          </a:p>
          <a:p>
            <a:r>
              <a:rPr lang="cs-CZ" dirty="0" smtClean="0"/>
              <a:t>Navýšení doktorského stipendia vypláceného 10 měsíců v roce 22800,-Kč</a:t>
            </a:r>
          </a:p>
          <a:p>
            <a:r>
              <a:rPr lang="cs-CZ" dirty="0" smtClean="0"/>
              <a:t>Navýšení doktorského stipendia vypláceného 12 měsíců v roce 27360,- Kč</a:t>
            </a:r>
          </a:p>
          <a:p>
            <a:r>
              <a:rPr lang="cs-CZ" dirty="0" smtClean="0"/>
              <a:t>Počet doktorandů v ČR – současný stav: 26429</a:t>
            </a:r>
          </a:p>
          <a:p>
            <a:r>
              <a:rPr lang="cs-CZ" b="1" dirty="0" smtClean="0"/>
              <a:t>Navýšení nákladů pro současný stav doktorandů: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	602 581 200 - 723 097 440 Kč</a:t>
            </a:r>
          </a:p>
          <a:p>
            <a:r>
              <a:rPr lang="cs-CZ" b="1" dirty="0" smtClean="0"/>
              <a:t>Optimalizovaný počet doktorandů </a:t>
            </a:r>
            <a:r>
              <a:rPr lang="cs-CZ" dirty="0" smtClean="0"/>
              <a:t>-12800 (ČR 6,4% doktorandi z celkového počtu studentů, EU 3,1%)</a:t>
            </a:r>
          </a:p>
          <a:p>
            <a:pPr marL="457200" lvl="1" indent="0">
              <a:buNone/>
            </a:pPr>
            <a:r>
              <a:rPr lang="cs-CZ" dirty="0" smtClean="0"/>
              <a:t>		– náklady </a:t>
            </a:r>
            <a:r>
              <a:rPr lang="cs-CZ" b="1" dirty="0" smtClean="0">
                <a:solidFill>
                  <a:srgbClr val="FF0000"/>
                </a:solidFill>
              </a:rPr>
              <a:t>291 840 000 – 338 291 </a:t>
            </a:r>
            <a:r>
              <a:rPr lang="cs-CZ" b="1" dirty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00 Kč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838200" y="1825625"/>
            <a:ext cx="7739130" cy="45107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06062" y="167425"/>
            <a:ext cx="11487955" cy="62977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713668" y="167425"/>
            <a:ext cx="628489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NEPLATÍ</a:t>
            </a:r>
          </a:p>
          <a:p>
            <a:pPr algn="just"/>
            <a:r>
              <a:rPr lang="cs-CZ" sz="2400" dirty="0" smtClean="0">
                <a:solidFill>
                  <a:srgbClr val="FF0000"/>
                </a:solidFill>
              </a:rPr>
              <a:t>Zde uvedeno pro všechny studenty DSP, na dalším slajdu, zpřesnění s uvažováním pouze studentů DSP prezenční formy.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1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Minimální </a:t>
            </a:r>
            <a:r>
              <a:rPr lang="cs-CZ" sz="3600" dirty="0" smtClean="0"/>
              <a:t>mzda – navrhovaný růst – navýšení novelou předpokládaného základního doktorandského příjmu – </a:t>
            </a:r>
            <a:r>
              <a:rPr lang="cs-CZ" sz="3600" dirty="0" smtClean="0"/>
              <a:t>DODATEČNÉ </a:t>
            </a:r>
            <a:r>
              <a:rPr lang="cs-CZ" sz="3600" dirty="0" smtClean="0"/>
              <a:t>náklady pro VŠ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9911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1900 Kč měsíční navýšení minimální mzdy</a:t>
            </a:r>
          </a:p>
          <a:p>
            <a:r>
              <a:rPr lang="cs-CZ" dirty="0" smtClean="0"/>
              <a:t>2280 Kč měsíční navýšení doktorského stipendia </a:t>
            </a:r>
            <a:r>
              <a:rPr lang="cs-CZ" dirty="0" smtClean="0"/>
              <a:t>doktoranda </a:t>
            </a:r>
            <a:r>
              <a:rPr lang="cs-CZ" sz="1900" dirty="0" smtClean="0"/>
              <a:t>(dále doktorské stipendium) </a:t>
            </a:r>
            <a:r>
              <a:rPr lang="cs-CZ" dirty="0" smtClean="0"/>
              <a:t>(1900x1,2)</a:t>
            </a:r>
          </a:p>
          <a:p>
            <a:r>
              <a:rPr lang="cs-CZ" dirty="0" smtClean="0"/>
              <a:t>Navýšení doktorského stipendia vypláceného 10 měsíců v roce 22800,-Kč</a:t>
            </a:r>
          </a:p>
          <a:p>
            <a:r>
              <a:rPr lang="cs-CZ" dirty="0" smtClean="0"/>
              <a:t>Navýšení doktorského stipendia vypláceného 12 měsíců v roce 27360,- Kč</a:t>
            </a:r>
          </a:p>
          <a:p>
            <a:r>
              <a:rPr lang="cs-CZ" dirty="0" smtClean="0"/>
              <a:t>Počet doktorandů v ČR </a:t>
            </a:r>
            <a:r>
              <a:rPr lang="cs-CZ" sz="1900" dirty="0" smtClean="0"/>
              <a:t>(zdroj MŠMT)– </a:t>
            </a:r>
            <a:r>
              <a:rPr lang="cs-CZ" dirty="0" smtClean="0"/>
              <a:t>prezenční současný stav VVŠ (k 1.2023): 14774</a:t>
            </a:r>
            <a:endParaRPr lang="cs-CZ" dirty="0" smtClean="0"/>
          </a:p>
          <a:p>
            <a:r>
              <a:rPr lang="cs-CZ" b="1" dirty="0" smtClean="0"/>
              <a:t>Navýšení nákladů pro současný stav </a:t>
            </a:r>
            <a:r>
              <a:rPr lang="cs-CZ" b="1" dirty="0" smtClean="0"/>
              <a:t>doktorandů </a:t>
            </a:r>
            <a:r>
              <a:rPr lang="cs-CZ" sz="1900" dirty="0" smtClean="0"/>
              <a:t>(nové podmínky pro všechny): </a:t>
            </a:r>
            <a:endParaRPr lang="cs-CZ" sz="1900" dirty="0" smtClean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336 847 200</a:t>
            </a:r>
            <a:r>
              <a:rPr lang="cs-CZ" b="1" dirty="0" smtClean="0">
                <a:solidFill>
                  <a:srgbClr val="FF0000"/>
                </a:solidFill>
              </a:rPr>
              <a:t> – </a:t>
            </a:r>
            <a:r>
              <a:rPr lang="cs-CZ" b="1" dirty="0" smtClean="0">
                <a:solidFill>
                  <a:srgbClr val="FF0000"/>
                </a:solidFill>
              </a:rPr>
              <a:t>404 216 640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Kč</a:t>
            </a:r>
          </a:p>
          <a:p>
            <a:r>
              <a:rPr lang="cs-CZ" b="1" dirty="0" smtClean="0"/>
              <a:t>Optimalizovaný počet </a:t>
            </a:r>
            <a:r>
              <a:rPr lang="cs-CZ" b="1" dirty="0" smtClean="0"/>
              <a:t>doktorandů</a:t>
            </a:r>
            <a:r>
              <a:rPr lang="cs-CZ" sz="1900" dirty="0" smtClean="0"/>
              <a:t> </a:t>
            </a:r>
            <a:r>
              <a:rPr lang="cs-CZ" dirty="0" smtClean="0"/>
              <a:t>-</a:t>
            </a:r>
            <a:r>
              <a:rPr lang="cs-CZ" dirty="0" smtClean="0"/>
              <a:t>7636</a:t>
            </a:r>
            <a:r>
              <a:rPr lang="cs-CZ" dirty="0" smtClean="0"/>
              <a:t> doktorandů (ČR </a:t>
            </a:r>
            <a:r>
              <a:rPr lang="cs-CZ" dirty="0" smtClean="0"/>
              <a:t>6,4% doktorandi z celkového počtu studentů, EU 3,1</a:t>
            </a:r>
            <a:r>
              <a:rPr lang="cs-CZ" dirty="0" smtClean="0"/>
              <a:t>%, celkem prezenčních studentů k 1.2023 - 246332 – </a:t>
            </a:r>
            <a:r>
              <a:rPr lang="cs-CZ" sz="1900" dirty="0" smtClean="0"/>
              <a:t>zdroj MŠMT</a:t>
            </a:r>
            <a:r>
              <a:rPr lang="cs-CZ" dirty="0" smtClean="0"/>
              <a:t>)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r</a:t>
            </a:r>
            <a:r>
              <a:rPr lang="cs-CZ" dirty="0" smtClean="0"/>
              <a:t>oční více</a:t>
            </a:r>
            <a:r>
              <a:rPr lang="cs-CZ" dirty="0" smtClean="0"/>
              <a:t>náklady v budoucnu oproti původní kalkulaci předpokládané při projednání novely ZVŠ: </a:t>
            </a:r>
            <a:r>
              <a:rPr lang="cs-CZ" b="1" dirty="0" smtClean="0">
                <a:solidFill>
                  <a:srgbClr val="FF0000"/>
                </a:solidFill>
              </a:rPr>
              <a:t>174 </a:t>
            </a:r>
            <a:r>
              <a:rPr lang="cs-CZ" b="1" dirty="0">
                <a:solidFill>
                  <a:srgbClr val="FF0000"/>
                </a:solidFill>
              </a:rPr>
              <a:t>100 800 – 208 920 960 Kč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9967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39440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LK RVŠ - projednávaná agenda od posledního Sněmu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Dílčí změna Statutu RVŠ</a:t>
            </a:r>
          </a:p>
          <a:p>
            <a:r>
              <a:rPr lang="cs-CZ" i="1" dirty="0" smtClean="0"/>
              <a:t>Koncesionářské poplatky – návrh novely</a:t>
            </a:r>
          </a:p>
          <a:p>
            <a:r>
              <a:rPr lang="cs-CZ" i="1" dirty="0" smtClean="0"/>
              <a:t>Zákoník práce – novela účinná od 1.10.2023</a:t>
            </a:r>
          </a:p>
          <a:p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MATERIÁLY KE STATUTU PRŮBĚŽNĚ ZASÍLÁNY ČLENŮM P RVŠ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84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Statut RVŠ chronologicky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99210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15.6.2023 dílčí změna Statutu představena Sněmu RVŠ – změny vyplývající z požadavku SK RVŠ, avízo práce na Statutu v průběhu letních měsíců</a:t>
            </a:r>
          </a:p>
          <a:p>
            <a:endParaRPr lang="cs-CZ" dirty="0" smtClean="0"/>
          </a:p>
          <a:p>
            <a:r>
              <a:rPr lang="cs-CZ" dirty="0" smtClean="0"/>
              <a:t>18.7.2023 – zahájen sběr připomínek a návrhů změn Statutu RVŠ</a:t>
            </a:r>
          </a:p>
          <a:p>
            <a:endParaRPr lang="cs-CZ" dirty="0" smtClean="0"/>
          </a:p>
          <a:p>
            <a:r>
              <a:rPr lang="cs-CZ" dirty="0" smtClean="0"/>
              <a:t>14.8.2023 – prodloužena lhůta pro sběr připomínek a návrhů změn Statutu RVŠ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13.9.2023 </a:t>
            </a:r>
            <a:r>
              <a:rPr lang="cs-CZ" dirty="0"/>
              <a:t>jednání pracovních komisí </a:t>
            </a:r>
            <a:r>
              <a:rPr lang="cs-CZ" dirty="0" smtClean="0"/>
              <a:t>– všechny došlé připomínky (zváni </a:t>
            </a:r>
            <a:r>
              <a:rPr lang="cs-CZ" dirty="0"/>
              <a:t>členové Sněmu RVŠ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21.9.2023 jednání předsednictva RVŠ – ODSOUHLASENÍ ZMĚN pro rozpracování do paragrafového znění </a:t>
            </a:r>
          </a:p>
          <a:p>
            <a:endParaRPr lang="cs-CZ" dirty="0" smtClean="0"/>
          </a:p>
          <a:p>
            <a:r>
              <a:rPr lang="cs-CZ" dirty="0" smtClean="0"/>
              <a:t>10.10.2023 jednání pracovních komisí – změny odsouhlasené předsednictvem RVŠ – KONKRÉTNÍ TEXTACE (zváni členové Sněmu RVŠ)</a:t>
            </a:r>
          </a:p>
          <a:p>
            <a:r>
              <a:rPr lang="cs-CZ" dirty="0" smtClean="0"/>
              <a:t>10.10.2023 FINÁLNÍ materiál rozeslán Sněmu RVŠ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KONCESIONÁŘSKÉ POPLATKY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05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2400" dirty="0"/>
              <a:t>Návrh zákona, kterým se mění zákon č. č. 483/1991 Sb., o České televizi, ve znění pozdějších předpisů, zákon č. 484/1991 Sb., o Českém rozhlasu, ve znění pozdějších předpisů, a zákon č. 348/2005 Sb., o rozhlasových a televizních poplatcích a o změně některých zákonů, ve znění pozdějších předpisů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§5 odst. 3)</a:t>
            </a:r>
          </a:p>
          <a:p>
            <a:pPr marL="0" lvl="0" indent="0">
              <a:buNone/>
            </a:pPr>
            <a:r>
              <a:rPr lang="cs-CZ" b="1" dirty="0" smtClean="0"/>
              <a:t> </a:t>
            </a:r>
            <a:r>
              <a:rPr lang="cs-CZ" b="1" dirty="0"/>
              <a:t>Poplatník, který je právnickou osobou nebo fyzickou osobou, která je podnikatelem</a:t>
            </a:r>
            <a:r>
              <a:rPr lang="cs-CZ" b="1" baseline="30000" dirty="0"/>
              <a:t>13)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platí rozhlasový a televizní poplatek z počtu rozhlasových a televizních přijímačů</a:t>
            </a:r>
            <a:r>
              <a:rPr lang="cs-CZ" b="1" dirty="0"/>
              <a:t>, který odpovídá počtu jeho zaměstnanců, a to</a:t>
            </a:r>
            <a:endParaRPr lang="cs-CZ" dirty="0"/>
          </a:p>
          <a:p>
            <a:pPr lvl="1"/>
            <a:r>
              <a:rPr lang="cs-CZ" b="1" dirty="0"/>
              <a:t>při počtu 6 až 19 zaměstnanců trojnásobek výše rozhlasového poplatku a trojnásobek výše televizního poplatku,</a:t>
            </a:r>
            <a:endParaRPr lang="cs-CZ" dirty="0"/>
          </a:p>
          <a:p>
            <a:pPr lvl="1"/>
            <a:r>
              <a:rPr lang="cs-CZ" b="1" dirty="0"/>
              <a:t>při počtu 20 až 49 zaměstnanců sedminásobek výše rozhlasového poplatku a sedminásobek výše televizního poplatku,</a:t>
            </a:r>
            <a:endParaRPr lang="cs-CZ" dirty="0"/>
          </a:p>
          <a:p>
            <a:pPr lvl="1"/>
            <a:r>
              <a:rPr lang="cs-CZ" b="1" dirty="0"/>
              <a:t>při počtu 50 až 249 zaměstnanců dvacetinásobek výše rozhlasového a dvacetinásobek výše televizního poplatku, </a:t>
            </a:r>
            <a:endParaRPr lang="cs-CZ" dirty="0"/>
          </a:p>
          <a:p>
            <a:pPr lvl="1"/>
            <a:r>
              <a:rPr lang="cs-CZ" b="1" dirty="0"/>
              <a:t>při počtu 250 až 999 zaměstnanců </a:t>
            </a:r>
            <a:r>
              <a:rPr lang="cs-CZ" b="1" dirty="0" err="1"/>
              <a:t>čtyřicetpětinásobek</a:t>
            </a:r>
            <a:r>
              <a:rPr lang="cs-CZ" b="1" dirty="0"/>
              <a:t> výše rozhlasového poplatku a </a:t>
            </a:r>
            <a:r>
              <a:rPr lang="cs-CZ" b="1" dirty="0" err="1"/>
              <a:t>čtyřicetpětinásobek</a:t>
            </a:r>
            <a:r>
              <a:rPr lang="cs-CZ" b="1" dirty="0"/>
              <a:t> výše televizního poplatku, </a:t>
            </a:r>
            <a:endParaRPr lang="cs-CZ" dirty="0"/>
          </a:p>
          <a:p>
            <a:pPr lvl="1"/>
            <a:r>
              <a:rPr lang="cs-CZ" b="1" dirty="0"/>
              <a:t>při počtu více než 1000 zaměstnanců stonásobek výše rozhlasového poplatku a stonásobek výše televizního poplatku.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2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připomínka MF ke koncesionářským poplatkům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/>
              <a:t>K ČÁSTI TŘETÍ, čl. III, bodu 6</a:t>
            </a:r>
            <a:r>
              <a:rPr lang="cs-CZ" dirty="0"/>
              <a:t>: Požaduje se vyjasnit § 5 odst. 3, protože z návrhu není zjevné, zda je pro výši poplatku rozhodný počet rozhlasových a televizních přijímačů, nebo pouze počet zaměstnanců, protože ustanovení nejasně kombinuje tyto parametry. Platí, že zaměstnavatel (včetně všech orgánů veřejné moci) s více než 1000 zaměstnanci za každý televizní přijímač (tedy např. za každý stolní počítač a služební mobil) stonásobek základní sazby televizního poplatku, i když jej používá zpravidla jediný zaměstnanec?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25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připomínka MF ke koncesionářským poplatkům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Zůstala-li by právní úprava v soukromoprávní podobě, pak by patrně neobstála při přezkumu ústavnosti zásahu do vlastnického práva, protože by takový zásah musel projít v testu proporcionality. </a:t>
            </a:r>
            <a:r>
              <a:rPr lang="cs-CZ" b="1" dirty="0"/>
              <a:t>Zejména patrně neobstojí v kritériu potřebnosti, kdy k dosažení deklarovaného zamýšleného cíle, zpoplatnění využívání on-line služeb televize a rozhlasu, je možné dosáhnout prostředky, které nezasahují do vlastnického práva všech, např. tzv. </a:t>
            </a:r>
            <a:r>
              <a:rPr lang="cs-CZ" b="1" dirty="0" err="1"/>
              <a:t>paywallem</a:t>
            </a:r>
            <a:r>
              <a:rPr lang="cs-CZ" b="1" dirty="0"/>
              <a:t>. Ve vztahu k zásahu do vlastnického práva se však v případě peněžitých plnění daňového charakteru (daň, poplatek nebo jiné obdobné peněžité plnění) neuplatní test proporcionality, ale pouze test extrémní disproporcionality spočívající v šetření, zda dané peněžité plnění nemá rdousící efekt a zda není svévolná (což by v daném případě zjevně nebyla, kdyby šlo o veřejnoprávní plnění)</a:t>
            </a:r>
            <a:r>
              <a:rPr lang="cs-CZ" dirty="0"/>
              <a:t>, a navíc se Ústavní soud ve své judikatuře konstantně sebeomezuje co do přezkumu předmětu, rozsahu a míry zdanění (což se vztahuje i na poplatky ve smyslu veřejnoprávního peněžitého plnění).</a:t>
            </a:r>
          </a:p>
        </p:txBody>
      </p:sp>
    </p:spTree>
    <p:extLst>
      <p:ext uri="{BB962C8B-B14F-4D97-AF65-F5344CB8AC3E}">
        <p14:creationId xmlns:p14="http://schemas.microsoft.com/office/powerpoint/2010/main" val="341323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osvobození od koncesionářských poplatků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§ 4 </a:t>
            </a:r>
          </a:p>
          <a:p>
            <a:pPr marL="0" indent="0">
              <a:buNone/>
            </a:pPr>
            <a:r>
              <a:rPr lang="cs-CZ" b="1" dirty="0"/>
              <a:t>Osvobození od rozhlasového a televizního poplatku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(1) Od rozhlasového a televizního poplatku jsou osvobozeni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a) zastupitelské úřady České republiky v zahraničí a osoby, které požívají výsad a imunit podle mezinárodních smluv, jimiž je Česká republika vázána</a:t>
            </a:r>
            <a:r>
              <a:rPr lang="cs-CZ" baseline="30000" dirty="0"/>
              <a:t>6)</a:t>
            </a:r>
            <a:r>
              <a:rPr lang="cs-CZ" dirty="0"/>
              <a:t>,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b) cizinci, kterým nebylo na území České republiky uděleno povolení k trvalému nebo dlouhodobému pobytu</a:t>
            </a:r>
            <a:r>
              <a:rPr lang="cs-CZ" baseline="30000" dirty="0"/>
              <a:t>7)</a:t>
            </a:r>
            <a:r>
              <a:rPr lang="cs-CZ" dirty="0"/>
              <a:t>, </a:t>
            </a:r>
          </a:p>
          <a:p>
            <a:r>
              <a:rPr lang="cs-CZ" dirty="0"/>
              <a:t>c) provozovatel vysílání ze zákona, </a:t>
            </a:r>
          </a:p>
          <a:p>
            <a:r>
              <a:rPr lang="cs-CZ" dirty="0"/>
              <a:t>d) Rada pro rozhlasové a televizní vysílání, </a:t>
            </a:r>
          </a:p>
          <a:p>
            <a:r>
              <a:rPr lang="cs-CZ" dirty="0"/>
              <a:t>e) držitelé licence</a:t>
            </a:r>
            <a:r>
              <a:rPr lang="cs-CZ" baseline="30000" dirty="0"/>
              <a:t>8)</a:t>
            </a:r>
            <a:r>
              <a:rPr lang="cs-CZ" dirty="0"/>
              <a:t> opravňující k rozhlasovému vysílání, jde-li o rozhlasový poplatek, </a:t>
            </a:r>
          </a:p>
          <a:p>
            <a:r>
              <a:rPr lang="cs-CZ" dirty="0"/>
              <a:t>f) držitelé licence</a:t>
            </a:r>
            <a:r>
              <a:rPr lang="cs-CZ" baseline="30000" dirty="0"/>
              <a:t>8)</a:t>
            </a:r>
            <a:r>
              <a:rPr lang="cs-CZ" dirty="0"/>
              <a:t> opravňující k televiznímu vysílání, jde-li o televizní poplatek, </a:t>
            </a:r>
          </a:p>
          <a:p>
            <a:r>
              <a:rPr lang="cs-CZ" dirty="0"/>
              <a:t>g) osoby s úplnou nebo praktickou slepotou obou očí a osoby s oboustrannou úplnou nebo praktickou hluchotou</a:t>
            </a:r>
            <a:r>
              <a:rPr lang="cs-CZ" baseline="30000" dirty="0"/>
              <a:t>9)</a:t>
            </a:r>
            <a:r>
              <a:rPr lang="cs-CZ" dirty="0"/>
              <a:t>, pokud jsou osaměle žijící; osvobozeny jsou tyto osoby rovněž v případě, kdy žijí společně v jedné domácnosti, </a:t>
            </a:r>
          </a:p>
          <a:p>
            <a:r>
              <a:rPr lang="cs-CZ" b="1" dirty="0">
                <a:solidFill>
                  <a:srgbClr val="FF0000"/>
                </a:solidFill>
              </a:rPr>
              <a:t>h) školy zapsané ve školském rejstříku podle zákona č. </a:t>
            </a:r>
            <a:r>
              <a:rPr lang="cs-CZ" b="1" dirty="0">
                <a:solidFill>
                  <a:srgbClr val="FF0000"/>
                </a:solidFill>
                <a:hlinkClick r:id="rId2" action="ppaction://hlinkfile"/>
              </a:rPr>
              <a:t>561/2004 Sb.</a:t>
            </a:r>
            <a:r>
              <a:rPr lang="cs-CZ" b="1" dirty="0">
                <a:solidFill>
                  <a:srgbClr val="FF0000"/>
                </a:solidFill>
              </a:rPr>
              <a:t>, o předškolním, základním, středním, vyšším odborném a jiném vzdělávání (školský zákon).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6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Předsednictvo RVŠ 20.04.2023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7. Legislativní informace </a:t>
            </a:r>
            <a:endParaRPr lang="cs-CZ" dirty="0" smtClean="0"/>
          </a:p>
          <a:p>
            <a:r>
              <a:rPr lang="cs-CZ" dirty="0" smtClean="0"/>
              <a:t>Dr</a:t>
            </a:r>
            <a:r>
              <a:rPr lang="cs-CZ" dirty="0"/>
              <a:t>. </a:t>
            </a:r>
            <a:r>
              <a:rPr lang="cs-CZ" dirty="0" err="1"/>
              <a:t>Hodulík</a:t>
            </a:r>
            <a:r>
              <a:rPr lang="cs-CZ" dirty="0"/>
              <a:t> představil přítomným aktuální legislativní informace. V první části svého vystoupení se věnoval změnám zákona o rozhlasových a televizních poplatcích a ve druhé části pak zmínil změny v zákoníku práce týkající se dohod o pracích konaných mimo pracovní poměr (DPP a DPČ) a práce a práce z domova. </a:t>
            </a:r>
            <a:endParaRPr lang="cs-CZ" dirty="0" smtClean="0"/>
          </a:p>
          <a:p>
            <a:r>
              <a:rPr lang="cs-CZ" b="1" dirty="0" smtClean="0"/>
              <a:t>Usnesení</a:t>
            </a:r>
            <a:r>
              <a:rPr lang="cs-CZ" b="1" dirty="0"/>
              <a:t>: Předsednictvo Rady vysokých škol </a:t>
            </a:r>
            <a:r>
              <a:rPr lang="cs-CZ" b="1" dirty="0">
                <a:solidFill>
                  <a:srgbClr val="FF0000"/>
                </a:solidFill>
              </a:rPr>
              <a:t>žádá ministra školství prof. JUDr. Vlastimila Balaše, CSc., aby ve spolupráci s ministrem kultury Mgr. Martinem Baxou předložili návrh novely zákona č. 348/2005 Sb., o rozhlasových a televizních poplatcích a o změně některých zákonů, na základě které budou vysoké školy osvobozeny od platby těchto poplatků</a:t>
            </a:r>
            <a:r>
              <a:rPr lang="cs-CZ" b="1" dirty="0"/>
              <a:t>, podobně jako jsou od poplatku osvobozeny všechny vzdělávací instituce základního, středního i vyššího odborného školství. V současné tíživé situaci, kdy se vysokým školám akutně nedostává miliarda korun na platy akademických pracovníků, je narovnání podmínek pro regionální a vysoké školství nanejvýš aktuální. 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Usnesení </a:t>
            </a:r>
            <a:r>
              <a:rPr lang="cs-CZ" dirty="0"/>
              <a:t>bylo přijato většinou hlasů, nikdo z účastníků nebyl proti, nikdo se nezdržel hlasování. </a:t>
            </a:r>
          </a:p>
        </p:txBody>
      </p:sp>
    </p:spTree>
    <p:extLst>
      <p:ext uri="{BB962C8B-B14F-4D97-AF65-F5344CB8AC3E}">
        <p14:creationId xmlns:p14="http://schemas.microsoft.com/office/powerpoint/2010/main" val="4241883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6736</TotalTime>
  <Words>1073</Words>
  <Application>Microsoft Office PowerPoint</Application>
  <PresentationFormat>Širokoúhlá obrazovka</PresentationFormat>
  <Paragraphs>106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Legislativní informace</vt:lpstr>
      <vt:lpstr>LK RVŠ - projednávaná agenda od posledního Sněmu</vt:lpstr>
      <vt:lpstr>Statut RVŠ chronologicky</vt:lpstr>
      <vt:lpstr>KONCESIONÁŘSKÉ POPLATKY</vt:lpstr>
      <vt:lpstr>Návrh zákona, kterým se mění zákon č. č. 483/1991 Sb., o České televizi, ve znění pozdějších předpisů, zákon č. 484/1991 Sb., o Českém rozhlasu, ve znění pozdějších předpisů, a zákon č. 348/2005 Sb., o rozhlasových a televizních poplatcích a o změně některých zákonů, ve znění pozdějších předpisů </vt:lpstr>
      <vt:lpstr>Zásadní připomínka MF ke koncesionářským poplatkům</vt:lpstr>
      <vt:lpstr>Zásadní připomínka MF ke koncesionářským poplatkům</vt:lpstr>
      <vt:lpstr>Současné osvobození od koncesionářských poplatků</vt:lpstr>
      <vt:lpstr>Předsednictvo RVŠ 20.04.2023</vt:lpstr>
      <vt:lpstr>USNESENÍ</vt:lpstr>
      <vt:lpstr>ZÁKONÍK PRÁCE</vt:lpstr>
      <vt:lpstr>PROBLEMATICKÉ OKRUHY DPP A DPČ</vt:lpstr>
      <vt:lpstr>Návrh usnesení</vt:lpstr>
      <vt:lpstr>MINIMÁLNÍ MZDA</vt:lpstr>
      <vt:lpstr>Minimální mzda</vt:lpstr>
      <vt:lpstr>Minimální mzda – navrhovaný růst – navýšení novelou předpokládaného základního doktorandského příjmu – DODATEČNÉ náklady pro VŠ</vt:lpstr>
      <vt:lpstr>Prezentace aplikace PowerPoint</vt:lpstr>
    </vt:vector>
  </TitlesOfParts>
  <Company>Your System spol. s 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zákoníku práce</dc:title>
  <dc:creator>user</dc:creator>
  <cp:lastModifiedBy>user</cp:lastModifiedBy>
  <cp:revision>67</cp:revision>
  <dcterms:created xsi:type="dcterms:W3CDTF">2022-10-12T18:17:19Z</dcterms:created>
  <dcterms:modified xsi:type="dcterms:W3CDTF">2023-10-20T10:11:30Z</dcterms:modified>
</cp:coreProperties>
</file>