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7"/>
  </p:notesMasterIdLst>
  <p:sldIdLst>
    <p:sldId id="256" r:id="rId2"/>
    <p:sldId id="270" r:id="rId3"/>
    <p:sldId id="271" r:id="rId4"/>
    <p:sldId id="272" r:id="rId5"/>
    <p:sldId id="273" r:id="rId6"/>
    <p:sldId id="274" r:id="rId7"/>
    <p:sldId id="275" r:id="rId8"/>
    <p:sldId id="276" r:id="rId9"/>
    <p:sldId id="277" r:id="rId10"/>
    <p:sldId id="278" r:id="rId11"/>
    <p:sldId id="279" r:id="rId12"/>
    <p:sldId id="280" r:id="rId13"/>
    <p:sldId id="281" r:id="rId14"/>
    <p:sldId id="282" r:id="rId15"/>
    <p:sldId id="283" r:id="rId16"/>
    <p:sldId id="284" r:id="rId17"/>
    <p:sldId id="287" r:id="rId18"/>
    <p:sldId id="288" r:id="rId19"/>
    <p:sldId id="289" r:id="rId20"/>
    <p:sldId id="290" r:id="rId21"/>
    <p:sldId id="291" r:id="rId22"/>
    <p:sldId id="292" r:id="rId23"/>
    <p:sldId id="293" r:id="rId24"/>
    <p:sldId id="294" r:id="rId25"/>
    <p:sldId id="285" r:id="rId2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A1A001-A85B-4018-8A0A-5CF272DE284A}" v="33" dt="2023-10-17T07:44:43.955"/>
  </p1510:revLst>
</p1510:revInfo>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nka Valová" userId="75588888-dced-4ef9-8801-94bcecf290a5" providerId="ADAL" clId="{A5DCC66D-4E34-479C-84CB-E83AFED5210E}"/>
    <pc:docChg chg="undo redo custSel addSld delSld modSld">
      <pc:chgData name="Lenka Valová" userId="75588888-dced-4ef9-8801-94bcecf290a5" providerId="ADAL" clId="{A5DCC66D-4E34-479C-84CB-E83AFED5210E}" dt="2023-10-17T07:47:36.975" v="1596" actId="20577"/>
      <pc:docMkLst>
        <pc:docMk/>
      </pc:docMkLst>
      <pc:sldChg chg="modSp mod">
        <pc:chgData name="Lenka Valová" userId="75588888-dced-4ef9-8801-94bcecf290a5" providerId="ADAL" clId="{A5DCC66D-4E34-479C-84CB-E83AFED5210E}" dt="2023-10-05T08:37:10.208" v="10" actId="20577"/>
        <pc:sldMkLst>
          <pc:docMk/>
          <pc:sldMk cId="1416254038" sldId="256"/>
        </pc:sldMkLst>
        <pc:spChg chg="mod">
          <ac:chgData name="Lenka Valová" userId="75588888-dced-4ef9-8801-94bcecf290a5" providerId="ADAL" clId="{A5DCC66D-4E34-479C-84CB-E83AFED5210E}" dt="2023-10-05T08:37:10.208" v="10" actId="20577"/>
          <ac:spMkLst>
            <pc:docMk/>
            <pc:sldMk cId="1416254038" sldId="256"/>
            <ac:spMk id="3" creationId="{A1A3D48E-D86F-4364-94F1-FD786E8FDCD7}"/>
          </ac:spMkLst>
        </pc:spChg>
      </pc:sldChg>
      <pc:sldChg chg="del">
        <pc:chgData name="Lenka Valová" userId="75588888-dced-4ef9-8801-94bcecf290a5" providerId="ADAL" clId="{A5DCC66D-4E34-479C-84CB-E83AFED5210E}" dt="2023-10-05T08:38:08.401" v="14" actId="47"/>
        <pc:sldMkLst>
          <pc:docMk/>
          <pc:sldMk cId="515838455" sldId="257"/>
        </pc:sldMkLst>
      </pc:sldChg>
      <pc:sldChg chg="del">
        <pc:chgData name="Lenka Valová" userId="75588888-dced-4ef9-8801-94bcecf290a5" providerId="ADAL" clId="{A5DCC66D-4E34-479C-84CB-E83AFED5210E}" dt="2023-10-05T08:38:07.516" v="11" actId="47"/>
        <pc:sldMkLst>
          <pc:docMk/>
          <pc:sldMk cId="4243411747" sldId="261"/>
        </pc:sldMkLst>
      </pc:sldChg>
      <pc:sldChg chg="del">
        <pc:chgData name="Lenka Valová" userId="75588888-dced-4ef9-8801-94bcecf290a5" providerId="ADAL" clId="{A5DCC66D-4E34-479C-84CB-E83AFED5210E}" dt="2023-10-05T08:38:09.319" v="17" actId="47"/>
        <pc:sldMkLst>
          <pc:docMk/>
          <pc:sldMk cId="511177068" sldId="262"/>
        </pc:sldMkLst>
      </pc:sldChg>
      <pc:sldChg chg="modSp mod">
        <pc:chgData name="Lenka Valová" userId="75588888-dced-4ef9-8801-94bcecf290a5" providerId="ADAL" clId="{A5DCC66D-4E34-479C-84CB-E83AFED5210E}" dt="2023-10-05T08:45:26.835" v="236" actId="113"/>
        <pc:sldMkLst>
          <pc:docMk/>
          <pc:sldMk cId="3470346037" sldId="270"/>
        </pc:sldMkLst>
        <pc:spChg chg="mod">
          <ac:chgData name="Lenka Valová" userId="75588888-dced-4ef9-8801-94bcecf290a5" providerId="ADAL" clId="{A5DCC66D-4E34-479C-84CB-E83AFED5210E}" dt="2023-10-05T08:45:26.835" v="236" actId="113"/>
          <ac:spMkLst>
            <pc:docMk/>
            <pc:sldMk cId="3470346037" sldId="270"/>
            <ac:spMk id="3" creationId="{00000000-0000-0000-0000-000000000000}"/>
          </ac:spMkLst>
        </pc:spChg>
      </pc:sldChg>
      <pc:sldChg chg="modSp new mod">
        <pc:chgData name="Lenka Valová" userId="75588888-dced-4ef9-8801-94bcecf290a5" providerId="ADAL" clId="{A5DCC66D-4E34-479C-84CB-E83AFED5210E}" dt="2023-10-05T09:10:56.973" v="637" actId="20577"/>
        <pc:sldMkLst>
          <pc:docMk/>
          <pc:sldMk cId="1489028941" sldId="271"/>
        </pc:sldMkLst>
        <pc:spChg chg="mod">
          <ac:chgData name="Lenka Valová" userId="75588888-dced-4ef9-8801-94bcecf290a5" providerId="ADAL" clId="{A5DCC66D-4E34-479C-84CB-E83AFED5210E}" dt="2023-10-05T08:57:43.305" v="238"/>
          <ac:spMkLst>
            <pc:docMk/>
            <pc:sldMk cId="1489028941" sldId="271"/>
            <ac:spMk id="2" creationId="{8138EA6D-409A-D2BA-FB80-2470EECCB6D7}"/>
          </ac:spMkLst>
        </pc:spChg>
        <pc:spChg chg="mod">
          <ac:chgData name="Lenka Valová" userId="75588888-dced-4ef9-8801-94bcecf290a5" providerId="ADAL" clId="{A5DCC66D-4E34-479C-84CB-E83AFED5210E}" dt="2023-10-05T09:10:56.973" v="637" actId="20577"/>
          <ac:spMkLst>
            <pc:docMk/>
            <pc:sldMk cId="1489028941" sldId="271"/>
            <ac:spMk id="3" creationId="{0265D9DA-7463-1B18-A4AC-23484D8B3EBB}"/>
          </ac:spMkLst>
        </pc:spChg>
      </pc:sldChg>
      <pc:sldChg chg="addSp delSp modSp new mod">
        <pc:chgData name="Lenka Valová" userId="75588888-dced-4ef9-8801-94bcecf290a5" providerId="ADAL" clId="{A5DCC66D-4E34-479C-84CB-E83AFED5210E}" dt="2023-10-05T10:24:05.032" v="1573" actId="11529"/>
        <pc:sldMkLst>
          <pc:docMk/>
          <pc:sldMk cId="21689374" sldId="272"/>
        </pc:sldMkLst>
        <pc:spChg chg="mod">
          <ac:chgData name="Lenka Valová" userId="75588888-dced-4ef9-8801-94bcecf290a5" providerId="ADAL" clId="{A5DCC66D-4E34-479C-84CB-E83AFED5210E}" dt="2023-10-05T09:15:07.132" v="681" actId="20577"/>
          <ac:spMkLst>
            <pc:docMk/>
            <pc:sldMk cId="21689374" sldId="272"/>
            <ac:spMk id="2" creationId="{4CEEA32B-5CE5-A6EE-58C0-FF200D86C5E4}"/>
          </ac:spMkLst>
        </pc:spChg>
        <pc:spChg chg="del mod">
          <ac:chgData name="Lenka Valová" userId="75588888-dced-4ef9-8801-94bcecf290a5" providerId="ADAL" clId="{A5DCC66D-4E34-479C-84CB-E83AFED5210E}" dt="2023-10-05T09:14:12.918" v="646"/>
          <ac:spMkLst>
            <pc:docMk/>
            <pc:sldMk cId="21689374" sldId="272"/>
            <ac:spMk id="3" creationId="{32B5FBC9-C39F-CD09-EEA5-7FBC8DC66290}"/>
          </ac:spMkLst>
        </pc:spChg>
        <pc:spChg chg="add mod">
          <ac:chgData name="Lenka Valová" userId="75588888-dced-4ef9-8801-94bcecf290a5" providerId="ADAL" clId="{A5DCC66D-4E34-479C-84CB-E83AFED5210E}" dt="2023-10-05T09:22:29.442" v="697" actId="14100"/>
          <ac:spMkLst>
            <pc:docMk/>
            <pc:sldMk cId="21689374" sldId="272"/>
            <ac:spMk id="5" creationId="{5B434C8A-804A-F55F-3CAA-0605BFD36BF0}"/>
          </ac:spMkLst>
        </pc:spChg>
        <pc:spChg chg="add mod">
          <ac:chgData name="Lenka Valová" userId="75588888-dced-4ef9-8801-94bcecf290a5" providerId="ADAL" clId="{A5DCC66D-4E34-479C-84CB-E83AFED5210E}" dt="2023-10-05T09:25:30.774" v="711" actId="255"/>
          <ac:spMkLst>
            <pc:docMk/>
            <pc:sldMk cId="21689374" sldId="272"/>
            <ac:spMk id="16" creationId="{DE629849-9C3B-9554-043D-25E759ADC215}"/>
          </ac:spMkLst>
        </pc:spChg>
        <pc:spChg chg="add mod">
          <ac:chgData name="Lenka Valová" userId="75588888-dced-4ef9-8801-94bcecf290a5" providerId="ADAL" clId="{A5DCC66D-4E34-479C-84CB-E83AFED5210E}" dt="2023-10-05T10:23:49.234" v="1572" actId="20577"/>
          <ac:spMkLst>
            <pc:docMk/>
            <pc:sldMk cId="21689374" sldId="272"/>
            <ac:spMk id="19" creationId="{5407A897-BBC0-5564-3A2C-11ED731BC931}"/>
          </ac:spMkLst>
        </pc:spChg>
        <pc:picChg chg="add mod">
          <ac:chgData name="Lenka Valová" userId="75588888-dced-4ef9-8801-94bcecf290a5" providerId="ADAL" clId="{A5DCC66D-4E34-479C-84CB-E83AFED5210E}" dt="2023-10-05T10:21:27.379" v="1470" actId="1076"/>
          <ac:picMkLst>
            <pc:docMk/>
            <pc:sldMk cId="21689374" sldId="272"/>
            <ac:picMk id="4" creationId="{7B0AAE31-84EC-9999-FFDA-CCCB225FECF1}"/>
          </ac:picMkLst>
        </pc:picChg>
        <pc:cxnChg chg="add del mod">
          <ac:chgData name="Lenka Valová" userId="75588888-dced-4ef9-8801-94bcecf290a5" providerId="ADAL" clId="{A5DCC66D-4E34-479C-84CB-E83AFED5210E}" dt="2023-10-05T09:22:50.896" v="701" actId="11529"/>
          <ac:cxnSpMkLst>
            <pc:docMk/>
            <pc:sldMk cId="21689374" sldId="272"/>
            <ac:cxnSpMk id="7" creationId="{608F8FE5-955C-1899-23D2-7F502CA246D2}"/>
          </ac:cxnSpMkLst>
        </pc:cxnChg>
        <pc:cxnChg chg="add del">
          <ac:chgData name="Lenka Valová" userId="75588888-dced-4ef9-8801-94bcecf290a5" providerId="ADAL" clId="{A5DCC66D-4E34-479C-84CB-E83AFED5210E}" dt="2023-10-05T09:23:36.083" v="703" actId="11529"/>
          <ac:cxnSpMkLst>
            <pc:docMk/>
            <pc:sldMk cId="21689374" sldId="272"/>
            <ac:cxnSpMk id="10" creationId="{D03AD893-0772-1348-43AA-5C8960DADE53}"/>
          </ac:cxnSpMkLst>
        </pc:cxnChg>
        <pc:cxnChg chg="add del mod">
          <ac:chgData name="Lenka Valová" userId="75588888-dced-4ef9-8801-94bcecf290a5" providerId="ADAL" clId="{A5DCC66D-4E34-479C-84CB-E83AFED5210E}" dt="2023-10-05T09:23:56.124" v="707" actId="11529"/>
          <ac:cxnSpMkLst>
            <pc:docMk/>
            <pc:sldMk cId="21689374" sldId="272"/>
            <ac:cxnSpMk id="12" creationId="{8D735DF1-B04C-FF7F-C990-0E6194344EF6}"/>
          </ac:cxnSpMkLst>
        </pc:cxnChg>
        <pc:cxnChg chg="add">
          <ac:chgData name="Lenka Valová" userId="75588888-dced-4ef9-8801-94bcecf290a5" providerId="ADAL" clId="{A5DCC66D-4E34-479C-84CB-E83AFED5210E}" dt="2023-10-05T09:24:07.458" v="708" actId="11529"/>
          <ac:cxnSpMkLst>
            <pc:docMk/>
            <pc:sldMk cId="21689374" sldId="272"/>
            <ac:cxnSpMk id="15" creationId="{C216EB0E-DAC4-A2F0-9A17-FE90A2139847}"/>
          </ac:cxnSpMkLst>
        </pc:cxnChg>
        <pc:cxnChg chg="add">
          <ac:chgData name="Lenka Valová" userId="75588888-dced-4ef9-8801-94bcecf290a5" providerId="ADAL" clId="{A5DCC66D-4E34-479C-84CB-E83AFED5210E}" dt="2023-10-05T09:25:53.720" v="712" actId="11529"/>
          <ac:cxnSpMkLst>
            <pc:docMk/>
            <pc:sldMk cId="21689374" sldId="272"/>
            <ac:cxnSpMk id="18" creationId="{B990D67F-6919-4A82-3C8F-7D59BDA6E101}"/>
          </ac:cxnSpMkLst>
        </pc:cxnChg>
        <pc:cxnChg chg="add">
          <ac:chgData name="Lenka Valová" userId="75588888-dced-4ef9-8801-94bcecf290a5" providerId="ADAL" clId="{A5DCC66D-4E34-479C-84CB-E83AFED5210E}" dt="2023-10-05T10:24:05.032" v="1573" actId="11529"/>
          <ac:cxnSpMkLst>
            <pc:docMk/>
            <pc:sldMk cId="21689374" sldId="272"/>
            <ac:cxnSpMk id="21" creationId="{5F5A9375-DAE5-C1D6-4448-A990D880A769}"/>
          </ac:cxnSpMkLst>
        </pc:cxnChg>
      </pc:sldChg>
      <pc:sldChg chg="addSp delSp modSp new mod">
        <pc:chgData name="Lenka Valová" userId="75588888-dced-4ef9-8801-94bcecf290a5" providerId="ADAL" clId="{A5DCC66D-4E34-479C-84CB-E83AFED5210E}" dt="2023-10-05T09:32:08.583" v="768" actId="20577"/>
        <pc:sldMkLst>
          <pc:docMk/>
          <pc:sldMk cId="3833049864" sldId="273"/>
        </pc:sldMkLst>
        <pc:spChg chg="mod">
          <ac:chgData name="Lenka Valová" userId="75588888-dced-4ef9-8801-94bcecf290a5" providerId="ADAL" clId="{A5DCC66D-4E34-479C-84CB-E83AFED5210E}" dt="2023-10-05T09:32:08.583" v="768" actId="20577"/>
          <ac:spMkLst>
            <pc:docMk/>
            <pc:sldMk cId="3833049864" sldId="273"/>
            <ac:spMk id="2" creationId="{30F3E7CF-BF30-D8AB-4698-1B7AE59D31CB}"/>
          </ac:spMkLst>
        </pc:spChg>
        <pc:spChg chg="del mod">
          <ac:chgData name="Lenka Valová" userId="75588888-dced-4ef9-8801-94bcecf290a5" providerId="ADAL" clId="{A5DCC66D-4E34-479C-84CB-E83AFED5210E}" dt="2023-10-05T09:27:56.535" v="716"/>
          <ac:spMkLst>
            <pc:docMk/>
            <pc:sldMk cId="3833049864" sldId="273"/>
            <ac:spMk id="3" creationId="{4D8E01F0-5011-432F-39ED-E3AA7B04B29C}"/>
          </ac:spMkLst>
        </pc:spChg>
        <pc:spChg chg="add del">
          <ac:chgData name="Lenka Valová" userId="75588888-dced-4ef9-8801-94bcecf290a5" providerId="ADAL" clId="{A5DCC66D-4E34-479C-84CB-E83AFED5210E}" dt="2023-10-05T09:28:46.867" v="720" actId="11529"/>
          <ac:spMkLst>
            <pc:docMk/>
            <pc:sldMk cId="3833049864" sldId="273"/>
            <ac:spMk id="5" creationId="{F0A17EE2-DBA0-5E67-96EC-F8108CF22CDC}"/>
          </ac:spMkLst>
        </pc:spChg>
        <pc:spChg chg="add mod">
          <ac:chgData name="Lenka Valová" userId="75588888-dced-4ef9-8801-94bcecf290a5" providerId="ADAL" clId="{A5DCC66D-4E34-479C-84CB-E83AFED5210E}" dt="2023-10-05T09:30:58.256" v="737" actId="255"/>
          <ac:spMkLst>
            <pc:docMk/>
            <pc:sldMk cId="3833049864" sldId="273"/>
            <ac:spMk id="6" creationId="{738FCF21-E09E-F273-C944-365287D0F323}"/>
          </ac:spMkLst>
        </pc:spChg>
        <pc:spChg chg="add del mod">
          <ac:chgData name="Lenka Valová" userId="75588888-dced-4ef9-8801-94bcecf290a5" providerId="ADAL" clId="{A5DCC66D-4E34-479C-84CB-E83AFED5210E}" dt="2023-10-05T09:30:55.023" v="735" actId="11529"/>
          <ac:spMkLst>
            <pc:docMk/>
            <pc:sldMk cId="3833049864" sldId="273"/>
            <ac:spMk id="7" creationId="{538B1E25-4C23-0AF0-156D-FC6E782F9011}"/>
          </ac:spMkLst>
        </pc:spChg>
        <pc:spChg chg="add mod">
          <ac:chgData name="Lenka Valová" userId="75588888-dced-4ef9-8801-94bcecf290a5" providerId="ADAL" clId="{A5DCC66D-4E34-479C-84CB-E83AFED5210E}" dt="2023-10-05T09:31:28.916" v="745" actId="20577"/>
          <ac:spMkLst>
            <pc:docMk/>
            <pc:sldMk cId="3833049864" sldId="273"/>
            <ac:spMk id="8" creationId="{3D2DDFD8-5AE2-25E7-47F9-21227512CF25}"/>
          </ac:spMkLst>
        </pc:spChg>
        <pc:picChg chg="add mod">
          <ac:chgData name="Lenka Valová" userId="75588888-dced-4ef9-8801-94bcecf290a5" providerId="ADAL" clId="{A5DCC66D-4E34-479C-84CB-E83AFED5210E}" dt="2023-10-05T09:28:08.674" v="718" actId="14100"/>
          <ac:picMkLst>
            <pc:docMk/>
            <pc:sldMk cId="3833049864" sldId="273"/>
            <ac:picMk id="4" creationId="{1268548D-2E14-701D-FF7D-6E748302EA8E}"/>
          </ac:picMkLst>
        </pc:picChg>
      </pc:sldChg>
      <pc:sldChg chg="modSp new mod">
        <pc:chgData name="Lenka Valová" userId="75588888-dced-4ef9-8801-94bcecf290a5" providerId="ADAL" clId="{A5DCC66D-4E34-479C-84CB-E83AFED5210E}" dt="2023-10-05T10:25:12.848" v="1581" actId="27636"/>
        <pc:sldMkLst>
          <pc:docMk/>
          <pc:sldMk cId="2574866775" sldId="274"/>
        </pc:sldMkLst>
        <pc:spChg chg="mod">
          <ac:chgData name="Lenka Valová" userId="75588888-dced-4ef9-8801-94bcecf290a5" providerId="ADAL" clId="{A5DCC66D-4E34-479C-84CB-E83AFED5210E}" dt="2023-10-05T09:32:56.861" v="773" actId="27636"/>
          <ac:spMkLst>
            <pc:docMk/>
            <pc:sldMk cId="2574866775" sldId="274"/>
            <ac:spMk id="2" creationId="{01E70E9F-B690-0622-CFC3-B7233B03382C}"/>
          </ac:spMkLst>
        </pc:spChg>
        <pc:spChg chg="mod">
          <ac:chgData name="Lenka Valová" userId="75588888-dced-4ef9-8801-94bcecf290a5" providerId="ADAL" clId="{A5DCC66D-4E34-479C-84CB-E83AFED5210E}" dt="2023-10-05T10:25:12.848" v="1581" actId="27636"/>
          <ac:spMkLst>
            <pc:docMk/>
            <pc:sldMk cId="2574866775" sldId="274"/>
            <ac:spMk id="3" creationId="{38A9C8DB-195A-526D-3301-BF04313CE40A}"/>
          </ac:spMkLst>
        </pc:spChg>
      </pc:sldChg>
      <pc:sldChg chg="modSp new mod">
        <pc:chgData name="Lenka Valová" userId="75588888-dced-4ef9-8801-94bcecf290a5" providerId="ADAL" clId="{A5DCC66D-4E34-479C-84CB-E83AFED5210E}" dt="2023-10-05T10:28:00.117" v="1592" actId="20577"/>
        <pc:sldMkLst>
          <pc:docMk/>
          <pc:sldMk cId="2559407073" sldId="275"/>
        </pc:sldMkLst>
        <pc:spChg chg="mod">
          <ac:chgData name="Lenka Valová" userId="75588888-dced-4ef9-8801-94bcecf290a5" providerId="ADAL" clId="{A5DCC66D-4E34-479C-84CB-E83AFED5210E}" dt="2023-10-05T09:42:58.820" v="1199" actId="27636"/>
          <ac:spMkLst>
            <pc:docMk/>
            <pc:sldMk cId="2559407073" sldId="275"/>
            <ac:spMk id="2" creationId="{33FA326D-1E37-7CAE-2423-212F57778052}"/>
          </ac:spMkLst>
        </pc:spChg>
        <pc:spChg chg="mod">
          <ac:chgData name="Lenka Valová" userId="75588888-dced-4ef9-8801-94bcecf290a5" providerId="ADAL" clId="{A5DCC66D-4E34-479C-84CB-E83AFED5210E}" dt="2023-10-05T10:28:00.117" v="1592" actId="20577"/>
          <ac:spMkLst>
            <pc:docMk/>
            <pc:sldMk cId="2559407073" sldId="275"/>
            <ac:spMk id="3" creationId="{8D362C98-9CB3-59A4-7295-035A24ECD807}"/>
          </ac:spMkLst>
        </pc:spChg>
      </pc:sldChg>
      <pc:sldChg chg="del">
        <pc:chgData name="Lenka Valová" userId="75588888-dced-4ef9-8801-94bcecf290a5" providerId="ADAL" clId="{A5DCC66D-4E34-479C-84CB-E83AFED5210E}" dt="2023-10-05T08:38:09.882" v="19" actId="47"/>
        <pc:sldMkLst>
          <pc:docMk/>
          <pc:sldMk cId="1775156324" sldId="276"/>
        </pc:sldMkLst>
      </pc:sldChg>
      <pc:sldChg chg="modSp new mod">
        <pc:chgData name="Lenka Valová" userId="75588888-dced-4ef9-8801-94bcecf290a5" providerId="ADAL" clId="{A5DCC66D-4E34-479C-84CB-E83AFED5210E}" dt="2023-10-05T09:46:02.526" v="1276" actId="27636"/>
        <pc:sldMkLst>
          <pc:docMk/>
          <pc:sldMk cId="2269911324" sldId="276"/>
        </pc:sldMkLst>
        <pc:spChg chg="mod">
          <ac:chgData name="Lenka Valová" userId="75588888-dced-4ef9-8801-94bcecf290a5" providerId="ADAL" clId="{A5DCC66D-4E34-479C-84CB-E83AFED5210E}" dt="2023-10-05T09:44:08.323" v="1248" actId="27636"/>
          <ac:spMkLst>
            <pc:docMk/>
            <pc:sldMk cId="2269911324" sldId="276"/>
            <ac:spMk id="2" creationId="{3FECB0DF-DE2C-D32E-8984-FD0A06485A45}"/>
          </ac:spMkLst>
        </pc:spChg>
        <pc:spChg chg="mod">
          <ac:chgData name="Lenka Valová" userId="75588888-dced-4ef9-8801-94bcecf290a5" providerId="ADAL" clId="{A5DCC66D-4E34-479C-84CB-E83AFED5210E}" dt="2023-10-05T09:46:02.526" v="1276" actId="27636"/>
          <ac:spMkLst>
            <pc:docMk/>
            <pc:sldMk cId="2269911324" sldId="276"/>
            <ac:spMk id="3" creationId="{96DF0B37-C580-A424-B693-106D5B4DD52B}"/>
          </ac:spMkLst>
        </pc:spChg>
      </pc:sldChg>
      <pc:sldChg chg="addSp modSp new mod">
        <pc:chgData name="Lenka Valová" userId="75588888-dced-4ef9-8801-94bcecf290a5" providerId="ADAL" clId="{A5DCC66D-4E34-479C-84CB-E83AFED5210E}" dt="2023-10-05T09:52:17.861" v="1283" actId="255"/>
        <pc:sldMkLst>
          <pc:docMk/>
          <pc:sldMk cId="3330214650" sldId="277"/>
        </pc:sldMkLst>
        <pc:graphicFrameChg chg="add mod modGraphic">
          <ac:chgData name="Lenka Valová" userId="75588888-dced-4ef9-8801-94bcecf290a5" providerId="ADAL" clId="{A5DCC66D-4E34-479C-84CB-E83AFED5210E}" dt="2023-10-05T09:52:17.861" v="1283" actId="255"/>
          <ac:graphicFrameMkLst>
            <pc:docMk/>
            <pc:sldMk cId="3330214650" sldId="277"/>
            <ac:graphicFrameMk id="2" creationId="{3072F853-E658-6F5D-3F6A-D35CA567424A}"/>
          </ac:graphicFrameMkLst>
        </pc:graphicFrameChg>
      </pc:sldChg>
      <pc:sldChg chg="addSp modSp new mod">
        <pc:chgData name="Lenka Valová" userId="75588888-dced-4ef9-8801-94bcecf290a5" providerId="ADAL" clId="{A5DCC66D-4E34-479C-84CB-E83AFED5210E}" dt="2023-10-05T09:53:34.592" v="1288" actId="255"/>
        <pc:sldMkLst>
          <pc:docMk/>
          <pc:sldMk cId="510582771" sldId="278"/>
        </pc:sldMkLst>
        <pc:graphicFrameChg chg="add mod modGraphic">
          <ac:chgData name="Lenka Valová" userId="75588888-dced-4ef9-8801-94bcecf290a5" providerId="ADAL" clId="{A5DCC66D-4E34-479C-84CB-E83AFED5210E}" dt="2023-10-05T09:53:34.592" v="1288" actId="255"/>
          <ac:graphicFrameMkLst>
            <pc:docMk/>
            <pc:sldMk cId="510582771" sldId="278"/>
            <ac:graphicFrameMk id="2" creationId="{E8AE8D50-1D6B-2360-147E-571CD16A365C}"/>
          </ac:graphicFrameMkLst>
        </pc:graphicFrameChg>
      </pc:sldChg>
      <pc:sldChg chg="addSp modSp new mod">
        <pc:chgData name="Lenka Valová" userId="75588888-dced-4ef9-8801-94bcecf290a5" providerId="ADAL" clId="{A5DCC66D-4E34-479C-84CB-E83AFED5210E}" dt="2023-10-05T09:54:55.950" v="1293" actId="255"/>
        <pc:sldMkLst>
          <pc:docMk/>
          <pc:sldMk cId="1140579079" sldId="279"/>
        </pc:sldMkLst>
        <pc:graphicFrameChg chg="add mod modGraphic">
          <ac:chgData name="Lenka Valová" userId="75588888-dced-4ef9-8801-94bcecf290a5" providerId="ADAL" clId="{A5DCC66D-4E34-479C-84CB-E83AFED5210E}" dt="2023-10-05T09:54:55.950" v="1293" actId="255"/>
          <ac:graphicFrameMkLst>
            <pc:docMk/>
            <pc:sldMk cId="1140579079" sldId="279"/>
            <ac:graphicFrameMk id="2" creationId="{675390D1-73B4-E509-3672-69E8DA349D26}"/>
          </ac:graphicFrameMkLst>
        </pc:graphicFrameChg>
      </pc:sldChg>
      <pc:sldChg chg="addSp modSp new del mod">
        <pc:chgData name="Lenka Valová" userId="75588888-dced-4ef9-8801-94bcecf290a5" providerId="ADAL" clId="{A5DCC66D-4E34-479C-84CB-E83AFED5210E}" dt="2023-10-05T09:58:25.924" v="1315" actId="47"/>
        <pc:sldMkLst>
          <pc:docMk/>
          <pc:sldMk cId="209052146" sldId="280"/>
        </pc:sldMkLst>
        <pc:graphicFrameChg chg="add mod modGraphic">
          <ac:chgData name="Lenka Valová" userId="75588888-dced-4ef9-8801-94bcecf290a5" providerId="ADAL" clId="{A5DCC66D-4E34-479C-84CB-E83AFED5210E}" dt="2023-10-05T09:57:19.604" v="1314" actId="255"/>
          <ac:graphicFrameMkLst>
            <pc:docMk/>
            <pc:sldMk cId="209052146" sldId="280"/>
            <ac:graphicFrameMk id="2" creationId="{98ECB981-2C7C-6943-C8A2-1F150699F984}"/>
          </ac:graphicFrameMkLst>
        </pc:graphicFrameChg>
      </pc:sldChg>
      <pc:sldChg chg="new del">
        <pc:chgData name="Lenka Valová" userId="75588888-dced-4ef9-8801-94bcecf290a5" providerId="ADAL" clId="{A5DCC66D-4E34-479C-84CB-E83AFED5210E}" dt="2023-10-05T09:59:21.277" v="1319" actId="47"/>
        <pc:sldMkLst>
          <pc:docMk/>
          <pc:sldMk cId="3499140833" sldId="280"/>
        </pc:sldMkLst>
      </pc:sldChg>
      <pc:sldChg chg="modSp new mod">
        <pc:chgData name="Lenka Valová" userId="75588888-dced-4ef9-8801-94bcecf290a5" providerId="ADAL" clId="{A5DCC66D-4E34-479C-84CB-E83AFED5210E}" dt="2023-10-05T09:59:41.184" v="1326" actId="20577"/>
        <pc:sldMkLst>
          <pc:docMk/>
          <pc:sldMk cId="4231342951" sldId="280"/>
        </pc:sldMkLst>
        <pc:spChg chg="mod">
          <ac:chgData name="Lenka Valová" userId="75588888-dced-4ef9-8801-94bcecf290a5" providerId="ADAL" clId="{A5DCC66D-4E34-479C-84CB-E83AFED5210E}" dt="2023-10-05T09:59:41.184" v="1326" actId="20577"/>
          <ac:spMkLst>
            <pc:docMk/>
            <pc:sldMk cId="4231342951" sldId="280"/>
            <ac:spMk id="2" creationId="{8D38D301-F384-8A4D-3A4D-3AFECB0A44E2}"/>
          </ac:spMkLst>
        </pc:spChg>
      </pc:sldChg>
      <pc:sldChg chg="new del">
        <pc:chgData name="Lenka Valová" userId="75588888-dced-4ef9-8801-94bcecf290a5" providerId="ADAL" clId="{A5DCC66D-4E34-479C-84CB-E83AFED5210E}" dt="2023-10-05T09:59:09.526" v="1318" actId="47"/>
        <pc:sldMkLst>
          <pc:docMk/>
          <pc:sldMk cId="661234923" sldId="281"/>
        </pc:sldMkLst>
      </pc:sldChg>
      <pc:sldChg chg="addSp modSp new mod">
        <pc:chgData name="Lenka Valová" userId="75588888-dced-4ef9-8801-94bcecf290a5" providerId="ADAL" clId="{A5DCC66D-4E34-479C-84CB-E83AFED5210E}" dt="2023-10-05T10:04:16.525" v="1344"/>
        <pc:sldMkLst>
          <pc:docMk/>
          <pc:sldMk cId="3467431785" sldId="281"/>
        </pc:sldMkLst>
        <pc:spChg chg="mod">
          <ac:chgData name="Lenka Valová" userId="75588888-dced-4ef9-8801-94bcecf290a5" providerId="ADAL" clId="{A5DCC66D-4E34-479C-84CB-E83AFED5210E}" dt="2023-10-05T10:01:09.700" v="1333" actId="14100"/>
          <ac:spMkLst>
            <pc:docMk/>
            <pc:sldMk cId="3467431785" sldId="281"/>
            <ac:spMk id="2" creationId="{1FED5BEF-137B-C7AA-A899-DCA3F9D4763A}"/>
          </ac:spMkLst>
        </pc:spChg>
        <pc:spChg chg="mod">
          <ac:chgData name="Lenka Valová" userId="75588888-dced-4ef9-8801-94bcecf290a5" providerId="ADAL" clId="{A5DCC66D-4E34-479C-84CB-E83AFED5210E}" dt="2023-10-05T10:03:22.049" v="1342" actId="27636"/>
          <ac:spMkLst>
            <pc:docMk/>
            <pc:sldMk cId="3467431785" sldId="281"/>
            <ac:spMk id="3" creationId="{3686EC87-C4A6-F50A-7883-E7169BC47417}"/>
          </ac:spMkLst>
        </pc:spChg>
        <pc:spChg chg="add mod">
          <ac:chgData name="Lenka Valová" userId="75588888-dced-4ef9-8801-94bcecf290a5" providerId="ADAL" clId="{A5DCC66D-4E34-479C-84CB-E83AFED5210E}" dt="2023-10-05T10:04:16.525" v="1344"/>
          <ac:spMkLst>
            <pc:docMk/>
            <pc:sldMk cId="3467431785" sldId="281"/>
            <ac:spMk id="4" creationId="{98976331-0758-EEA0-4F28-010FD96AEFCC}"/>
          </ac:spMkLst>
        </pc:spChg>
      </pc:sldChg>
      <pc:sldChg chg="addSp delSp modSp new mod">
        <pc:chgData name="Lenka Valová" userId="75588888-dced-4ef9-8801-94bcecf290a5" providerId="ADAL" clId="{A5DCC66D-4E34-479C-84CB-E83AFED5210E}" dt="2023-10-05T10:08:35.852" v="1368" actId="20577"/>
        <pc:sldMkLst>
          <pc:docMk/>
          <pc:sldMk cId="2156482395" sldId="282"/>
        </pc:sldMkLst>
        <pc:spChg chg="mod">
          <ac:chgData name="Lenka Valová" userId="75588888-dced-4ef9-8801-94bcecf290a5" providerId="ADAL" clId="{A5DCC66D-4E34-479C-84CB-E83AFED5210E}" dt="2023-10-05T10:05:01.178" v="1348" actId="27636"/>
          <ac:spMkLst>
            <pc:docMk/>
            <pc:sldMk cId="2156482395" sldId="282"/>
            <ac:spMk id="2" creationId="{00BF1B91-5605-A017-BA9B-90E4A8316CBF}"/>
          </ac:spMkLst>
        </pc:spChg>
        <pc:spChg chg="del mod">
          <ac:chgData name="Lenka Valová" userId="75588888-dced-4ef9-8801-94bcecf290a5" providerId="ADAL" clId="{A5DCC66D-4E34-479C-84CB-E83AFED5210E}" dt="2023-10-05T10:05:26.468" v="1351"/>
          <ac:spMkLst>
            <pc:docMk/>
            <pc:sldMk cId="2156482395" sldId="282"/>
            <ac:spMk id="3" creationId="{D68039BF-55B0-E9F9-3EC1-B7F3051BA3ED}"/>
          </ac:spMkLst>
        </pc:spChg>
        <pc:spChg chg="add mod">
          <ac:chgData name="Lenka Valová" userId="75588888-dced-4ef9-8801-94bcecf290a5" providerId="ADAL" clId="{A5DCC66D-4E34-479C-84CB-E83AFED5210E}" dt="2023-10-05T10:08:35.852" v="1368" actId="20577"/>
          <ac:spMkLst>
            <pc:docMk/>
            <pc:sldMk cId="2156482395" sldId="282"/>
            <ac:spMk id="5" creationId="{6833CE9D-33ED-CD24-7FCF-A5B91434ADBB}"/>
          </ac:spMkLst>
        </pc:spChg>
        <pc:picChg chg="add mod">
          <ac:chgData name="Lenka Valová" userId="75588888-dced-4ef9-8801-94bcecf290a5" providerId="ADAL" clId="{A5DCC66D-4E34-479C-84CB-E83AFED5210E}" dt="2023-10-05T10:05:44.704" v="1355" actId="14100"/>
          <ac:picMkLst>
            <pc:docMk/>
            <pc:sldMk cId="2156482395" sldId="282"/>
            <ac:picMk id="4" creationId="{829C5E60-05B1-1F2B-681D-54536F189840}"/>
          </ac:picMkLst>
        </pc:picChg>
      </pc:sldChg>
      <pc:sldChg chg="addSp modSp new mod">
        <pc:chgData name="Lenka Valová" userId="75588888-dced-4ef9-8801-94bcecf290a5" providerId="ADAL" clId="{A5DCC66D-4E34-479C-84CB-E83AFED5210E}" dt="2023-10-17T07:47:36.975" v="1596" actId="20577"/>
        <pc:sldMkLst>
          <pc:docMk/>
          <pc:sldMk cId="4262548688" sldId="283"/>
        </pc:sldMkLst>
        <pc:spChg chg="mod">
          <ac:chgData name="Lenka Valová" userId="75588888-dced-4ef9-8801-94bcecf290a5" providerId="ADAL" clId="{A5DCC66D-4E34-479C-84CB-E83AFED5210E}" dt="2023-10-05T10:06:46.534" v="1358" actId="255"/>
          <ac:spMkLst>
            <pc:docMk/>
            <pc:sldMk cId="4262548688" sldId="283"/>
            <ac:spMk id="2" creationId="{A2A13DD9-2910-7249-F61D-31DA7F2F459A}"/>
          </ac:spMkLst>
        </pc:spChg>
        <pc:spChg chg="mod">
          <ac:chgData name="Lenka Valová" userId="75588888-dced-4ef9-8801-94bcecf290a5" providerId="ADAL" clId="{A5DCC66D-4E34-479C-84CB-E83AFED5210E}" dt="2023-10-17T07:47:36.975" v="1596" actId="20577"/>
          <ac:spMkLst>
            <pc:docMk/>
            <pc:sldMk cId="4262548688" sldId="283"/>
            <ac:spMk id="3" creationId="{72F4B869-FD95-D541-2C1C-74B7105B4E2B}"/>
          </ac:spMkLst>
        </pc:spChg>
        <pc:spChg chg="add mod">
          <ac:chgData name="Lenka Valová" userId="75588888-dced-4ef9-8801-94bcecf290a5" providerId="ADAL" clId="{A5DCC66D-4E34-479C-84CB-E83AFED5210E}" dt="2023-10-05T10:12:26.048" v="1443" actId="20577"/>
          <ac:spMkLst>
            <pc:docMk/>
            <pc:sldMk cId="4262548688" sldId="283"/>
            <ac:spMk id="4" creationId="{77E08957-1B50-D664-CBDB-51C064CF786F}"/>
          </ac:spMkLst>
        </pc:spChg>
      </pc:sldChg>
      <pc:sldChg chg="addSp modSp new mod">
        <pc:chgData name="Lenka Valová" userId="75588888-dced-4ef9-8801-94bcecf290a5" providerId="ADAL" clId="{A5DCC66D-4E34-479C-84CB-E83AFED5210E}" dt="2023-10-05T10:13:11.492" v="1448" actId="14100"/>
        <pc:sldMkLst>
          <pc:docMk/>
          <pc:sldMk cId="2860885805" sldId="284"/>
        </pc:sldMkLst>
        <pc:picChg chg="add mod">
          <ac:chgData name="Lenka Valová" userId="75588888-dced-4ef9-8801-94bcecf290a5" providerId="ADAL" clId="{A5DCC66D-4E34-479C-84CB-E83AFED5210E}" dt="2023-10-05T10:13:11.492" v="1448" actId="14100"/>
          <ac:picMkLst>
            <pc:docMk/>
            <pc:sldMk cId="2860885805" sldId="284"/>
            <ac:picMk id="2" creationId="{A4F6952C-241D-7B65-A189-19B52529A0BF}"/>
          </ac:picMkLst>
        </pc:picChg>
      </pc:sldChg>
      <pc:sldChg chg="modSp new mod">
        <pc:chgData name="Lenka Valová" userId="75588888-dced-4ef9-8801-94bcecf290a5" providerId="ADAL" clId="{A5DCC66D-4E34-479C-84CB-E83AFED5210E}" dt="2023-10-05T10:14:26.886" v="1467" actId="1076"/>
        <pc:sldMkLst>
          <pc:docMk/>
          <pc:sldMk cId="765257942" sldId="285"/>
        </pc:sldMkLst>
        <pc:spChg chg="mod">
          <ac:chgData name="Lenka Valová" userId="75588888-dced-4ef9-8801-94bcecf290a5" providerId="ADAL" clId="{A5DCC66D-4E34-479C-84CB-E83AFED5210E}" dt="2023-10-05T10:14:24.842" v="1466" actId="20577"/>
          <ac:spMkLst>
            <pc:docMk/>
            <pc:sldMk cId="765257942" sldId="285"/>
            <ac:spMk id="2" creationId="{1A377A32-2D10-444F-9A4A-985FA5374900}"/>
          </ac:spMkLst>
        </pc:spChg>
        <pc:spChg chg="mod">
          <ac:chgData name="Lenka Valová" userId="75588888-dced-4ef9-8801-94bcecf290a5" providerId="ADAL" clId="{A5DCC66D-4E34-479C-84CB-E83AFED5210E}" dt="2023-10-05T10:14:26.886" v="1467" actId="1076"/>
          <ac:spMkLst>
            <pc:docMk/>
            <pc:sldMk cId="765257942" sldId="285"/>
            <ac:spMk id="3" creationId="{7D9AB381-0437-0214-A382-692F43671609}"/>
          </ac:spMkLst>
        </pc:spChg>
      </pc:sldChg>
      <pc:sldChg chg="del">
        <pc:chgData name="Lenka Valová" userId="75588888-dced-4ef9-8801-94bcecf290a5" providerId="ADAL" clId="{A5DCC66D-4E34-479C-84CB-E83AFED5210E}" dt="2023-10-05T08:38:10.198" v="20" actId="47"/>
        <pc:sldMkLst>
          <pc:docMk/>
          <pc:sldMk cId="1946864303" sldId="285"/>
        </pc:sldMkLst>
      </pc:sldChg>
      <pc:sldChg chg="del">
        <pc:chgData name="Lenka Valová" userId="75588888-dced-4ef9-8801-94bcecf290a5" providerId="ADAL" clId="{A5DCC66D-4E34-479C-84CB-E83AFED5210E}" dt="2023-10-05T08:38:10.537" v="21" actId="47"/>
        <pc:sldMkLst>
          <pc:docMk/>
          <pc:sldMk cId="110550521" sldId="286"/>
        </pc:sldMkLst>
      </pc:sldChg>
      <pc:sldChg chg="del">
        <pc:chgData name="Lenka Valová" userId="75588888-dced-4ef9-8801-94bcecf290a5" providerId="ADAL" clId="{A5DCC66D-4E34-479C-84CB-E83AFED5210E}" dt="2023-10-05T08:38:10.769" v="22" actId="47"/>
        <pc:sldMkLst>
          <pc:docMk/>
          <pc:sldMk cId="3780692015" sldId="287"/>
        </pc:sldMkLst>
      </pc:sldChg>
      <pc:sldChg chg="del">
        <pc:chgData name="Lenka Valová" userId="75588888-dced-4ef9-8801-94bcecf290a5" providerId="ADAL" clId="{A5DCC66D-4E34-479C-84CB-E83AFED5210E}" dt="2023-10-05T08:38:09.049" v="16" actId="47"/>
        <pc:sldMkLst>
          <pc:docMk/>
          <pc:sldMk cId="1603185297" sldId="293"/>
        </pc:sldMkLst>
      </pc:sldChg>
      <pc:sldChg chg="del">
        <pc:chgData name="Lenka Valová" userId="75588888-dced-4ef9-8801-94bcecf290a5" providerId="ADAL" clId="{A5DCC66D-4E34-479C-84CB-E83AFED5210E}" dt="2023-10-05T08:38:09.582" v="18" actId="47"/>
        <pc:sldMkLst>
          <pc:docMk/>
          <pc:sldMk cId="1781993525" sldId="298"/>
        </pc:sldMkLst>
      </pc:sldChg>
      <pc:sldChg chg="del">
        <pc:chgData name="Lenka Valová" userId="75588888-dced-4ef9-8801-94bcecf290a5" providerId="ADAL" clId="{A5DCC66D-4E34-479C-84CB-E83AFED5210E}" dt="2023-10-05T08:38:11.069" v="23" actId="47"/>
        <pc:sldMkLst>
          <pc:docMk/>
          <pc:sldMk cId="4103213484" sldId="299"/>
        </pc:sldMkLst>
      </pc:sldChg>
      <pc:sldChg chg="del">
        <pc:chgData name="Lenka Valová" userId="75588888-dced-4ef9-8801-94bcecf290a5" providerId="ADAL" clId="{A5DCC66D-4E34-479C-84CB-E83AFED5210E}" dt="2023-10-05T08:38:11.375" v="24" actId="47"/>
        <pc:sldMkLst>
          <pc:docMk/>
          <pc:sldMk cId="4020095516" sldId="300"/>
        </pc:sldMkLst>
      </pc:sldChg>
      <pc:sldChg chg="del">
        <pc:chgData name="Lenka Valová" userId="75588888-dced-4ef9-8801-94bcecf290a5" providerId="ADAL" clId="{A5DCC66D-4E34-479C-84CB-E83AFED5210E}" dt="2023-10-05T08:38:11.871" v="25" actId="47"/>
        <pc:sldMkLst>
          <pc:docMk/>
          <pc:sldMk cId="2046840237" sldId="301"/>
        </pc:sldMkLst>
      </pc:sldChg>
      <pc:sldChg chg="del">
        <pc:chgData name="Lenka Valová" userId="75588888-dced-4ef9-8801-94bcecf290a5" providerId="ADAL" clId="{A5DCC66D-4E34-479C-84CB-E83AFED5210E}" dt="2023-10-05T08:38:12.343" v="26" actId="47"/>
        <pc:sldMkLst>
          <pc:docMk/>
          <pc:sldMk cId="3090928575" sldId="302"/>
        </pc:sldMkLst>
      </pc:sldChg>
      <pc:sldChg chg="del">
        <pc:chgData name="Lenka Valová" userId="75588888-dced-4ef9-8801-94bcecf290a5" providerId="ADAL" clId="{A5DCC66D-4E34-479C-84CB-E83AFED5210E}" dt="2023-10-05T08:38:12.805" v="27" actId="47"/>
        <pc:sldMkLst>
          <pc:docMk/>
          <pc:sldMk cId="1510868743" sldId="303"/>
        </pc:sldMkLst>
      </pc:sldChg>
      <pc:sldChg chg="del">
        <pc:chgData name="Lenka Valová" userId="75588888-dced-4ef9-8801-94bcecf290a5" providerId="ADAL" clId="{A5DCC66D-4E34-479C-84CB-E83AFED5210E}" dt="2023-10-05T08:38:07.801" v="12" actId="47"/>
        <pc:sldMkLst>
          <pc:docMk/>
          <pc:sldMk cId="3272855812" sldId="306"/>
        </pc:sldMkLst>
      </pc:sldChg>
      <pc:sldChg chg="del">
        <pc:chgData name="Lenka Valová" userId="75588888-dced-4ef9-8801-94bcecf290a5" providerId="ADAL" clId="{A5DCC66D-4E34-479C-84CB-E83AFED5210E}" dt="2023-10-05T08:38:08.101" v="13" actId="47"/>
        <pc:sldMkLst>
          <pc:docMk/>
          <pc:sldMk cId="4245070307" sldId="307"/>
        </pc:sldMkLst>
      </pc:sldChg>
      <pc:sldChg chg="del">
        <pc:chgData name="Lenka Valová" userId="75588888-dced-4ef9-8801-94bcecf290a5" providerId="ADAL" clId="{A5DCC66D-4E34-479C-84CB-E83AFED5210E}" dt="2023-10-05T08:38:08.702" v="15" actId="47"/>
        <pc:sldMkLst>
          <pc:docMk/>
          <pc:sldMk cId="2948922427" sldId="308"/>
        </pc:sldMkLst>
      </pc:sldChg>
    </pc:docChg>
  </pc:docChgLst>
  <pc:docChgLst>
    <pc:chgData name="Lenka Valová" userId="75588888-dced-4ef9-8801-94bcecf290a5" providerId="ADAL" clId="{D6759581-920B-43DE-A07C-725BF406C464}"/>
    <pc:docChg chg="custSel modSld">
      <pc:chgData name="Lenka Valová" userId="75588888-dced-4ef9-8801-94bcecf290a5" providerId="ADAL" clId="{D6759581-920B-43DE-A07C-725BF406C464}" dt="2023-10-16T18:03:46.264" v="246" actId="20577"/>
      <pc:docMkLst>
        <pc:docMk/>
      </pc:docMkLst>
      <pc:sldChg chg="modSp mod">
        <pc:chgData name="Lenka Valová" userId="75588888-dced-4ef9-8801-94bcecf290a5" providerId="ADAL" clId="{D6759581-920B-43DE-A07C-725BF406C464}" dt="2023-10-16T17:59:24.256" v="127" actId="20577"/>
        <pc:sldMkLst>
          <pc:docMk/>
          <pc:sldMk cId="3833049864" sldId="273"/>
        </pc:sldMkLst>
        <pc:spChg chg="mod">
          <ac:chgData name="Lenka Valová" userId="75588888-dced-4ef9-8801-94bcecf290a5" providerId="ADAL" clId="{D6759581-920B-43DE-A07C-725BF406C464}" dt="2023-10-16T17:59:24.256" v="127" actId="20577"/>
          <ac:spMkLst>
            <pc:docMk/>
            <pc:sldMk cId="3833049864" sldId="273"/>
            <ac:spMk id="8" creationId="{3D2DDFD8-5AE2-25E7-47F9-21227512CF25}"/>
          </ac:spMkLst>
        </pc:spChg>
      </pc:sldChg>
      <pc:sldChg chg="modSp mod">
        <pc:chgData name="Lenka Valová" userId="75588888-dced-4ef9-8801-94bcecf290a5" providerId="ADAL" clId="{D6759581-920B-43DE-A07C-725BF406C464}" dt="2023-10-16T18:02:56.847" v="217" actId="20577"/>
        <pc:sldMkLst>
          <pc:docMk/>
          <pc:sldMk cId="4231342951" sldId="280"/>
        </pc:sldMkLst>
        <pc:spChg chg="mod">
          <ac:chgData name="Lenka Valová" userId="75588888-dced-4ef9-8801-94bcecf290a5" providerId="ADAL" clId="{D6759581-920B-43DE-A07C-725BF406C464}" dt="2023-10-16T18:02:56.847" v="217" actId="20577"/>
          <ac:spMkLst>
            <pc:docMk/>
            <pc:sldMk cId="4231342951" sldId="280"/>
            <ac:spMk id="3" creationId="{81585AF2-379C-139C-94CF-71A22349E7A8}"/>
          </ac:spMkLst>
        </pc:spChg>
      </pc:sldChg>
      <pc:sldChg chg="modSp mod">
        <pc:chgData name="Lenka Valová" userId="75588888-dced-4ef9-8801-94bcecf290a5" providerId="ADAL" clId="{D6759581-920B-43DE-A07C-725BF406C464}" dt="2023-10-16T18:03:46.264" v="246" actId="20577"/>
        <pc:sldMkLst>
          <pc:docMk/>
          <pc:sldMk cId="2156482395" sldId="282"/>
        </pc:sldMkLst>
        <pc:spChg chg="mod">
          <ac:chgData name="Lenka Valová" userId="75588888-dced-4ef9-8801-94bcecf290a5" providerId="ADAL" clId="{D6759581-920B-43DE-A07C-725BF406C464}" dt="2023-10-16T18:03:46.264" v="246" actId="20577"/>
          <ac:spMkLst>
            <pc:docMk/>
            <pc:sldMk cId="2156482395" sldId="282"/>
            <ac:spMk id="5" creationId="{6833CE9D-33ED-CD24-7FCF-A5B91434ADBB}"/>
          </ac:spMkLst>
        </pc:spChg>
      </pc:sldChg>
    </pc:docChg>
  </pc:docChgLst>
  <pc:docChgLst>
    <pc:chgData name="Lenka Valová" userId="75588888-dced-4ef9-8801-94bcecf290a5" providerId="ADAL" clId="{1BA1A001-A85B-4018-8A0A-5CF272DE284A}"/>
    <pc:docChg chg="undo redo custSel addSld delSld modSld">
      <pc:chgData name="Lenka Valová" userId="75588888-dced-4ef9-8801-94bcecf290a5" providerId="ADAL" clId="{1BA1A001-A85B-4018-8A0A-5CF272DE284A}" dt="2023-10-17T07:46:32.378" v="1018"/>
      <pc:docMkLst>
        <pc:docMk/>
      </pc:docMkLst>
      <pc:sldChg chg="modSp mod">
        <pc:chgData name="Lenka Valová" userId="75588888-dced-4ef9-8801-94bcecf290a5" providerId="ADAL" clId="{1BA1A001-A85B-4018-8A0A-5CF272DE284A}" dt="2023-10-17T06:52:43.953" v="426" actId="27636"/>
        <pc:sldMkLst>
          <pc:docMk/>
          <pc:sldMk cId="3470346037" sldId="270"/>
        </pc:sldMkLst>
        <pc:spChg chg="mod">
          <ac:chgData name="Lenka Valová" userId="75588888-dced-4ef9-8801-94bcecf290a5" providerId="ADAL" clId="{1BA1A001-A85B-4018-8A0A-5CF272DE284A}" dt="2023-10-17T06:52:43.953" v="426" actId="27636"/>
          <ac:spMkLst>
            <pc:docMk/>
            <pc:sldMk cId="3470346037" sldId="270"/>
            <ac:spMk id="3" creationId="{00000000-0000-0000-0000-000000000000}"/>
          </ac:spMkLst>
        </pc:spChg>
      </pc:sldChg>
      <pc:sldChg chg="modSp mod">
        <pc:chgData name="Lenka Valová" userId="75588888-dced-4ef9-8801-94bcecf290a5" providerId="ADAL" clId="{1BA1A001-A85B-4018-8A0A-5CF272DE284A}" dt="2023-10-17T06:49:14.484" v="412" actId="20577"/>
        <pc:sldMkLst>
          <pc:docMk/>
          <pc:sldMk cId="4262548688" sldId="283"/>
        </pc:sldMkLst>
        <pc:spChg chg="mod">
          <ac:chgData name="Lenka Valová" userId="75588888-dced-4ef9-8801-94bcecf290a5" providerId="ADAL" clId="{1BA1A001-A85B-4018-8A0A-5CF272DE284A}" dt="2023-10-17T06:49:14.484" v="412" actId="20577"/>
          <ac:spMkLst>
            <pc:docMk/>
            <pc:sldMk cId="4262548688" sldId="283"/>
            <ac:spMk id="4" creationId="{77E08957-1B50-D664-CBDB-51C064CF786F}"/>
          </ac:spMkLst>
        </pc:spChg>
      </pc:sldChg>
      <pc:sldChg chg="addSp modSp mod setBg addAnim">
        <pc:chgData name="Lenka Valová" userId="75588888-dced-4ef9-8801-94bcecf290a5" providerId="ADAL" clId="{1BA1A001-A85B-4018-8A0A-5CF272DE284A}" dt="2023-10-17T07:46:32.378" v="1018"/>
        <pc:sldMkLst>
          <pc:docMk/>
          <pc:sldMk cId="765257942" sldId="285"/>
        </pc:sldMkLst>
        <pc:spChg chg="mod">
          <ac:chgData name="Lenka Valová" userId="75588888-dced-4ef9-8801-94bcecf290a5" providerId="ADAL" clId="{1BA1A001-A85B-4018-8A0A-5CF272DE284A}" dt="2023-10-17T07:46:32.367" v="1017" actId="26606"/>
          <ac:spMkLst>
            <pc:docMk/>
            <pc:sldMk cId="765257942" sldId="285"/>
            <ac:spMk id="2" creationId="{1A377A32-2D10-444F-9A4A-985FA5374900}"/>
          </ac:spMkLst>
        </pc:spChg>
        <pc:spChg chg="mod">
          <ac:chgData name="Lenka Valová" userId="75588888-dced-4ef9-8801-94bcecf290a5" providerId="ADAL" clId="{1BA1A001-A85B-4018-8A0A-5CF272DE284A}" dt="2023-10-17T07:46:32.367" v="1017" actId="26606"/>
          <ac:spMkLst>
            <pc:docMk/>
            <pc:sldMk cId="765257942" sldId="285"/>
            <ac:spMk id="3" creationId="{7D9AB381-0437-0214-A382-692F43671609}"/>
          </ac:spMkLst>
        </pc:spChg>
        <pc:spChg chg="add">
          <ac:chgData name="Lenka Valová" userId="75588888-dced-4ef9-8801-94bcecf290a5" providerId="ADAL" clId="{1BA1A001-A85B-4018-8A0A-5CF272DE284A}" dt="2023-10-17T07:46:32.367" v="1017" actId="26606"/>
          <ac:spMkLst>
            <pc:docMk/>
            <pc:sldMk cId="765257942" sldId="285"/>
            <ac:spMk id="13" creationId="{3F088236-D655-4F88-B238-E16762358025}"/>
          </ac:spMkLst>
        </pc:spChg>
        <pc:spChg chg="add">
          <ac:chgData name="Lenka Valová" userId="75588888-dced-4ef9-8801-94bcecf290a5" providerId="ADAL" clId="{1BA1A001-A85B-4018-8A0A-5CF272DE284A}" dt="2023-10-17T07:46:32.367" v="1017" actId="26606"/>
          <ac:spMkLst>
            <pc:docMk/>
            <pc:sldMk cId="765257942" sldId="285"/>
            <ac:spMk id="15" creationId="{3DAC0C92-199E-475C-9390-119A9B027276}"/>
          </ac:spMkLst>
        </pc:spChg>
        <pc:spChg chg="add">
          <ac:chgData name="Lenka Valová" userId="75588888-dced-4ef9-8801-94bcecf290a5" providerId="ADAL" clId="{1BA1A001-A85B-4018-8A0A-5CF272DE284A}" dt="2023-10-17T07:46:32.367" v="1017" actId="26606"/>
          <ac:spMkLst>
            <pc:docMk/>
            <pc:sldMk cId="765257942" sldId="285"/>
            <ac:spMk id="17" creationId="{C4CFB339-0ED8-4FE2-9EF1-6D1375B8499B}"/>
          </ac:spMkLst>
        </pc:spChg>
        <pc:spChg chg="add">
          <ac:chgData name="Lenka Valová" userId="75588888-dced-4ef9-8801-94bcecf290a5" providerId="ADAL" clId="{1BA1A001-A85B-4018-8A0A-5CF272DE284A}" dt="2023-10-17T07:46:32.367" v="1017" actId="26606"/>
          <ac:spMkLst>
            <pc:docMk/>
            <pc:sldMk cId="765257942" sldId="285"/>
            <ac:spMk id="19" creationId="{31896C80-2069-4431-9C19-83B913734490}"/>
          </ac:spMkLst>
        </pc:spChg>
        <pc:spChg chg="add">
          <ac:chgData name="Lenka Valová" userId="75588888-dced-4ef9-8801-94bcecf290a5" providerId="ADAL" clId="{1BA1A001-A85B-4018-8A0A-5CF272DE284A}" dt="2023-10-17T07:46:32.367" v="1017" actId="26606"/>
          <ac:spMkLst>
            <pc:docMk/>
            <pc:sldMk cId="765257942" sldId="285"/>
            <ac:spMk id="21" creationId="{BF120A21-0841-4823-B0C4-28AEBCEF9B78}"/>
          </ac:spMkLst>
        </pc:spChg>
        <pc:spChg chg="add">
          <ac:chgData name="Lenka Valová" userId="75588888-dced-4ef9-8801-94bcecf290a5" providerId="ADAL" clId="{1BA1A001-A85B-4018-8A0A-5CF272DE284A}" dt="2023-10-17T07:46:32.367" v="1017" actId="26606"/>
          <ac:spMkLst>
            <pc:docMk/>
            <pc:sldMk cId="765257942" sldId="285"/>
            <ac:spMk id="23" creationId="{DBB05BAE-BBD3-4289-899F-A6851503C6B0}"/>
          </ac:spMkLst>
        </pc:spChg>
        <pc:spChg chg="add">
          <ac:chgData name="Lenka Valová" userId="75588888-dced-4ef9-8801-94bcecf290a5" providerId="ADAL" clId="{1BA1A001-A85B-4018-8A0A-5CF272DE284A}" dt="2023-10-17T07:46:32.367" v="1017" actId="26606"/>
          <ac:spMkLst>
            <pc:docMk/>
            <pc:sldMk cId="765257942" sldId="285"/>
            <ac:spMk id="25" creationId="{9874D11C-36F5-4BBE-A490-019A54E953B0}"/>
          </ac:spMkLst>
        </pc:spChg>
        <pc:picChg chg="add">
          <ac:chgData name="Lenka Valová" userId="75588888-dced-4ef9-8801-94bcecf290a5" providerId="ADAL" clId="{1BA1A001-A85B-4018-8A0A-5CF272DE284A}" dt="2023-10-17T07:46:32.367" v="1017" actId="26606"/>
          <ac:picMkLst>
            <pc:docMk/>
            <pc:sldMk cId="765257942" sldId="285"/>
            <ac:picMk id="5" creationId="{98CC459C-47F7-E9C9-12B5-3031813AD180}"/>
          </ac:picMkLst>
        </pc:picChg>
        <pc:cxnChg chg="add">
          <ac:chgData name="Lenka Valová" userId="75588888-dced-4ef9-8801-94bcecf290a5" providerId="ADAL" clId="{1BA1A001-A85B-4018-8A0A-5CF272DE284A}" dt="2023-10-17T07:46:32.367" v="1017" actId="26606"/>
          <ac:cxnSpMkLst>
            <pc:docMk/>
            <pc:sldMk cId="765257942" sldId="285"/>
            <ac:cxnSpMk id="9" creationId="{64FA5DFF-7FE6-4855-84E6-DFA78EE978BD}"/>
          </ac:cxnSpMkLst>
        </pc:cxnChg>
        <pc:cxnChg chg="add">
          <ac:chgData name="Lenka Valová" userId="75588888-dced-4ef9-8801-94bcecf290a5" providerId="ADAL" clId="{1BA1A001-A85B-4018-8A0A-5CF272DE284A}" dt="2023-10-17T07:46:32.367" v="1017" actId="26606"/>
          <ac:cxnSpMkLst>
            <pc:docMk/>
            <pc:sldMk cId="765257942" sldId="285"/>
            <ac:cxnSpMk id="11" creationId="{2AFD8CBA-54A3-4363-991B-B9C631BBFA74}"/>
          </ac:cxnSpMkLst>
        </pc:cxnChg>
      </pc:sldChg>
      <pc:sldChg chg="new del">
        <pc:chgData name="Lenka Valová" userId="75588888-dced-4ef9-8801-94bcecf290a5" providerId="ADAL" clId="{1BA1A001-A85B-4018-8A0A-5CF272DE284A}" dt="2023-10-17T06:49:59.963" v="415" actId="47"/>
        <pc:sldMkLst>
          <pc:docMk/>
          <pc:sldMk cId="3711843473" sldId="286"/>
        </pc:sldMkLst>
      </pc:sldChg>
      <pc:sldChg chg="modSp new mod">
        <pc:chgData name="Lenka Valová" userId="75588888-dced-4ef9-8801-94bcecf290a5" providerId="ADAL" clId="{1BA1A001-A85B-4018-8A0A-5CF272DE284A}" dt="2023-10-17T06:52:10.661" v="424" actId="14100"/>
        <pc:sldMkLst>
          <pc:docMk/>
          <pc:sldMk cId="1092051385" sldId="287"/>
        </pc:sldMkLst>
        <pc:spChg chg="mod">
          <ac:chgData name="Lenka Valová" userId="75588888-dced-4ef9-8801-94bcecf290a5" providerId="ADAL" clId="{1BA1A001-A85B-4018-8A0A-5CF272DE284A}" dt="2023-10-17T06:50:07.043" v="420" actId="20577"/>
          <ac:spMkLst>
            <pc:docMk/>
            <pc:sldMk cId="1092051385" sldId="287"/>
            <ac:spMk id="2" creationId="{60B248EF-F03E-80F7-52C7-ACFB5D40BC0B}"/>
          </ac:spMkLst>
        </pc:spChg>
        <pc:spChg chg="mod">
          <ac:chgData name="Lenka Valová" userId="75588888-dced-4ef9-8801-94bcecf290a5" providerId="ADAL" clId="{1BA1A001-A85B-4018-8A0A-5CF272DE284A}" dt="2023-10-17T06:52:10.661" v="424" actId="14100"/>
          <ac:spMkLst>
            <pc:docMk/>
            <pc:sldMk cId="1092051385" sldId="287"/>
            <ac:spMk id="3" creationId="{57A721A3-6402-72EA-076F-5D06E095E692}"/>
          </ac:spMkLst>
        </pc:spChg>
      </pc:sldChg>
      <pc:sldChg chg="modSp new mod">
        <pc:chgData name="Lenka Valová" userId="75588888-dced-4ef9-8801-94bcecf290a5" providerId="ADAL" clId="{1BA1A001-A85B-4018-8A0A-5CF272DE284A}" dt="2023-10-17T06:54:21.109" v="437" actId="27636"/>
        <pc:sldMkLst>
          <pc:docMk/>
          <pc:sldMk cId="1836359283" sldId="288"/>
        </pc:sldMkLst>
        <pc:spChg chg="mod">
          <ac:chgData name="Lenka Valová" userId="75588888-dced-4ef9-8801-94bcecf290a5" providerId="ADAL" clId="{1BA1A001-A85B-4018-8A0A-5CF272DE284A}" dt="2023-10-17T06:54:08.027" v="433" actId="27636"/>
          <ac:spMkLst>
            <pc:docMk/>
            <pc:sldMk cId="1836359283" sldId="288"/>
            <ac:spMk id="2" creationId="{CCC1451A-EDAB-B6F0-0F43-73F3114EC6A7}"/>
          </ac:spMkLst>
        </pc:spChg>
        <pc:spChg chg="mod">
          <ac:chgData name="Lenka Valová" userId="75588888-dced-4ef9-8801-94bcecf290a5" providerId="ADAL" clId="{1BA1A001-A85B-4018-8A0A-5CF272DE284A}" dt="2023-10-17T06:54:21.109" v="437" actId="27636"/>
          <ac:spMkLst>
            <pc:docMk/>
            <pc:sldMk cId="1836359283" sldId="288"/>
            <ac:spMk id="3" creationId="{006EBB82-19FE-2897-42DE-68B82F739AC7}"/>
          </ac:spMkLst>
        </pc:spChg>
      </pc:sldChg>
      <pc:sldChg chg="modSp new mod">
        <pc:chgData name="Lenka Valová" userId="75588888-dced-4ef9-8801-94bcecf290a5" providerId="ADAL" clId="{1BA1A001-A85B-4018-8A0A-5CF272DE284A}" dt="2023-10-17T06:55:35.996" v="441"/>
        <pc:sldMkLst>
          <pc:docMk/>
          <pc:sldMk cId="1030830429" sldId="289"/>
        </pc:sldMkLst>
        <pc:spChg chg="mod">
          <ac:chgData name="Lenka Valová" userId="75588888-dced-4ef9-8801-94bcecf290a5" providerId="ADAL" clId="{1BA1A001-A85B-4018-8A0A-5CF272DE284A}" dt="2023-10-17T06:55:35.996" v="441"/>
          <ac:spMkLst>
            <pc:docMk/>
            <pc:sldMk cId="1030830429" sldId="289"/>
            <ac:spMk id="2" creationId="{C87BDC66-62C7-5304-B138-108DDFB47411}"/>
          </ac:spMkLst>
        </pc:spChg>
        <pc:spChg chg="mod">
          <ac:chgData name="Lenka Valová" userId="75588888-dced-4ef9-8801-94bcecf290a5" providerId="ADAL" clId="{1BA1A001-A85B-4018-8A0A-5CF272DE284A}" dt="2023-10-17T06:55:32.922" v="440" actId="21"/>
          <ac:spMkLst>
            <pc:docMk/>
            <pc:sldMk cId="1030830429" sldId="289"/>
            <ac:spMk id="3" creationId="{EFA49C23-C973-AF13-90ED-C1E99B7E1453}"/>
          </ac:spMkLst>
        </pc:spChg>
      </pc:sldChg>
      <pc:sldChg chg="modSp new mod">
        <pc:chgData name="Lenka Valová" userId="75588888-dced-4ef9-8801-94bcecf290a5" providerId="ADAL" clId="{1BA1A001-A85B-4018-8A0A-5CF272DE284A}" dt="2023-10-17T06:57:06.551" v="449" actId="20577"/>
        <pc:sldMkLst>
          <pc:docMk/>
          <pc:sldMk cId="3175157206" sldId="290"/>
        </pc:sldMkLst>
        <pc:spChg chg="mod">
          <ac:chgData name="Lenka Valová" userId="75588888-dced-4ef9-8801-94bcecf290a5" providerId="ADAL" clId="{1BA1A001-A85B-4018-8A0A-5CF272DE284A}" dt="2023-10-17T06:57:06.551" v="449" actId="20577"/>
          <ac:spMkLst>
            <pc:docMk/>
            <pc:sldMk cId="3175157206" sldId="290"/>
            <ac:spMk id="2" creationId="{526E1FFA-4AF8-55D1-1A65-061D0165D5CE}"/>
          </ac:spMkLst>
        </pc:spChg>
        <pc:spChg chg="mod">
          <ac:chgData name="Lenka Valová" userId="75588888-dced-4ef9-8801-94bcecf290a5" providerId="ADAL" clId="{1BA1A001-A85B-4018-8A0A-5CF272DE284A}" dt="2023-10-17T06:56:32.196" v="444" actId="21"/>
          <ac:spMkLst>
            <pc:docMk/>
            <pc:sldMk cId="3175157206" sldId="290"/>
            <ac:spMk id="3" creationId="{4A28B35A-D29C-2F14-F8CC-18233CDB740C}"/>
          </ac:spMkLst>
        </pc:spChg>
      </pc:sldChg>
      <pc:sldChg chg="modSp new mod">
        <pc:chgData name="Lenka Valová" userId="75588888-dced-4ef9-8801-94bcecf290a5" providerId="ADAL" clId="{1BA1A001-A85B-4018-8A0A-5CF272DE284A}" dt="2023-10-17T06:57:53.504" v="453"/>
        <pc:sldMkLst>
          <pc:docMk/>
          <pc:sldMk cId="421812311" sldId="291"/>
        </pc:sldMkLst>
        <pc:spChg chg="mod">
          <ac:chgData name="Lenka Valová" userId="75588888-dced-4ef9-8801-94bcecf290a5" providerId="ADAL" clId="{1BA1A001-A85B-4018-8A0A-5CF272DE284A}" dt="2023-10-17T06:57:53.504" v="453"/>
          <ac:spMkLst>
            <pc:docMk/>
            <pc:sldMk cId="421812311" sldId="291"/>
            <ac:spMk id="2" creationId="{EF05FB9E-3949-8AAB-FE67-89FD36C9E6E3}"/>
          </ac:spMkLst>
        </pc:spChg>
        <pc:spChg chg="mod">
          <ac:chgData name="Lenka Valová" userId="75588888-dced-4ef9-8801-94bcecf290a5" providerId="ADAL" clId="{1BA1A001-A85B-4018-8A0A-5CF272DE284A}" dt="2023-10-17T06:57:49.716" v="452" actId="21"/>
          <ac:spMkLst>
            <pc:docMk/>
            <pc:sldMk cId="421812311" sldId="291"/>
            <ac:spMk id="3" creationId="{D2035101-A114-2BC0-8C61-EF2C2F664DD4}"/>
          </ac:spMkLst>
        </pc:spChg>
      </pc:sldChg>
      <pc:sldChg chg="modSp new mod">
        <pc:chgData name="Lenka Valová" userId="75588888-dced-4ef9-8801-94bcecf290a5" providerId="ADAL" clId="{1BA1A001-A85B-4018-8A0A-5CF272DE284A}" dt="2023-10-17T06:59:34.845" v="521" actId="6549"/>
        <pc:sldMkLst>
          <pc:docMk/>
          <pc:sldMk cId="1898025010" sldId="292"/>
        </pc:sldMkLst>
        <pc:spChg chg="mod">
          <ac:chgData name="Lenka Valová" userId="75588888-dced-4ef9-8801-94bcecf290a5" providerId="ADAL" clId="{1BA1A001-A85B-4018-8A0A-5CF272DE284A}" dt="2023-10-17T06:58:53.762" v="460" actId="1076"/>
          <ac:spMkLst>
            <pc:docMk/>
            <pc:sldMk cId="1898025010" sldId="292"/>
            <ac:spMk id="2" creationId="{1FD8FF82-E59B-5C4D-EDC6-EB1A10316380}"/>
          </ac:spMkLst>
        </pc:spChg>
        <pc:spChg chg="mod">
          <ac:chgData name="Lenka Valová" userId="75588888-dced-4ef9-8801-94bcecf290a5" providerId="ADAL" clId="{1BA1A001-A85B-4018-8A0A-5CF272DE284A}" dt="2023-10-17T06:59:34.845" v="521" actId="6549"/>
          <ac:spMkLst>
            <pc:docMk/>
            <pc:sldMk cId="1898025010" sldId="292"/>
            <ac:spMk id="3" creationId="{6BB5C727-0D50-079F-1605-35D07357EB9F}"/>
          </ac:spMkLst>
        </pc:spChg>
      </pc:sldChg>
      <pc:sldChg chg="addSp delSp modSp new del mod">
        <pc:chgData name="Lenka Valová" userId="75588888-dced-4ef9-8801-94bcecf290a5" providerId="ADAL" clId="{1BA1A001-A85B-4018-8A0A-5CF272DE284A}" dt="2023-10-17T07:02:25.094" v="532" actId="47"/>
        <pc:sldMkLst>
          <pc:docMk/>
          <pc:sldMk cId="1580069959" sldId="293"/>
        </pc:sldMkLst>
        <pc:spChg chg="add del">
          <ac:chgData name="Lenka Valová" userId="75588888-dced-4ef9-8801-94bcecf290a5" providerId="ADAL" clId="{1BA1A001-A85B-4018-8A0A-5CF272DE284A}" dt="2023-10-17T07:00:20.784" v="524" actId="22"/>
          <ac:spMkLst>
            <pc:docMk/>
            <pc:sldMk cId="1580069959" sldId="293"/>
            <ac:spMk id="3" creationId="{B038D5BA-8223-90DD-5FD7-FB2222F03A89}"/>
          </ac:spMkLst>
        </pc:spChg>
        <pc:spChg chg="add mod">
          <ac:chgData name="Lenka Valová" userId="75588888-dced-4ef9-8801-94bcecf290a5" providerId="ADAL" clId="{1BA1A001-A85B-4018-8A0A-5CF272DE284A}" dt="2023-10-17T07:02:15.701" v="531"/>
          <ac:spMkLst>
            <pc:docMk/>
            <pc:sldMk cId="1580069959" sldId="293"/>
            <ac:spMk id="5" creationId="{56A9DF0F-B151-72AE-80D2-3E6B71C0F1E2}"/>
          </ac:spMkLst>
        </pc:spChg>
      </pc:sldChg>
      <pc:sldChg chg="addSp delSp modSp new mod">
        <pc:chgData name="Lenka Valová" userId="75588888-dced-4ef9-8801-94bcecf290a5" providerId="ADAL" clId="{1BA1A001-A85B-4018-8A0A-5CF272DE284A}" dt="2023-10-17T07:36:03.915" v="570" actId="14100"/>
        <pc:sldMkLst>
          <pc:docMk/>
          <pc:sldMk cId="2273938998" sldId="293"/>
        </pc:sldMkLst>
        <pc:spChg chg="mod">
          <ac:chgData name="Lenka Valová" userId="75588888-dced-4ef9-8801-94bcecf290a5" providerId="ADAL" clId="{1BA1A001-A85B-4018-8A0A-5CF272DE284A}" dt="2023-10-17T07:02:47.602" v="546" actId="20577"/>
          <ac:spMkLst>
            <pc:docMk/>
            <pc:sldMk cId="2273938998" sldId="293"/>
            <ac:spMk id="2" creationId="{E9D28847-8377-FE9E-A896-A064221BF1A8}"/>
          </ac:spMkLst>
        </pc:spChg>
        <pc:spChg chg="del mod">
          <ac:chgData name="Lenka Valová" userId="75588888-dced-4ef9-8801-94bcecf290a5" providerId="ADAL" clId="{1BA1A001-A85B-4018-8A0A-5CF272DE284A}" dt="2023-10-17T07:11:11.643" v="567" actId="478"/>
          <ac:spMkLst>
            <pc:docMk/>
            <pc:sldMk cId="2273938998" sldId="293"/>
            <ac:spMk id="3" creationId="{D4AFDB74-9437-1C1F-B477-89A7F13ED843}"/>
          </ac:spMkLst>
        </pc:spChg>
        <pc:spChg chg="add del mod">
          <ac:chgData name="Lenka Valová" userId="75588888-dced-4ef9-8801-94bcecf290a5" providerId="ADAL" clId="{1BA1A001-A85B-4018-8A0A-5CF272DE284A}" dt="2023-10-17T07:11:16.122" v="568"/>
          <ac:spMkLst>
            <pc:docMk/>
            <pc:sldMk cId="2273938998" sldId="293"/>
            <ac:spMk id="5" creationId="{5E8FA072-F8B6-141F-DF08-FB5BA1AC5613}"/>
          </ac:spMkLst>
        </pc:spChg>
        <pc:graphicFrameChg chg="add mod modGraphic">
          <ac:chgData name="Lenka Valová" userId="75588888-dced-4ef9-8801-94bcecf290a5" providerId="ADAL" clId="{1BA1A001-A85B-4018-8A0A-5CF272DE284A}" dt="2023-10-17T07:36:03.915" v="570" actId="14100"/>
          <ac:graphicFrameMkLst>
            <pc:docMk/>
            <pc:sldMk cId="2273938998" sldId="293"/>
            <ac:graphicFrameMk id="6" creationId="{22C85A18-6530-F4D1-193F-D6ABF1333F61}"/>
          </ac:graphicFrameMkLst>
        </pc:graphicFrameChg>
      </pc:sldChg>
      <pc:sldChg chg="addSp delSp modSp new mod setBg">
        <pc:chgData name="Lenka Valová" userId="75588888-dced-4ef9-8801-94bcecf290a5" providerId="ADAL" clId="{1BA1A001-A85B-4018-8A0A-5CF272DE284A}" dt="2023-10-17T07:44:43.955" v="912" actId="20577"/>
        <pc:sldMkLst>
          <pc:docMk/>
          <pc:sldMk cId="4074651310" sldId="294"/>
        </pc:sldMkLst>
        <pc:spChg chg="mod">
          <ac:chgData name="Lenka Valová" userId="75588888-dced-4ef9-8801-94bcecf290a5" providerId="ADAL" clId="{1BA1A001-A85B-4018-8A0A-5CF272DE284A}" dt="2023-10-17T07:43:07.899" v="878" actId="26606"/>
          <ac:spMkLst>
            <pc:docMk/>
            <pc:sldMk cId="4074651310" sldId="294"/>
            <ac:spMk id="2" creationId="{50530840-56DE-1429-D056-3B69BB767662}"/>
          </ac:spMkLst>
        </pc:spChg>
        <pc:spChg chg="del mod">
          <ac:chgData name="Lenka Valová" userId="75588888-dced-4ef9-8801-94bcecf290a5" providerId="ADAL" clId="{1BA1A001-A85B-4018-8A0A-5CF272DE284A}" dt="2023-10-17T07:43:07.899" v="878" actId="26606"/>
          <ac:spMkLst>
            <pc:docMk/>
            <pc:sldMk cId="4074651310" sldId="294"/>
            <ac:spMk id="3" creationId="{E736ACD4-B2AC-A04D-6619-744E9803E2FC}"/>
          </ac:spMkLst>
        </pc:spChg>
        <pc:spChg chg="add del">
          <ac:chgData name="Lenka Valová" userId="75588888-dced-4ef9-8801-94bcecf290a5" providerId="ADAL" clId="{1BA1A001-A85B-4018-8A0A-5CF272DE284A}" dt="2023-10-17T07:44:00.142" v="883" actId="26606"/>
          <ac:spMkLst>
            <pc:docMk/>
            <pc:sldMk cId="4074651310" sldId="294"/>
            <ac:spMk id="9" creationId="{9F4444CE-BC8D-4D61-B303-4C05614E62AB}"/>
          </ac:spMkLst>
        </pc:spChg>
        <pc:spChg chg="add del">
          <ac:chgData name="Lenka Valová" userId="75588888-dced-4ef9-8801-94bcecf290a5" providerId="ADAL" clId="{1BA1A001-A85B-4018-8A0A-5CF272DE284A}" dt="2023-10-17T07:44:00.142" v="883" actId="26606"/>
          <ac:spMkLst>
            <pc:docMk/>
            <pc:sldMk cId="4074651310" sldId="294"/>
            <ac:spMk id="11" creationId="{73772B81-181F-48B7-8826-4D9686D15DF5}"/>
          </ac:spMkLst>
        </pc:spChg>
        <pc:spChg chg="add del">
          <ac:chgData name="Lenka Valová" userId="75588888-dced-4ef9-8801-94bcecf290a5" providerId="ADAL" clId="{1BA1A001-A85B-4018-8A0A-5CF272DE284A}" dt="2023-10-17T07:44:00.142" v="883" actId="26606"/>
          <ac:spMkLst>
            <pc:docMk/>
            <pc:sldMk cId="4074651310" sldId="294"/>
            <ac:spMk id="13" creationId="{B2205F6E-03C6-4E92-877C-E2482F6599AA}"/>
          </ac:spMkLst>
        </pc:spChg>
        <pc:spChg chg="add del">
          <ac:chgData name="Lenka Valová" userId="75588888-dced-4ef9-8801-94bcecf290a5" providerId="ADAL" clId="{1BA1A001-A85B-4018-8A0A-5CF272DE284A}" dt="2023-10-17T07:44:28.183" v="910" actId="26606"/>
          <ac:spMkLst>
            <pc:docMk/>
            <pc:sldMk cId="4074651310" sldId="294"/>
            <ac:spMk id="18" creationId="{9F4444CE-BC8D-4D61-B303-4C05614E62AB}"/>
          </ac:spMkLst>
        </pc:spChg>
        <pc:spChg chg="add del">
          <ac:chgData name="Lenka Valová" userId="75588888-dced-4ef9-8801-94bcecf290a5" providerId="ADAL" clId="{1BA1A001-A85B-4018-8A0A-5CF272DE284A}" dt="2023-10-17T07:44:28.183" v="910" actId="26606"/>
          <ac:spMkLst>
            <pc:docMk/>
            <pc:sldMk cId="4074651310" sldId="294"/>
            <ac:spMk id="20" creationId="{73772B81-181F-48B7-8826-4D9686D15DF5}"/>
          </ac:spMkLst>
        </pc:spChg>
        <pc:spChg chg="add del">
          <ac:chgData name="Lenka Valová" userId="75588888-dced-4ef9-8801-94bcecf290a5" providerId="ADAL" clId="{1BA1A001-A85B-4018-8A0A-5CF272DE284A}" dt="2023-10-17T07:44:28.183" v="910" actId="26606"/>
          <ac:spMkLst>
            <pc:docMk/>
            <pc:sldMk cId="4074651310" sldId="294"/>
            <ac:spMk id="22" creationId="{B2205F6E-03C6-4E92-877C-E2482F6599AA}"/>
          </ac:spMkLst>
        </pc:spChg>
        <pc:spChg chg="add">
          <ac:chgData name="Lenka Valová" userId="75588888-dced-4ef9-8801-94bcecf290a5" providerId="ADAL" clId="{1BA1A001-A85B-4018-8A0A-5CF272DE284A}" dt="2023-10-17T07:44:28.183" v="910" actId="26606"/>
          <ac:spMkLst>
            <pc:docMk/>
            <pc:sldMk cId="4074651310" sldId="294"/>
            <ac:spMk id="27" creationId="{9F4444CE-BC8D-4D61-B303-4C05614E62AB}"/>
          </ac:spMkLst>
        </pc:spChg>
        <pc:spChg chg="add">
          <ac:chgData name="Lenka Valová" userId="75588888-dced-4ef9-8801-94bcecf290a5" providerId="ADAL" clId="{1BA1A001-A85B-4018-8A0A-5CF272DE284A}" dt="2023-10-17T07:44:28.183" v="910" actId="26606"/>
          <ac:spMkLst>
            <pc:docMk/>
            <pc:sldMk cId="4074651310" sldId="294"/>
            <ac:spMk id="29" creationId="{73772B81-181F-48B7-8826-4D9686D15DF5}"/>
          </ac:spMkLst>
        </pc:spChg>
        <pc:spChg chg="add">
          <ac:chgData name="Lenka Valová" userId="75588888-dced-4ef9-8801-94bcecf290a5" providerId="ADAL" clId="{1BA1A001-A85B-4018-8A0A-5CF272DE284A}" dt="2023-10-17T07:44:28.183" v="910" actId="26606"/>
          <ac:spMkLst>
            <pc:docMk/>
            <pc:sldMk cId="4074651310" sldId="294"/>
            <ac:spMk id="31" creationId="{B2205F6E-03C6-4E92-877C-E2482F6599AA}"/>
          </ac:spMkLst>
        </pc:spChg>
        <pc:graphicFrameChg chg="add mod modGraphic">
          <ac:chgData name="Lenka Valová" userId="75588888-dced-4ef9-8801-94bcecf290a5" providerId="ADAL" clId="{1BA1A001-A85B-4018-8A0A-5CF272DE284A}" dt="2023-10-17T07:44:43.955" v="912" actId="20577"/>
          <ac:graphicFrameMkLst>
            <pc:docMk/>
            <pc:sldMk cId="4074651310" sldId="294"/>
            <ac:graphicFrameMk id="5" creationId="{6FC3E253-B1FF-461C-B526-069BDF325DF6}"/>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38615F-9522-47CB-BDA8-48C6466DEA77}" type="doc">
      <dgm:prSet loTypeId="urn:microsoft.com/office/officeart/2005/8/layout/vProcess5" loCatId="process" qsTypeId="urn:microsoft.com/office/officeart/2005/8/quickstyle/simple1" qsCatId="simple" csTypeId="urn:microsoft.com/office/officeart/2005/8/colors/colorful2" csCatId="colorful" phldr="1"/>
      <dgm:spPr/>
      <dgm:t>
        <a:bodyPr/>
        <a:lstStyle/>
        <a:p>
          <a:endParaRPr lang="en-US"/>
        </a:p>
      </dgm:t>
    </dgm:pt>
    <dgm:pt modelId="{5005111E-55BE-4D0A-9E1C-DCD8E193C865}">
      <dgm:prSet/>
      <dgm:spPr/>
      <dgm:t>
        <a:bodyPr/>
        <a:lstStyle/>
        <a:p>
          <a:r>
            <a:rPr lang="cs-CZ" dirty="0"/>
            <a:t>Snaha navýšit rozpočet VŠ o 1 mld. </a:t>
          </a:r>
          <a:endParaRPr lang="en-US" dirty="0"/>
        </a:p>
      </dgm:t>
    </dgm:pt>
    <dgm:pt modelId="{5736C3CD-715F-487D-BB3D-7BBB250A39F0}" type="parTrans" cxnId="{231114FB-018D-4CF5-B486-0F2A98BAEEED}">
      <dgm:prSet/>
      <dgm:spPr/>
      <dgm:t>
        <a:bodyPr/>
        <a:lstStyle/>
        <a:p>
          <a:endParaRPr lang="en-US"/>
        </a:p>
      </dgm:t>
    </dgm:pt>
    <dgm:pt modelId="{A1C89600-5497-4571-BD68-8517D52D2685}" type="sibTrans" cxnId="{231114FB-018D-4CF5-B486-0F2A98BAEEED}">
      <dgm:prSet/>
      <dgm:spPr/>
      <dgm:t>
        <a:bodyPr/>
        <a:lstStyle/>
        <a:p>
          <a:endParaRPr lang="en-US"/>
        </a:p>
      </dgm:t>
    </dgm:pt>
    <dgm:pt modelId="{D973350B-37BA-440C-AFCD-77ED24409B19}">
      <dgm:prSet/>
      <dgm:spPr/>
      <dgm:t>
        <a:bodyPr/>
        <a:lstStyle/>
        <a:p>
          <a:r>
            <a:rPr lang="cs-CZ"/>
            <a:t>Mzdová koheze – zatím neupřesněná snaha o sjednocení tarifů v rámci univerzit</a:t>
          </a:r>
          <a:endParaRPr lang="en-US"/>
        </a:p>
      </dgm:t>
    </dgm:pt>
    <dgm:pt modelId="{04D2818C-65F8-48E9-8FC6-C9BE1137C10E}" type="parTrans" cxnId="{C4833EEC-3B62-400F-9B25-1CF58E8C193A}">
      <dgm:prSet/>
      <dgm:spPr/>
      <dgm:t>
        <a:bodyPr/>
        <a:lstStyle/>
        <a:p>
          <a:endParaRPr lang="en-US"/>
        </a:p>
      </dgm:t>
    </dgm:pt>
    <dgm:pt modelId="{10ED701A-2FCF-42B0-9F76-ABF1FC94F1F7}" type="sibTrans" cxnId="{C4833EEC-3B62-400F-9B25-1CF58E8C193A}">
      <dgm:prSet/>
      <dgm:spPr/>
      <dgm:t>
        <a:bodyPr/>
        <a:lstStyle/>
        <a:p>
          <a:endParaRPr lang="en-US"/>
        </a:p>
      </dgm:t>
    </dgm:pt>
    <dgm:pt modelId="{F64ED3B0-A399-4422-8439-55B64ECBAE2B}" type="pres">
      <dgm:prSet presAssocID="{B538615F-9522-47CB-BDA8-48C6466DEA77}" presName="outerComposite" presStyleCnt="0">
        <dgm:presLayoutVars>
          <dgm:chMax val="5"/>
          <dgm:dir/>
          <dgm:resizeHandles val="exact"/>
        </dgm:presLayoutVars>
      </dgm:prSet>
      <dgm:spPr/>
    </dgm:pt>
    <dgm:pt modelId="{2676BA1C-FB05-4D8A-84DE-86F579662970}" type="pres">
      <dgm:prSet presAssocID="{B538615F-9522-47CB-BDA8-48C6466DEA77}" presName="dummyMaxCanvas" presStyleCnt="0">
        <dgm:presLayoutVars/>
      </dgm:prSet>
      <dgm:spPr/>
    </dgm:pt>
    <dgm:pt modelId="{879C1E00-D741-45AE-96D0-6BB75777AE5F}" type="pres">
      <dgm:prSet presAssocID="{B538615F-9522-47CB-BDA8-48C6466DEA77}" presName="TwoNodes_1" presStyleLbl="node1" presStyleIdx="0" presStyleCnt="2">
        <dgm:presLayoutVars>
          <dgm:bulletEnabled val="1"/>
        </dgm:presLayoutVars>
      </dgm:prSet>
      <dgm:spPr/>
    </dgm:pt>
    <dgm:pt modelId="{252779D2-3CAE-434B-8745-B0C217FAC36B}" type="pres">
      <dgm:prSet presAssocID="{B538615F-9522-47CB-BDA8-48C6466DEA77}" presName="TwoNodes_2" presStyleLbl="node1" presStyleIdx="1" presStyleCnt="2">
        <dgm:presLayoutVars>
          <dgm:bulletEnabled val="1"/>
        </dgm:presLayoutVars>
      </dgm:prSet>
      <dgm:spPr/>
    </dgm:pt>
    <dgm:pt modelId="{2B244C57-AE5F-479E-A53B-296F29792F28}" type="pres">
      <dgm:prSet presAssocID="{B538615F-9522-47CB-BDA8-48C6466DEA77}" presName="TwoConn_1-2" presStyleLbl="fgAccFollowNode1" presStyleIdx="0" presStyleCnt="1">
        <dgm:presLayoutVars>
          <dgm:bulletEnabled val="1"/>
        </dgm:presLayoutVars>
      </dgm:prSet>
      <dgm:spPr/>
    </dgm:pt>
    <dgm:pt modelId="{5F25CD22-A6F9-4BEC-BA47-D8629B7EDA7B}" type="pres">
      <dgm:prSet presAssocID="{B538615F-9522-47CB-BDA8-48C6466DEA77}" presName="TwoNodes_1_text" presStyleLbl="node1" presStyleIdx="1" presStyleCnt="2">
        <dgm:presLayoutVars>
          <dgm:bulletEnabled val="1"/>
        </dgm:presLayoutVars>
      </dgm:prSet>
      <dgm:spPr/>
    </dgm:pt>
    <dgm:pt modelId="{1693E53E-237B-4504-9534-EA7133C70C13}" type="pres">
      <dgm:prSet presAssocID="{B538615F-9522-47CB-BDA8-48C6466DEA77}" presName="TwoNodes_2_text" presStyleLbl="node1" presStyleIdx="1" presStyleCnt="2">
        <dgm:presLayoutVars>
          <dgm:bulletEnabled val="1"/>
        </dgm:presLayoutVars>
      </dgm:prSet>
      <dgm:spPr/>
    </dgm:pt>
  </dgm:ptLst>
  <dgm:cxnLst>
    <dgm:cxn modelId="{5E947D0A-A7BC-49EC-B541-27CAAC490A96}" type="presOf" srcId="{5005111E-55BE-4D0A-9E1C-DCD8E193C865}" destId="{879C1E00-D741-45AE-96D0-6BB75777AE5F}" srcOrd="0" destOrd="0" presId="urn:microsoft.com/office/officeart/2005/8/layout/vProcess5"/>
    <dgm:cxn modelId="{6397EC27-149B-4933-BA56-39706D5B8A30}" type="presOf" srcId="{A1C89600-5497-4571-BD68-8517D52D2685}" destId="{2B244C57-AE5F-479E-A53B-296F29792F28}" srcOrd="0" destOrd="0" presId="urn:microsoft.com/office/officeart/2005/8/layout/vProcess5"/>
    <dgm:cxn modelId="{C4833EEC-3B62-400F-9B25-1CF58E8C193A}" srcId="{B538615F-9522-47CB-BDA8-48C6466DEA77}" destId="{D973350B-37BA-440C-AFCD-77ED24409B19}" srcOrd="1" destOrd="0" parTransId="{04D2818C-65F8-48E9-8FC6-C9BE1137C10E}" sibTransId="{10ED701A-2FCF-42B0-9F76-ABF1FC94F1F7}"/>
    <dgm:cxn modelId="{6D30E4EF-64A8-4C17-9DAB-BF85D1534F73}" type="presOf" srcId="{5005111E-55BE-4D0A-9E1C-DCD8E193C865}" destId="{5F25CD22-A6F9-4BEC-BA47-D8629B7EDA7B}" srcOrd="1" destOrd="0" presId="urn:microsoft.com/office/officeart/2005/8/layout/vProcess5"/>
    <dgm:cxn modelId="{1CA535F9-F4B9-40EB-90D5-B14727F99053}" type="presOf" srcId="{B538615F-9522-47CB-BDA8-48C6466DEA77}" destId="{F64ED3B0-A399-4422-8439-55B64ECBAE2B}" srcOrd="0" destOrd="0" presId="urn:microsoft.com/office/officeart/2005/8/layout/vProcess5"/>
    <dgm:cxn modelId="{D88267F9-55F8-449D-957A-B88D3FC6AC09}" type="presOf" srcId="{D973350B-37BA-440C-AFCD-77ED24409B19}" destId="{252779D2-3CAE-434B-8745-B0C217FAC36B}" srcOrd="0" destOrd="0" presId="urn:microsoft.com/office/officeart/2005/8/layout/vProcess5"/>
    <dgm:cxn modelId="{231114FB-018D-4CF5-B486-0F2A98BAEEED}" srcId="{B538615F-9522-47CB-BDA8-48C6466DEA77}" destId="{5005111E-55BE-4D0A-9E1C-DCD8E193C865}" srcOrd="0" destOrd="0" parTransId="{5736C3CD-715F-487D-BB3D-7BBB250A39F0}" sibTransId="{A1C89600-5497-4571-BD68-8517D52D2685}"/>
    <dgm:cxn modelId="{F8743AFC-2225-4B7E-B1D0-D94189CD6FE1}" type="presOf" srcId="{D973350B-37BA-440C-AFCD-77ED24409B19}" destId="{1693E53E-237B-4504-9534-EA7133C70C13}" srcOrd="1" destOrd="0" presId="urn:microsoft.com/office/officeart/2005/8/layout/vProcess5"/>
    <dgm:cxn modelId="{31D59256-04D3-4774-AE83-591C8EED01CA}" type="presParOf" srcId="{F64ED3B0-A399-4422-8439-55B64ECBAE2B}" destId="{2676BA1C-FB05-4D8A-84DE-86F579662970}" srcOrd="0" destOrd="0" presId="urn:microsoft.com/office/officeart/2005/8/layout/vProcess5"/>
    <dgm:cxn modelId="{3B0305CE-6E69-4116-AB2A-226867C71B2A}" type="presParOf" srcId="{F64ED3B0-A399-4422-8439-55B64ECBAE2B}" destId="{879C1E00-D741-45AE-96D0-6BB75777AE5F}" srcOrd="1" destOrd="0" presId="urn:microsoft.com/office/officeart/2005/8/layout/vProcess5"/>
    <dgm:cxn modelId="{196905B3-A1C4-4613-B587-F2E47C234860}" type="presParOf" srcId="{F64ED3B0-A399-4422-8439-55B64ECBAE2B}" destId="{252779D2-3CAE-434B-8745-B0C217FAC36B}" srcOrd="2" destOrd="0" presId="urn:microsoft.com/office/officeart/2005/8/layout/vProcess5"/>
    <dgm:cxn modelId="{A0BB44B2-BB6F-4FAA-B649-F3DD9030EABE}" type="presParOf" srcId="{F64ED3B0-A399-4422-8439-55B64ECBAE2B}" destId="{2B244C57-AE5F-479E-A53B-296F29792F28}" srcOrd="3" destOrd="0" presId="urn:microsoft.com/office/officeart/2005/8/layout/vProcess5"/>
    <dgm:cxn modelId="{1A1F0898-906C-4732-B4C9-FDE4D8A0CE1B}" type="presParOf" srcId="{F64ED3B0-A399-4422-8439-55B64ECBAE2B}" destId="{5F25CD22-A6F9-4BEC-BA47-D8629B7EDA7B}" srcOrd="4" destOrd="0" presId="urn:microsoft.com/office/officeart/2005/8/layout/vProcess5"/>
    <dgm:cxn modelId="{556605E3-077A-4F1D-9E3C-10F17F570B5B}" type="presParOf" srcId="{F64ED3B0-A399-4422-8439-55B64ECBAE2B}" destId="{1693E53E-237B-4504-9534-EA7133C70C13}" srcOrd="5"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9C1E00-D741-45AE-96D0-6BB75777AE5F}">
      <dsp:nvSpPr>
        <dsp:cNvPr id="0" name=""/>
        <dsp:cNvSpPr/>
      </dsp:nvSpPr>
      <dsp:spPr>
        <a:xfrm>
          <a:off x="0" y="0"/>
          <a:ext cx="8175413" cy="1842066"/>
        </a:xfrm>
        <a:prstGeom prst="roundRect">
          <a:avLst>
            <a:gd name="adj" fmla="val 1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cs-CZ" sz="2800" kern="1200" dirty="0"/>
            <a:t>Snaha navýšit rozpočet VŠ o 1 mld. </a:t>
          </a:r>
          <a:endParaRPr lang="en-US" sz="2800" kern="1200" dirty="0"/>
        </a:p>
      </dsp:txBody>
      <dsp:txXfrm>
        <a:off x="53952" y="53952"/>
        <a:ext cx="6271493" cy="1734162"/>
      </dsp:txXfrm>
    </dsp:sp>
    <dsp:sp modelId="{252779D2-3CAE-434B-8745-B0C217FAC36B}">
      <dsp:nvSpPr>
        <dsp:cNvPr id="0" name=""/>
        <dsp:cNvSpPr/>
      </dsp:nvSpPr>
      <dsp:spPr>
        <a:xfrm>
          <a:off x="1442719" y="2251415"/>
          <a:ext cx="8175413" cy="1842066"/>
        </a:xfrm>
        <a:prstGeom prst="roundRect">
          <a:avLst>
            <a:gd name="adj" fmla="val 10000"/>
          </a:avLst>
        </a:prstGeom>
        <a:solidFill>
          <a:schemeClr val="accent2">
            <a:hueOff val="-2964286"/>
            <a:satOff val="14200"/>
            <a:lumOff val="13137"/>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cs-CZ" sz="2800" kern="1200"/>
            <a:t>Mzdová koheze – zatím neupřesněná snaha o sjednocení tarifů v rámci univerzit</a:t>
          </a:r>
          <a:endParaRPr lang="en-US" sz="2800" kern="1200"/>
        </a:p>
      </dsp:txBody>
      <dsp:txXfrm>
        <a:off x="1496671" y="2305367"/>
        <a:ext cx="5427445" cy="1734162"/>
      </dsp:txXfrm>
    </dsp:sp>
    <dsp:sp modelId="{2B244C57-AE5F-479E-A53B-296F29792F28}">
      <dsp:nvSpPr>
        <dsp:cNvPr id="0" name=""/>
        <dsp:cNvSpPr/>
      </dsp:nvSpPr>
      <dsp:spPr>
        <a:xfrm>
          <a:off x="6978069" y="1448069"/>
          <a:ext cx="1197343" cy="1197343"/>
        </a:xfrm>
        <a:prstGeom prst="downArrow">
          <a:avLst>
            <a:gd name="adj1" fmla="val 55000"/>
            <a:gd name="adj2" fmla="val 45000"/>
          </a:avLst>
        </a:prstGeom>
        <a:solidFill>
          <a:schemeClr val="accent2">
            <a:tint val="40000"/>
            <a:alpha val="90000"/>
            <a:hueOff val="0"/>
            <a:satOff val="0"/>
            <a:lumOff val="0"/>
            <a:alphaOff val="0"/>
          </a:schemeClr>
        </a:solidFill>
        <a:ln w="19050"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7247471" y="1448069"/>
        <a:ext cx="658539" cy="901001"/>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cs-CZ"/>
          </a:p>
        </p:txBody>
      </p:sp>
      <p:sp>
        <p:nvSpPr>
          <p:cNvPr id="3" name="Zástupný symbol pro datum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62F9F613-EC0E-42C7-A2EB-ACA9DC9568AC}" type="datetimeFigureOut">
              <a:rPr lang="cs-CZ" smtClean="0"/>
              <a:t>17. 10. 2023</a:t>
            </a:fld>
            <a:endParaRPr lang="cs-CZ"/>
          </a:p>
        </p:txBody>
      </p:sp>
      <p:sp>
        <p:nvSpPr>
          <p:cNvPr id="4" name="Zástupný symbol pro obrázek snímku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cs-CZ"/>
          </a:p>
        </p:txBody>
      </p:sp>
      <p:sp>
        <p:nvSpPr>
          <p:cNvPr id="5" name="Zástupný symbol pro poznámky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DAA2832E-0CB3-4898-87E9-477C87CC6D44}" type="slidenum">
              <a:rPr lang="cs-CZ" smtClean="0"/>
              <a:t>‹#›</a:t>
            </a:fld>
            <a:endParaRPr lang="cs-CZ"/>
          </a:p>
        </p:txBody>
      </p:sp>
    </p:spTree>
    <p:extLst>
      <p:ext uri="{BB962C8B-B14F-4D97-AF65-F5344CB8AC3E}">
        <p14:creationId xmlns:p14="http://schemas.microsoft.com/office/powerpoint/2010/main" val="24405184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cs-CZ"/>
              <a:t>Kliknutím lze upravit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10/17/2023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Po kliknutí můžete upravovat styly textu v předloze.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10/17/2023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10/17/2023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Po kliknutí můžete upravovat styly textu v předloze.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10/17/2023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Po kliknutí můžete upravovat styly textu v předloze.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10/17/2023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cs-CZ"/>
              <a:t>Kliknutím lze upravit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10/17/2023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10/17/2023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cs-CZ"/>
              <a:t>Kliknutím lze upravit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2A54C80-263E-416B-A8E0-580EDEADCBDC}" type="datetimeFigureOut">
              <a:rPr lang="en-US" dirty="0"/>
              <a:t>10/17/2023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B61BEF0D-F0BB-DE4B-95CE-6DB70DBA9567}" type="datetimeFigureOut">
              <a:rPr lang="en-US" dirty="0"/>
              <a:pPr/>
              <a:t>10/17/2023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10/17/2023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5056652-3457-4C9A-8C79-64981A883D1A}"/>
              </a:ext>
            </a:extLst>
          </p:cNvPr>
          <p:cNvSpPr>
            <a:spLocks noGrp="1"/>
          </p:cNvSpPr>
          <p:nvPr>
            <p:ph type="ctrTitle"/>
          </p:nvPr>
        </p:nvSpPr>
        <p:spPr/>
        <p:txBody>
          <a:bodyPr/>
          <a:lstStyle/>
          <a:p>
            <a:r>
              <a:rPr lang="cs-CZ" dirty="0"/>
              <a:t>Ekonomické informace</a:t>
            </a:r>
          </a:p>
        </p:txBody>
      </p:sp>
      <p:sp>
        <p:nvSpPr>
          <p:cNvPr id="3" name="Podnadpis 2">
            <a:extLst>
              <a:ext uri="{FF2B5EF4-FFF2-40B4-BE49-F238E27FC236}">
                <a16:creationId xmlns:a16="http://schemas.microsoft.com/office/drawing/2014/main" id="{A1A3D48E-D86F-4364-94F1-FD786E8FDCD7}"/>
              </a:ext>
            </a:extLst>
          </p:cNvPr>
          <p:cNvSpPr>
            <a:spLocks noGrp="1"/>
          </p:cNvSpPr>
          <p:nvPr>
            <p:ph type="subTitle" idx="1"/>
          </p:nvPr>
        </p:nvSpPr>
        <p:spPr/>
        <p:txBody>
          <a:bodyPr>
            <a:normAutofit lnSpcReduction="10000"/>
          </a:bodyPr>
          <a:lstStyle/>
          <a:p>
            <a:r>
              <a:rPr lang="cs-CZ" dirty="0"/>
              <a:t>Sněm RVŠ</a:t>
            </a:r>
          </a:p>
          <a:p>
            <a:r>
              <a:rPr lang="cs-CZ" dirty="0"/>
              <a:t>19.října 2023</a:t>
            </a:r>
          </a:p>
          <a:p>
            <a:r>
              <a:rPr lang="cs-CZ" dirty="0"/>
              <a:t>Lenka Valová</a:t>
            </a:r>
          </a:p>
        </p:txBody>
      </p:sp>
    </p:spTree>
    <p:extLst>
      <p:ext uri="{BB962C8B-B14F-4D97-AF65-F5344CB8AC3E}">
        <p14:creationId xmlns:p14="http://schemas.microsoft.com/office/powerpoint/2010/main" val="14162540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ulka 1">
            <a:extLst>
              <a:ext uri="{FF2B5EF4-FFF2-40B4-BE49-F238E27FC236}">
                <a16:creationId xmlns:a16="http://schemas.microsoft.com/office/drawing/2014/main" id="{E8AE8D50-1D6B-2360-147E-571CD16A365C}"/>
              </a:ext>
            </a:extLst>
          </p:cNvPr>
          <p:cNvGraphicFramePr>
            <a:graphicFrameLocks noGrp="1"/>
          </p:cNvGraphicFramePr>
          <p:nvPr>
            <p:extLst>
              <p:ext uri="{D42A27DB-BD31-4B8C-83A1-F6EECF244321}">
                <p14:modId xmlns:p14="http://schemas.microsoft.com/office/powerpoint/2010/main" val="1525934102"/>
              </p:ext>
            </p:extLst>
          </p:nvPr>
        </p:nvGraphicFramePr>
        <p:xfrm>
          <a:off x="0" y="109057"/>
          <a:ext cx="12191998" cy="6866189"/>
        </p:xfrm>
        <a:graphic>
          <a:graphicData uri="http://schemas.openxmlformats.org/drawingml/2006/table">
            <a:tbl>
              <a:tblPr>
                <a:tableStyleId>{5C22544A-7EE6-4342-B048-85BDC9FD1C3A}</a:tableStyleId>
              </a:tblPr>
              <a:tblGrid>
                <a:gridCol w="476948">
                  <a:extLst>
                    <a:ext uri="{9D8B030D-6E8A-4147-A177-3AD203B41FA5}">
                      <a16:colId xmlns:a16="http://schemas.microsoft.com/office/drawing/2014/main" val="2639622797"/>
                    </a:ext>
                  </a:extLst>
                </a:gridCol>
                <a:gridCol w="3189594">
                  <a:extLst>
                    <a:ext uri="{9D8B030D-6E8A-4147-A177-3AD203B41FA5}">
                      <a16:colId xmlns:a16="http://schemas.microsoft.com/office/drawing/2014/main" val="1296580276"/>
                    </a:ext>
                  </a:extLst>
                </a:gridCol>
                <a:gridCol w="1065682">
                  <a:extLst>
                    <a:ext uri="{9D8B030D-6E8A-4147-A177-3AD203B41FA5}">
                      <a16:colId xmlns:a16="http://schemas.microsoft.com/office/drawing/2014/main" val="3493193716"/>
                    </a:ext>
                  </a:extLst>
                </a:gridCol>
                <a:gridCol w="1065682">
                  <a:extLst>
                    <a:ext uri="{9D8B030D-6E8A-4147-A177-3AD203B41FA5}">
                      <a16:colId xmlns:a16="http://schemas.microsoft.com/office/drawing/2014/main" val="2433165909"/>
                    </a:ext>
                  </a:extLst>
                </a:gridCol>
                <a:gridCol w="1065682">
                  <a:extLst>
                    <a:ext uri="{9D8B030D-6E8A-4147-A177-3AD203B41FA5}">
                      <a16:colId xmlns:a16="http://schemas.microsoft.com/office/drawing/2014/main" val="4082931269"/>
                    </a:ext>
                  </a:extLst>
                </a:gridCol>
                <a:gridCol w="1065682">
                  <a:extLst>
                    <a:ext uri="{9D8B030D-6E8A-4147-A177-3AD203B41FA5}">
                      <a16:colId xmlns:a16="http://schemas.microsoft.com/office/drawing/2014/main" val="2695982090"/>
                    </a:ext>
                  </a:extLst>
                </a:gridCol>
                <a:gridCol w="1065682">
                  <a:extLst>
                    <a:ext uri="{9D8B030D-6E8A-4147-A177-3AD203B41FA5}">
                      <a16:colId xmlns:a16="http://schemas.microsoft.com/office/drawing/2014/main" val="252714526"/>
                    </a:ext>
                  </a:extLst>
                </a:gridCol>
                <a:gridCol w="1065682">
                  <a:extLst>
                    <a:ext uri="{9D8B030D-6E8A-4147-A177-3AD203B41FA5}">
                      <a16:colId xmlns:a16="http://schemas.microsoft.com/office/drawing/2014/main" val="1975823428"/>
                    </a:ext>
                  </a:extLst>
                </a:gridCol>
                <a:gridCol w="1065682">
                  <a:extLst>
                    <a:ext uri="{9D8B030D-6E8A-4147-A177-3AD203B41FA5}">
                      <a16:colId xmlns:a16="http://schemas.microsoft.com/office/drawing/2014/main" val="982275375"/>
                    </a:ext>
                  </a:extLst>
                </a:gridCol>
                <a:gridCol w="1065682">
                  <a:extLst>
                    <a:ext uri="{9D8B030D-6E8A-4147-A177-3AD203B41FA5}">
                      <a16:colId xmlns:a16="http://schemas.microsoft.com/office/drawing/2014/main" val="857479892"/>
                    </a:ext>
                  </a:extLst>
                </a:gridCol>
              </a:tblGrid>
              <a:tr h="284648">
                <a:tc gridSpan="2">
                  <a:txBody>
                    <a:bodyPr/>
                    <a:lstStyle/>
                    <a:p>
                      <a:pPr algn="l" fontAlgn="b"/>
                      <a:r>
                        <a:rPr lang="cs-CZ" sz="1000" u="none" strike="noStrike" dirty="0">
                          <a:effectLst/>
                        </a:rPr>
                        <a:t>GR DSP SDS +1</a:t>
                      </a:r>
                      <a:endParaRPr lang="cs-CZ" sz="1000" b="1" i="0" u="none" strike="noStrike" dirty="0">
                        <a:solidFill>
                          <a:srgbClr val="000000"/>
                        </a:solidFill>
                        <a:effectLst/>
                        <a:latin typeface="Calibri" panose="020F0502020204030204" pitchFamily="34" charset="0"/>
                      </a:endParaRPr>
                    </a:p>
                  </a:txBody>
                  <a:tcPr marL="5263" marR="5263" marT="5263" marB="0" anchor="b"/>
                </a:tc>
                <a:tc hMerge="1">
                  <a:txBody>
                    <a:bodyPr/>
                    <a:lstStyle/>
                    <a:p>
                      <a:endParaRPr lang="cs-CZ"/>
                    </a:p>
                  </a:txBody>
                  <a:tcPr/>
                </a:tc>
                <a:tc>
                  <a:txBody>
                    <a:bodyPr/>
                    <a:lstStyle/>
                    <a:p>
                      <a:pPr algn="l" fontAlgn="b"/>
                      <a:endParaRPr lang="cs-CZ" sz="1000" b="0" i="0" u="none" strike="noStrike">
                        <a:solidFill>
                          <a:srgbClr val="000000"/>
                        </a:solidFill>
                        <a:effectLst/>
                        <a:latin typeface="Calibri" panose="020F0502020204030204" pitchFamily="34" charset="0"/>
                      </a:endParaRPr>
                    </a:p>
                  </a:txBody>
                  <a:tcPr marL="5263" marR="5263" marT="5263"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63" marR="5263" marT="5263"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63" marR="5263" marT="5263"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63" marR="5263" marT="5263"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63" marR="5263" marT="5263"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63" marR="5263" marT="5263"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63" marR="5263" marT="5263"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63" marR="5263" marT="5263" marB="0" anchor="b"/>
                </a:tc>
                <a:extLst>
                  <a:ext uri="{0D108BD9-81ED-4DB2-BD59-A6C34878D82A}">
                    <a16:rowId xmlns:a16="http://schemas.microsoft.com/office/drawing/2014/main" val="2765124958"/>
                  </a:ext>
                </a:extLst>
              </a:tr>
              <a:tr h="183645">
                <a:tc>
                  <a:txBody>
                    <a:bodyPr/>
                    <a:lstStyle/>
                    <a:p>
                      <a:pPr algn="l" fontAlgn="b"/>
                      <a:endParaRPr lang="cs-CZ" sz="1000" b="0" i="0" u="none" strike="noStrike" dirty="0">
                        <a:solidFill>
                          <a:srgbClr val="000000"/>
                        </a:solidFill>
                        <a:effectLst/>
                        <a:latin typeface="Calibri" panose="020F0502020204030204" pitchFamily="34" charset="0"/>
                      </a:endParaRPr>
                    </a:p>
                  </a:txBody>
                  <a:tcPr marL="5263" marR="5263" marT="5263"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63" marR="5263" marT="5263"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63" marR="5263" marT="5263"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63" marR="5263" marT="5263"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63" marR="5263" marT="5263"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63" marR="5263" marT="5263"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63" marR="5263" marT="5263"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63" marR="5263" marT="5263"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63" marR="5263" marT="5263"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63" marR="5263" marT="5263" marB="0" anchor="b"/>
                </a:tc>
                <a:extLst>
                  <a:ext uri="{0D108BD9-81ED-4DB2-BD59-A6C34878D82A}">
                    <a16:rowId xmlns:a16="http://schemas.microsoft.com/office/drawing/2014/main" val="518222390"/>
                  </a:ext>
                </a:extLst>
              </a:tr>
              <a:tr h="183645">
                <a:tc>
                  <a:txBody>
                    <a:bodyPr/>
                    <a:lstStyle/>
                    <a:p>
                      <a:pPr algn="l" fontAlgn="b"/>
                      <a:endParaRPr lang="cs-CZ" sz="1000" b="0" i="0" u="none" strike="noStrike">
                        <a:solidFill>
                          <a:srgbClr val="000000"/>
                        </a:solidFill>
                        <a:effectLst/>
                        <a:latin typeface="Calibri" panose="020F0502020204030204" pitchFamily="34" charset="0"/>
                      </a:endParaRPr>
                    </a:p>
                  </a:txBody>
                  <a:tcPr marL="5263" marR="5263" marT="5263" marB="0" anchor="b"/>
                </a:tc>
                <a:tc>
                  <a:txBody>
                    <a:bodyPr/>
                    <a:lstStyle/>
                    <a:p>
                      <a:pPr algn="l" fontAlgn="b"/>
                      <a:r>
                        <a:rPr lang="cs-CZ" sz="1000" u="none" strike="noStrike" dirty="0">
                          <a:effectLst/>
                        </a:rPr>
                        <a:t>Celkové finanční prostředky ukazatele C v roce 2023</a:t>
                      </a:r>
                      <a:endParaRPr lang="cs-CZ" sz="1000" b="0" i="0" u="none" strike="noStrike" dirty="0">
                        <a:solidFill>
                          <a:srgbClr val="000000"/>
                        </a:solidFill>
                        <a:effectLst/>
                        <a:latin typeface="Calibri" panose="020F0502020204030204" pitchFamily="34" charset="0"/>
                      </a:endParaRPr>
                    </a:p>
                  </a:txBody>
                  <a:tcPr marL="5263" marR="5263" marT="5263" marB="0" anchor="b"/>
                </a:tc>
                <a:tc>
                  <a:txBody>
                    <a:bodyPr/>
                    <a:lstStyle/>
                    <a:p>
                      <a:pPr algn="r" fontAlgn="b"/>
                      <a:r>
                        <a:rPr lang="cs-CZ" sz="1000" u="none" strike="noStrike">
                          <a:effectLst/>
                        </a:rPr>
                        <a:t>1 678 725 000</a:t>
                      </a:r>
                      <a:endParaRPr lang="cs-CZ" sz="1000" b="0" i="0" u="none" strike="noStrike">
                        <a:solidFill>
                          <a:srgbClr val="000000"/>
                        </a:solidFill>
                        <a:effectLst/>
                        <a:latin typeface="Calibri" panose="020F0502020204030204" pitchFamily="34" charset="0"/>
                      </a:endParaRPr>
                    </a:p>
                  </a:txBody>
                  <a:tcPr marL="5263" marR="5263" marT="5263"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63" marR="5263" marT="5263"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63" marR="5263" marT="5263"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63" marR="5263" marT="5263"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63" marR="5263" marT="5263"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63" marR="5263" marT="5263"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63" marR="5263" marT="5263"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63" marR="5263" marT="5263" marB="0" anchor="b"/>
                </a:tc>
                <a:extLst>
                  <a:ext uri="{0D108BD9-81ED-4DB2-BD59-A6C34878D82A}">
                    <a16:rowId xmlns:a16="http://schemas.microsoft.com/office/drawing/2014/main" val="1121438377"/>
                  </a:ext>
                </a:extLst>
              </a:tr>
              <a:tr h="183645">
                <a:tc>
                  <a:txBody>
                    <a:bodyPr/>
                    <a:lstStyle/>
                    <a:p>
                      <a:pPr algn="l" fontAlgn="b"/>
                      <a:endParaRPr lang="cs-CZ" sz="1000" b="0" i="0" u="none" strike="noStrike">
                        <a:solidFill>
                          <a:srgbClr val="000000"/>
                        </a:solidFill>
                        <a:effectLst/>
                        <a:latin typeface="Calibri" panose="020F0502020204030204" pitchFamily="34" charset="0"/>
                      </a:endParaRPr>
                    </a:p>
                  </a:txBody>
                  <a:tcPr marL="5263" marR="5263" marT="5263" marB="0" anchor="b"/>
                </a:tc>
                <a:tc>
                  <a:txBody>
                    <a:bodyPr/>
                    <a:lstStyle/>
                    <a:p>
                      <a:pPr algn="r" fontAlgn="b"/>
                      <a:endParaRPr lang="cs-CZ" sz="1000" b="0" i="0" u="none" strike="noStrike" dirty="0">
                        <a:solidFill>
                          <a:srgbClr val="000000"/>
                        </a:solidFill>
                        <a:effectLst/>
                        <a:latin typeface="Calibri" panose="020F0502020204030204" pitchFamily="34" charset="0"/>
                      </a:endParaRPr>
                    </a:p>
                  </a:txBody>
                  <a:tcPr marL="5263" marR="5263" marT="5263"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63" marR="5263" marT="5263"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63" marR="5263" marT="5263"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63" marR="5263" marT="5263"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63" marR="5263" marT="5263"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63" marR="5263" marT="5263"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63" marR="5263" marT="5263"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63" marR="5263" marT="5263"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63" marR="5263" marT="5263" marB="0" anchor="b"/>
                </a:tc>
                <a:extLst>
                  <a:ext uri="{0D108BD9-81ED-4DB2-BD59-A6C34878D82A}">
                    <a16:rowId xmlns:a16="http://schemas.microsoft.com/office/drawing/2014/main" val="556009613"/>
                  </a:ext>
                </a:extLst>
              </a:tr>
              <a:tr h="183645">
                <a:tc>
                  <a:txBody>
                    <a:bodyPr/>
                    <a:lstStyle/>
                    <a:p>
                      <a:pPr algn="l" fontAlgn="b"/>
                      <a:endParaRPr lang="cs-CZ" sz="1000" b="0" i="0" u="none" strike="noStrike">
                        <a:solidFill>
                          <a:srgbClr val="000000"/>
                        </a:solidFill>
                        <a:effectLst/>
                        <a:latin typeface="Calibri" panose="020F0502020204030204" pitchFamily="34" charset="0"/>
                      </a:endParaRPr>
                    </a:p>
                  </a:txBody>
                  <a:tcPr marL="5263" marR="5263" marT="5263" marB="0" anchor="b"/>
                </a:tc>
                <a:tc>
                  <a:txBody>
                    <a:bodyPr/>
                    <a:lstStyle/>
                    <a:p>
                      <a:pPr algn="r" fontAlgn="b"/>
                      <a:r>
                        <a:rPr lang="cs-CZ" sz="1000" u="none" strike="noStrike" dirty="0">
                          <a:effectLst/>
                        </a:rPr>
                        <a:t>10%</a:t>
                      </a:r>
                      <a:endParaRPr lang="cs-CZ" sz="1000" b="0" i="0" u="none" strike="noStrike" dirty="0">
                        <a:solidFill>
                          <a:srgbClr val="000000"/>
                        </a:solidFill>
                        <a:effectLst/>
                        <a:latin typeface="Calibri" panose="020F0502020204030204" pitchFamily="34" charset="0"/>
                      </a:endParaRPr>
                    </a:p>
                  </a:txBody>
                  <a:tcPr marL="5263" marR="5263" marT="5263" marB="0" anchor="b"/>
                </a:tc>
                <a:tc>
                  <a:txBody>
                    <a:bodyPr/>
                    <a:lstStyle/>
                    <a:p>
                      <a:pPr algn="r" fontAlgn="b"/>
                      <a:r>
                        <a:rPr lang="cs-CZ" sz="1000" u="none" strike="noStrike">
                          <a:effectLst/>
                        </a:rPr>
                        <a:t>167 872 500</a:t>
                      </a:r>
                      <a:endParaRPr lang="cs-CZ" sz="1000" b="0" i="0" u="none" strike="noStrike">
                        <a:solidFill>
                          <a:srgbClr val="000000"/>
                        </a:solidFill>
                        <a:effectLst/>
                        <a:latin typeface="Calibri" panose="020F0502020204030204" pitchFamily="34" charset="0"/>
                      </a:endParaRPr>
                    </a:p>
                  </a:txBody>
                  <a:tcPr marL="5263" marR="5263" marT="5263"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63" marR="5263" marT="5263"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63" marR="5263" marT="5263"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63" marR="5263" marT="5263"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63" marR="5263" marT="5263"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63" marR="5263" marT="5263"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63" marR="5263" marT="5263"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63" marR="5263" marT="5263" marB="0" anchor="b"/>
                </a:tc>
                <a:extLst>
                  <a:ext uri="{0D108BD9-81ED-4DB2-BD59-A6C34878D82A}">
                    <a16:rowId xmlns:a16="http://schemas.microsoft.com/office/drawing/2014/main" val="1334334545"/>
                  </a:ext>
                </a:extLst>
              </a:tr>
              <a:tr h="192828">
                <a:tc>
                  <a:txBody>
                    <a:bodyPr/>
                    <a:lstStyle/>
                    <a:p>
                      <a:pPr algn="l" fontAlgn="b"/>
                      <a:endParaRPr lang="cs-CZ" sz="1000" b="0" i="0" u="none" strike="noStrike">
                        <a:solidFill>
                          <a:srgbClr val="000000"/>
                        </a:solidFill>
                        <a:effectLst/>
                        <a:latin typeface="Calibri" panose="020F0502020204030204" pitchFamily="34" charset="0"/>
                      </a:endParaRPr>
                    </a:p>
                  </a:txBody>
                  <a:tcPr marL="5263" marR="5263" marT="5263" marB="0" anchor="b"/>
                </a:tc>
                <a:tc>
                  <a:txBody>
                    <a:bodyPr/>
                    <a:lstStyle/>
                    <a:p>
                      <a:pPr algn="l" fontAlgn="b"/>
                      <a:endParaRPr lang="cs-CZ" sz="1000" b="0" i="0" u="none" strike="noStrike" dirty="0">
                        <a:solidFill>
                          <a:srgbClr val="000000"/>
                        </a:solidFill>
                        <a:effectLst/>
                        <a:latin typeface="Calibri" panose="020F0502020204030204" pitchFamily="34" charset="0"/>
                      </a:endParaRPr>
                    </a:p>
                  </a:txBody>
                  <a:tcPr marL="5263" marR="5263" marT="5263"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63" marR="5263" marT="5263"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63" marR="5263" marT="5263"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63" marR="5263" marT="5263"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63" marR="5263" marT="5263"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63" marR="5263" marT="5263"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63" marR="5263" marT="5263"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63" marR="5263" marT="5263"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63" marR="5263" marT="5263" marB="0" anchor="b"/>
                </a:tc>
                <a:extLst>
                  <a:ext uri="{0D108BD9-81ED-4DB2-BD59-A6C34878D82A}">
                    <a16:rowId xmlns:a16="http://schemas.microsoft.com/office/drawing/2014/main" val="852421924"/>
                  </a:ext>
                </a:extLst>
              </a:tr>
              <a:tr h="560117">
                <a:tc>
                  <a:txBody>
                    <a:bodyPr/>
                    <a:lstStyle/>
                    <a:p>
                      <a:pPr algn="ctr" fontAlgn="ctr"/>
                      <a:r>
                        <a:rPr lang="cs-CZ" sz="1000" u="none" strike="noStrike">
                          <a:effectLst/>
                        </a:rPr>
                        <a:t>Kód VVŠ</a:t>
                      </a:r>
                      <a:endParaRPr lang="cs-CZ" sz="1000" b="1" i="0" u="none" strike="noStrike">
                        <a:solidFill>
                          <a:srgbClr val="000000"/>
                        </a:solidFill>
                        <a:effectLst/>
                        <a:latin typeface="Arial" panose="020B0604020202020204" pitchFamily="34" charset="0"/>
                      </a:endParaRPr>
                    </a:p>
                  </a:txBody>
                  <a:tcPr marL="5263" marR="5263" marT="5263" marB="0" anchor="ctr"/>
                </a:tc>
                <a:tc>
                  <a:txBody>
                    <a:bodyPr/>
                    <a:lstStyle/>
                    <a:p>
                      <a:pPr algn="ctr" fontAlgn="ctr"/>
                      <a:r>
                        <a:rPr lang="cs-CZ" sz="1000" u="none" strike="noStrike" dirty="0">
                          <a:effectLst/>
                        </a:rPr>
                        <a:t>Název VVŠ</a:t>
                      </a:r>
                      <a:endParaRPr lang="cs-CZ" sz="1000" b="1" i="0" u="none" strike="noStrike" dirty="0">
                        <a:solidFill>
                          <a:srgbClr val="000000"/>
                        </a:solidFill>
                        <a:effectLst/>
                        <a:latin typeface="Arial" panose="020B0604020202020204" pitchFamily="34" charset="0"/>
                      </a:endParaRPr>
                    </a:p>
                  </a:txBody>
                  <a:tcPr marL="5263" marR="5263" marT="5263" marB="0" anchor="ctr"/>
                </a:tc>
                <a:tc>
                  <a:txBody>
                    <a:bodyPr/>
                    <a:lstStyle/>
                    <a:p>
                      <a:pPr algn="ctr" fontAlgn="ctr"/>
                      <a:r>
                        <a:rPr lang="cs-CZ" sz="1000" u="none" strike="noStrike">
                          <a:effectLst/>
                        </a:rPr>
                        <a:t>Čitatel</a:t>
                      </a:r>
                      <a:endParaRPr lang="cs-CZ" sz="1000" b="1" i="0" u="none" strike="noStrike">
                        <a:solidFill>
                          <a:srgbClr val="000000"/>
                        </a:solidFill>
                        <a:effectLst/>
                        <a:latin typeface="Arial" panose="020B0604020202020204" pitchFamily="34" charset="0"/>
                      </a:endParaRPr>
                    </a:p>
                  </a:txBody>
                  <a:tcPr marL="5263" marR="5263" marT="5263" marB="0" anchor="ctr"/>
                </a:tc>
                <a:tc>
                  <a:txBody>
                    <a:bodyPr/>
                    <a:lstStyle/>
                    <a:p>
                      <a:pPr algn="ctr" fontAlgn="ctr"/>
                      <a:r>
                        <a:rPr lang="cs-CZ" sz="1000" u="none" strike="noStrike">
                          <a:effectLst/>
                        </a:rPr>
                        <a:t>Jmenovatel</a:t>
                      </a:r>
                      <a:endParaRPr lang="cs-CZ" sz="1000" b="1" i="0" u="none" strike="noStrike">
                        <a:solidFill>
                          <a:srgbClr val="000000"/>
                        </a:solidFill>
                        <a:effectLst/>
                        <a:latin typeface="Arial" panose="020B0604020202020204" pitchFamily="34" charset="0"/>
                      </a:endParaRPr>
                    </a:p>
                  </a:txBody>
                  <a:tcPr marL="5263" marR="5263" marT="5263" marB="0" anchor="ctr"/>
                </a:tc>
                <a:tc>
                  <a:txBody>
                    <a:bodyPr/>
                    <a:lstStyle/>
                    <a:p>
                      <a:pPr algn="ctr" fontAlgn="ctr"/>
                      <a:r>
                        <a:rPr lang="cs-CZ" sz="1000" u="none" strike="noStrike">
                          <a:effectLst/>
                        </a:rPr>
                        <a:t>Přerušení</a:t>
                      </a:r>
                      <a:endParaRPr lang="cs-CZ" sz="1000" b="1" i="0" u="none" strike="noStrike">
                        <a:solidFill>
                          <a:srgbClr val="000000"/>
                        </a:solidFill>
                        <a:effectLst/>
                        <a:latin typeface="Arial" panose="020B0604020202020204" pitchFamily="34" charset="0"/>
                      </a:endParaRPr>
                    </a:p>
                  </a:txBody>
                  <a:tcPr marL="5263" marR="5263" marT="5263" marB="0" anchor="ctr"/>
                </a:tc>
                <a:tc>
                  <a:txBody>
                    <a:bodyPr/>
                    <a:lstStyle/>
                    <a:p>
                      <a:pPr algn="ctr" fontAlgn="ctr"/>
                      <a:r>
                        <a:rPr lang="cs-CZ" sz="1000" u="none" strike="noStrike">
                          <a:effectLst/>
                        </a:rPr>
                        <a:t>GR v DSP</a:t>
                      </a:r>
                      <a:endParaRPr lang="cs-CZ" sz="1000" b="1" i="0" u="none" strike="noStrike">
                        <a:solidFill>
                          <a:srgbClr val="000000"/>
                        </a:solidFill>
                        <a:effectLst/>
                        <a:latin typeface="Arial" panose="020B0604020202020204" pitchFamily="34" charset="0"/>
                      </a:endParaRPr>
                    </a:p>
                  </a:txBody>
                  <a:tcPr marL="5263" marR="5263" marT="5263" marB="0" anchor="ctr"/>
                </a:tc>
                <a:tc>
                  <a:txBody>
                    <a:bodyPr/>
                    <a:lstStyle/>
                    <a:p>
                      <a:pPr algn="ctr" fontAlgn="ctr"/>
                      <a:r>
                        <a:rPr lang="cs-CZ" sz="1000" u="none" strike="noStrike">
                          <a:effectLst/>
                        </a:rPr>
                        <a:t>Přepočtený počet studií v DSP k 31. 10. 2022</a:t>
                      </a:r>
                      <a:endParaRPr lang="cs-CZ" sz="1000" b="1" i="0" u="none" strike="noStrike">
                        <a:solidFill>
                          <a:srgbClr val="000000"/>
                        </a:solidFill>
                        <a:effectLst/>
                        <a:latin typeface="Arial" panose="020B0604020202020204" pitchFamily="34" charset="0"/>
                      </a:endParaRPr>
                    </a:p>
                  </a:txBody>
                  <a:tcPr marL="5263" marR="5263" marT="5263" marB="0" anchor="ctr"/>
                </a:tc>
                <a:tc>
                  <a:txBody>
                    <a:bodyPr/>
                    <a:lstStyle/>
                    <a:p>
                      <a:pPr algn="ctr" fontAlgn="ctr"/>
                      <a:r>
                        <a:rPr lang="cs-CZ" sz="1000" u="none" strike="noStrike">
                          <a:effectLst/>
                        </a:rPr>
                        <a:t>GR d výpočtu</a:t>
                      </a:r>
                      <a:endParaRPr lang="cs-CZ" sz="1000" b="1" i="0" u="none" strike="noStrike">
                        <a:solidFill>
                          <a:srgbClr val="000000"/>
                        </a:solidFill>
                        <a:effectLst/>
                        <a:latin typeface="Arial" panose="020B0604020202020204" pitchFamily="34" charset="0"/>
                      </a:endParaRPr>
                    </a:p>
                  </a:txBody>
                  <a:tcPr marL="5263" marR="5263" marT="5263" marB="0" anchor="ctr"/>
                </a:tc>
                <a:tc>
                  <a:txBody>
                    <a:bodyPr/>
                    <a:lstStyle/>
                    <a:p>
                      <a:pPr algn="ctr" fontAlgn="ctr"/>
                      <a:r>
                        <a:rPr lang="cs-CZ" sz="1000" u="none" strike="noStrike">
                          <a:effectLst/>
                        </a:rPr>
                        <a:t>Podíl VVŠ</a:t>
                      </a:r>
                      <a:endParaRPr lang="cs-CZ" sz="1000" b="1" i="0" u="none" strike="noStrike">
                        <a:solidFill>
                          <a:srgbClr val="000000"/>
                        </a:solidFill>
                        <a:effectLst/>
                        <a:latin typeface="Arial" panose="020B0604020202020204" pitchFamily="34" charset="0"/>
                      </a:endParaRPr>
                    </a:p>
                  </a:txBody>
                  <a:tcPr marL="5263" marR="5263" marT="5263" marB="0" anchor="ctr"/>
                </a:tc>
                <a:tc>
                  <a:txBody>
                    <a:bodyPr/>
                    <a:lstStyle/>
                    <a:p>
                      <a:pPr algn="ctr" fontAlgn="ctr"/>
                      <a:r>
                        <a:rPr lang="cs-CZ" sz="1000" u="none" strike="noStrike">
                          <a:effectLst/>
                        </a:rPr>
                        <a:t>Částka při 10%</a:t>
                      </a:r>
                      <a:endParaRPr lang="cs-CZ" sz="1000" b="1" i="0" u="none" strike="noStrike">
                        <a:solidFill>
                          <a:srgbClr val="000000"/>
                        </a:solidFill>
                        <a:effectLst/>
                        <a:latin typeface="Arial" panose="020B0604020202020204" pitchFamily="34" charset="0"/>
                      </a:endParaRPr>
                    </a:p>
                  </a:txBody>
                  <a:tcPr marL="5263" marR="5263" marT="5263" marB="0" anchor="ctr"/>
                </a:tc>
                <a:extLst>
                  <a:ext uri="{0D108BD9-81ED-4DB2-BD59-A6C34878D82A}">
                    <a16:rowId xmlns:a16="http://schemas.microsoft.com/office/drawing/2014/main" val="2202538704"/>
                  </a:ext>
                </a:extLst>
              </a:tr>
              <a:tr h="183645">
                <a:tc>
                  <a:txBody>
                    <a:bodyPr/>
                    <a:lstStyle/>
                    <a:p>
                      <a:pPr algn="ctr" fontAlgn="ctr"/>
                      <a:r>
                        <a:rPr lang="cs-CZ" sz="1000" u="none" strike="noStrike">
                          <a:effectLst/>
                        </a:rPr>
                        <a:t>11000</a:t>
                      </a:r>
                      <a:endParaRPr lang="cs-CZ" sz="1000" b="0" i="0" u="none" strike="noStrike">
                        <a:solidFill>
                          <a:srgbClr val="000000"/>
                        </a:solidFill>
                        <a:effectLst/>
                        <a:latin typeface="Arial" panose="020B0604020202020204" pitchFamily="34" charset="0"/>
                      </a:endParaRPr>
                    </a:p>
                  </a:txBody>
                  <a:tcPr marL="5263" marR="5263" marT="5263" marB="0" anchor="ctr"/>
                </a:tc>
                <a:tc>
                  <a:txBody>
                    <a:bodyPr/>
                    <a:lstStyle/>
                    <a:p>
                      <a:pPr algn="l" fontAlgn="ctr"/>
                      <a:r>
                        <a:rPr lang="cs-CZ" sz="1000" u="none" strike="noStrike" dirty="0">
                          <a:effectLst/>
                        </a:rPr>
                        <a:t>Univerzita Karlova</a:t>
                      </a:r>
                      <a:endParaRPr lang="cs-CZ" sz="1000" b="0" i="0" u="none" strike="noStrike" dirty="0">
                        <a:solidFill>
                          <a:srgbClr val="000000"/>
                        </a:solidFill>
                        <a:effectLst/>
                        <a:latin typeface="Arial" panose="020B0604020202020204" pitchFamily="34" charset="0"/>
                      </a:endParaRPr>
                    </a:p>
                  </a:txBody>
                  <a:tcPr marL="5263" marR="5263" marT="5263" marB="0" anchor="ctr"/>
                </a:tc>
                <a:tc>
                  <a:txBody>
                    <a:bodyPr/>
                    <a:lstStyle/>
                    <a:p>
                      <a:pPr algn="r" fontAlgn="ctr"/>
                      <a:r>
                        <a:rPr lang="cs-CZ" sz="1000" u="none" strike="noStrike">
                          <a:effectLst/>
                        </a:rPr>
                        <a:t>677</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3 691</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425</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20,73%</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4 965</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1 029</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33,59%</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56 394 968</a:t>
                      </a:r>
                      <a:endParaRPr lang="cs-CZ" sz="1000" b="0" i="0" u="none" strike="noStrike">
                        <a:solidFill>
                          <a:srgbClr val="000000"/>
                        </a:solidFill>
                        <a:effectLst/>
                        <a:latin typeface="Arial" panose="020B0604020202020204" pitchFamily="34" charset="0"/>
                      </a:endParaRPr>
                    </a:p>
                  </a:txBody>
                  <a:tcPr marL="5263" marR="47367" marT="5263" marB="0" anchor="ctr"/>
                </a:tc>
                <a:extLst>
                  <a:ext uri="{0D108BD9-81ED-4DB2-BD59-A6C34878D82A}">
                    <a16:rowId xmlns:a16="http://schemas.microsoft.com/office/drawing/2014/main" val="279334510"/>
                  </a:ext>
                </a:extLst>
              </a:tr>
              <a:tr h="183645">
                <a:tc>
                  <a:txBody>
                    <a:bodyPr/>
                    <a:lstStyle/>
                    <a:p>
                      <a:pPr algn="ctr" fontAlgn="ctr"/>
                      <a:r>
                        <a:rPr lang="cs-CZ" sz="1000" u="none" strike="noStrike">
                          <a:effectLst/>
                        </a:rPr>
                        <a:t>12000</a:t>
                      </a:r>
                      <a:endParaRPr lang="cs-CZ" sz="1000" b="0" i="0" u="none" strike="noStrike">
                        <a:solidFill>
                          <a:srgbClr val="000000"/>
                        </a:solidFill>
                        <a:effectLst/>
                        <a:latin typeface="Arial" panose="020B0604020202020204" pitchFamily="34" charset="0"/>
                      </a:endParaRPr>
                    </a:p>
                  </a:txBody>
                  <a:tcPr marL="5263" marR="5263" marT="5263" marB="0" anchor="ctr"/>
                </a:tc>
                <a:tc>
                  <a:txBody>
                    <a:bodyPr/>
                    <a:lstStyle/>
                    <a:p>
                      <a:pPr algn="l" fontAlgn="ctr"/>
                      <a:r>
                        <a:rPr lang="cs-CZ" sz="1000" u="none" strike="noStrike">
                          <a:effectLst/>
                        </a:rPr>
                        <a:t>Jihočeská univerzita v Českých Budějovicích</a:t>
                      </a:r>
                      <a:endParaRPr lang="cs-CZ" sz="1000" b="0" i="0" u="none" strike="noStrike">
                        <a:solidFill>
                          <a:srgbClr val="000000"/>
                        </a:solidFill>
                        <a:effectLst/>
                        <a:latin typeface="Arial" panose="020B0604020202020204" pitchFamily="34" charset="0"/>
                      </a:endParaRPr>
                    </a:p>
                  </a:txBody>
                  <a:tcPr marL="5263" marR="5263" marT="5263" marB="0" anchor="ctr"/>
                </a:tc>
                <a:tc>
                  <a:txBody>
                    <a:bodyPr/>
                    <a:lstStyle/>
                    <a:p>
                      <a:pPr algn="r" fontAlgn="ctr"/>
                      <a:r>
                        <a:rPr lang="cs-CZ" sz="1000" u="none" strike="noStrike">
                          <a:effectLst/>
                        </a:rPr>
                        <a:t>94</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393</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60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28,23%</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495</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140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4,56%</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7 657 397</a:t>
                      </a:r>
                      <a:endParaRPr lang="cs-CZ" sz="1000" b="0" i="0" u="none" strike="noStrike">
                        <a:solidFill>
                          <a:srgbClr val="000000"/>
                        </a:solidFill>
                        <a:effectLst/>
                        <a:latin typeface="Arial" panose="020B0604020202020204" pitchFamily="34" charset="0"/>
                      </a:endParaRPr>
                    </a:p>
                  </a:txBody>
                  <a:tcPr marL="5263" marR="47367" marT="5263" marB="0" anchor="ctr"/>
                </a:tc>
                <a:extLst>
                  <a:ext uri="{0D108BD9-81ED-4DB2-BD59-A6C34878D82A}">
                    <a16:rowId xmlns:a16="http://schemas.microsoft.com/office/drawing/2014/main" val="1083370135"/>
                  </a:ext>
                </a:extLst>
              </a:tr>
              <a:tr h="183645">
                <a:tc>
                  <a:txBody>
                    <a:bodyPr/>
                    <a:lstStyle/>
                    <a:p>
                      <a:pPr algn="ctr" fontAlgn="ctr"/>
                      <a:r>
                        <a:rPr lang="cs-CZ" sz="1000" u="none" strike="noStrike">
                          <a:effectLst/>
                        </a:rPr>
                        <a:t>13000</a:t>
                      </a:r>
                      <a:endParaRPr lang="cs-CZ" sz="1000" b="0" i="0" u="none" strike="noStrike">
                        <a:solidFill>
                          <a:srgbClr val="000000"/>
                        </a:solidFill>
                        <a:effectLst/>
                        <a:latin typeface="Arial" panose="020B0604020202020204" pitchFamily="34" charset="0"/>
                      </a:endParaRPr>
                    </a:p>
                  </a:txBody>
                  <a:tcPr marL="5263" marR="5263" marT="5263" marB="0" anchor="ctr"/>
                </a:tc>
                <a:tc>
                  <a:txBody>
                    <a:bodyPr/>
                    <a:lstStyle/>
                    <a:p>
                      <a:pPr algn="l" fontAlgn="ctr"/>
                      <a:r>
                        <a:rPr lang="cs-CZ" sz="1000" u="none" strike="noStrike" dirty="0">
                          <a:effectLst/>
                        </a:rPr>
                        <a:t>Univerzita Jana Evangelisty Purkyně v Ústí nad Labem</a:t>
                      </a:r>
                      <a:endParaRPr lang="cs-CZ" sz="1000" b="0" i="0" u="none" strike="noStrike" dirty="0">
                        <a:solidFill>
                          <a:srgbClr val="000000"/>
                        </a:solidFill>
                        <a:effectLst/>
                        <a:latin typeface="Arial" panose="020B0604020202020204" pitchFamily="34" charset="0"/>
                      </a:endParaRPr>
                    </a:p>
                  </a:txBody>
                  <a:tcPr marL="5263" marR="5263" marT="5263" marB="0" anchor="ctr"/>
                </a:tc>
                <a:tc>
                  <a:txBody>
                    <a:bodyPr/>
                    <a:lstStyle/>
                    <a:p>
                      <a:pPr algn="r" fontAlgn="ctr"/>
                      <a:r>
                        <a:rPr lang="cs-CZ" sz="1000" u="none" strike="noStrike">
                          <a:effectLst/>
                        </a:rPr>
                        <a:t>17</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147</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17</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13,08%</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205</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27</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0,88%</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1 469 101</a:t>
                      </a:r>
                      <a:endParaRPr lang="cs-CZ" sz="1000" b="0" i="0" u="none" strike="noStrike">
                        <a:solidFill>
                          <a:srgbClr val="000000"/>
                        </a:solidFill>
                        <a:effectLst/>
                        <a:latin typeface="Arial" panose="020B0604020202020204" pitchFamily="34" charset="0"/>
                      </a:endParaRPr>
                    </a:p>
                  </a:txBody>
                  <a:tcPr marL="5263" marR="47367" marT="5263" marB="0" anchor="ctr"/>
                </a:tc>
                <a:extLst>
                  <a:ext uri="{0D108BD9-81ED-4DB2-BD59-A6C34878D82A}">
                    <a16:rowId xmlns:a16="http://schemas.microsoft.com/office/drawing/2014/main" val="1712602725"/>
                  </a:ext>
                </a:extLst>
              </a:tr>
              <a:tr h="183645">
                <a:tc>
                  <a:txBody>
                    <a:bodyPr/>
                    <a:lstStyle/>
                    <a:p>
                      <a:pPr algn="ctr" fontAlgn="ctr"/>
                      <a:r>
                        <a:rPr lang="cs-CZ" sz="1000" u="none" strike="noStrike">
                          <a:effectLst/>
                        </a:rPr>
                        <a:t>14000</a:t>
                      </a:r>
                      <a:endParaRPr lang="cs-CZ" sz="1000" b="0" i="0" u="none" strike="noStrike">
                        <a:solidFill>
                          <a:srgbClr val="000000"/>
                        </a:solidFill>
                        <a:effectLst/>
                        <a:latin typeface="Arial" panose="020B0604020202020204" pitchFamily="34" charset="0"/>
                      </a:endParaRPr>
                    </a:p>
                  </a:txBody>
                  <a:tcPr marL="5263" marR="5263" marT="5263" marB="0" anchor="ctr"/>
                </a:tc>
                <a:tc>
                  <a:txBody>
                    <a:bodyPr/>
                    <a:lstStyle/>
                    <a:p>
                      <a:pPr algn="l" fontAlgn="ctr"/>
                      <a:r>
                        <a:rPr lang="cs-CZ" sz="1000" u="none" strike="noStrike">
                          <a:effectLst/>
                        </a:rPr>
                        <a:t>Masarykova univerzita</a:t>
                      </a:r>
                      <a:endParaRPr lang="cs-CZ" sz="1000" b="0" i="0" u="none" strike="noStrike">
                        <a:solidFill>
                          <a:srgbClr val="000000"/>
                        </a:solidFill>
                        <a:effectLst/>
                        <a:latin typeface="Arial" panose="020B0604020202020204" pitchFamily="34" charset="0"/>
                      </a:endParaRPr>
                    </a:p>
                  </a:txBody>
                  <a:tcPr marL="5263" marR="5263" marT="5263" marB="0" anchor="ctr"/>
                </a:tc>
                <a:tc>
                  <a:txBody>
                    <a:bodyPr/>
                    <a:lstStyle/>
                    <a:p>
                      <a:pPr algn="r" fontAlgn="ctr"/>
                      <a:r>
                        <a:rPr lang="cs-CZ" sz="1000" u="none" strike="noStrike">
                          <a:effectLst/>
                        </a:rPr>
                        <a:t>369</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1 925</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160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20,91%</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2 045</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427</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13,95%</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23 424 003</a:t>
                      </a:r>
                      <a:endParaRPr lang="cs-CZ" sz="1000" b="0" i="0" u="none" strike="noStrike">
                        <a:solidFill>
                          <a:srgbClr val="000000"/>
                        </a:solidFill>
                        <a:effectLst/>
                        <a:latin typeface="Arial" panose="020B0604020202020204" pitchFamily="34" charset="0"/>
                      </a:endParaRPr>
                    </a:p>
                  </a:txBody>
                  <a:tcPr marL="5263" marR="47367" marT="5263" marB="0" anchor="ctr"/>
                </a:tc>
                <a:extLst>
                  <a:ext uri="{0D108BD9-81ED-4DB2-BD59-A6C34878D82A}">
                    <a16:rowId xmlns:a16="http://schemas.microsoft.com/office/drawing/2014/main" val="3381122574"/>
                  </a:ext>
                </a:extLst>
              </a:tr>
              <a:tr h="183645">
                <a:tc>
                  <a:txBody>
                    <a:bodyPr/>
                    <a:lstStyle/>
                    <a:p>
                      <a:pPr algn="ctr" fontAlgn="ctr"/>
                      <a:r>
                        <a:rPr lang="cs-CZ" sz="1000" u="none" strike="noStrike">
                          <a:effectLst/>
                        </a:rPr>
                        <a:t>15000</a:t>
                      </a:r>
                      <a:endParaRPr lang="cs-CZ" sz="1000" b="0" i="0" u="none" strike="noStrike">
                        <a:solidFill>
                          <a:srgbClr val="000000"/>
                        </a:solidFill>
                        <a:effectLst/>
                        <a:latin typeface="Arial" panose="020B0604020202020204" pitchFamily="34" charset="0"/>
                      </a:endParaRPr>
                    </a:p>
                  </a:txBody>
                  <a:tcPr marL="5263" marR="5263" marT="5263" marB="0" anchor="ctr"/>
                </a:tc>
                <a:tc>
                  <a:txBody>
                    <a:bodyPr/>
                    <a:lstStyle/>
                    <a:p>
                      <a:pPr algn="l" fontAlgn="ctr"/>
                      <a:r>
                        <a:rPr lang="cs-CZ" sz="1000" u="none" strike="noStrike">
                          <a:effectLst/>
                        </a:rPr>
                        <a:t>Univerzita Palackého v Olomouci</a:t>
                      </a:r>
                      <a:endParaRPr lang="cs-CZ" sz="1000" b="0" i="0" u="none" strike="noStrike">
                        <a:solidFill>
                          <a:srgbClr val="000000"/>
                        </a:solidFill>
                        <a:effectLst/>
                        <a:latin typeface="Arial" panose="020B0604020202020204" pitchFamily="34" charset="0"/>
                      </a:endParaRPr>
                    </a:p>
                  </a:txBody>
                  <a:tcPr marL="5263" marR="5263" marT="5263" marB="0" anchor="ctr"/>
                </a:tc>
                <a:tc>
                  <a:txBody>
                    <a:bodyPr/>
                    <a:lstStyle/>
                    <a:p>
                      <a:pPr algn="r" fontAlgn="ctr"/>
                      <a:r>
                        <a:rPr lang="cs-CZ" sz="1000" u="none" strike="noStrike">
                          <a:effectLst/>
                        </a:rPr>
                        <a:t>180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1 033</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86</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19,01%</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1 133</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215</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7,03%</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11 801 706</a:t>
                      </a:r>
                      <a:endParaRPr lang="cs-CZ" sz="1000" b="0" i="0" u="none" strike="noStrike">
                        <a:solidFill>
                          <a:srgbClr val="000000"/>
                        </a:solidFill>
                        <a:effectLst/>
                        <a:latin typeface="Arial" panose="020B0604020202020204" pitchFamily="34" charset="0"/>
                      </a:endParaRPr>
                    </a:p>
                  </a:txBody>
                  <a:tcPr marL="5263" marR="47367" marT="5263" marB="0" anchor="ctr"/>
                </a:tc>
                <a:extLst>
                  <a:ext uri="{0D108BD9-81ED-4DB2-BD59-A6C34878D82A}">
                    <a16:rowId xmlns:a16="http://schemas.microsoft.com/office/drawing/2014/main" val="2402588168"/>
                  </a:ext>
                </a:extLst>
              </a:tr>
              <a:tr h="183645">
                <a:tc>
                  <a:txBody>
                    <a:bodyPr/>
                    <a:lstStyle/>
                    <a:p>
                      <a:pPr algn="ctr" fontAlgn="ctr"/>
                      <a:r>
                        <a:rPr lang="cs-CZ" sz="1000" u="none" strike="noStrike">
                          <a:effectLst/>
                        </a:rPr>
                        <a:t>16000</a:t>
                      </a:r>
                      <a:endParaRPr lang="cs-CZ" sz="1000" b="0" i="0" u="none" strike="noStrike">
                        <a:solidFill>
                          <a:srgbClr val="000000"/>
                        </a:solidFill>
                        <a:effectLst/>
                        <a:latin typeface="Arial" panose="020B0604020202020204" pitchFamily="34" charset="0"/>
                      </a:endParaRPr>
                    </a:p>
                  </a:txBody>
                  <a:tcPr marL="5263" marR="5263" marT="5263" marB="0" anchor="ctr"/>
                </a:tc>
                <a:tc>
                  <a:txBody>
                    <a:bodyPr/>
                    <a:lstStyle/>
                    <a:p>
                      <a:pPr algn="l" fontAlgn="ctr"/>
                      <a:r>
                        <a:rPr lang="cs-CZ" sz="1000" u="none" strike="noStrike">
                          <a:effectLst/>
                        </a:rPr>
                        <a:t>Veterinární univerzita Brno</a:t>
                      </a:r>
                      <a:endParaRPr lang="cs-CZ" sz="1000" b="0" i="0" u="none" strike="noStrike">
                        <a:solidFill>
                          <a:srgbClr val="000000"/>
                        </a:solidFill>
                        <a:effectLst/>
                        <a:latin typeface="Arial" panose="020B0604020202020204" pitchFamily="34" charset="0"/>
                      </a:endParaRPr>
                    </a:p>
                  </a:txBody>
                  <a:tcPr marL="5263" marR="5263" marT="5263" marB="0" anchor="ctr"/>
                </a:tc>
                <a:tc>
                  <a:txBody>
                    <a:bodyPr/>
                    <a:lstStyle/>
                    <a:p>
                      <a:pPr algn="r" fontAlgn="ctr"/>
                      <a:r>
                        <a:rPr lang="cs-CZ" sz="1000" u="none" strike="noStrike">
                          <a:effectLst/>
                        </a:rPr>
                        <a:t>59</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200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12</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31,38%</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120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38</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1,22%</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2 055 202</a:t>
                      </a:r>
                      <a:endParaRPr lang="cs-CZ" sz="1000" b="0" i="0" u="none" strike="noStrike">
                        <a:solidFill>
                          <a:srgbClr val="000000"/>
                        </a:solidFill>
                        <a:effectLst/>
                        <a:latin typeface="Arial" panose="020B0604020202020204" pitchFamily="34" charset="0"/>
                      </a:endParaRPr>
                    </a:p>
                  </a:txBody>
                  <a:tcPr marL="5263" marR="47367" marT="5263" marB="0" anchor="ctr"/>
                </a:tc>
                <a:extLst>
                  <a:ext uri="{0D108BD9-81ED-4DB2-BD59-A6C34878D82A}">
                    <a16:rowId xmlns:a16="http://schemas.microsoft.com/office/drawing/2014/main" val="1294950393"/>
                  </a:ext>
                </a:extLst>
              </a:tr>
              <a:tr h="183645">
                <a:tc>
                  <a:txBody>
                    <a:bodyPr/>
                    <a:lstStyle/>
                    <a:p>
                      <a:pPr algn="ctr" fontAlgn="ctr"/>
                      <a:r>
                        <a:rPr lang="cs-CZ" sz="1000" u="none" strike="noStrike">
                          <a:effectLst/>
                        </a:rPr>
                        <a:t>17000</a:t>
                      </a:r>
                      <a:endParaRPr lang="cs-CZ" sz="1000" b="0" i="0" u="none" strike="noStrike">
                        <a:solidFill>
                          <a:srgbClr val="000000"/>
                        </a:solidFill>
                        <a:effectLst/>
                        <a:latin typeface="Arial" panose="020B0604020202020204" pitchFamily="34" charset="0"/>
                      </a:endParaRPr>
                    </a:p>
                  </a:txBody>
                  <a:tcPr marL="5263" marR="5263" marT="5263" marB="0" anchor="ctr"/>
                </a:tc>
                <a:tc>
                  <a:txBody>
                    <a:bodyPr/>
                    <a:lstStyle/>
                    <a:p>
                      <a:pPr algn="l" fontAlgn="ctr"/>
                      <a:r>
                        <a:rPr lang="cs-CZ" sz="1000" u="none" strike="noStrike" dirty="0">
                          <a:effectLst/>
                        </a:rPr>
                        <a:t>Ostravská univerzita</a:t>
                      </a:r>
                      <a:endParaRPr lang="cs-CZ" sz="1000" b="0" i="0" u="none" strike="noStrike" dirty="0">
                        <a:solidFill>
                          <a:srgbClr val="000000"/>
                        </a:solidFill>
                        <a:effectLst/>
                        <a:latin typeface="Arial" panose="020B0604020202020204" pitchFamily="34" charset="0"/>
                      </a:endParaRPr>
                    </a:p>
                  </a:txBody>
                  <a:tcPr marL="5263" marR="5263" marT="5263" marB="0" anchor="ctr"/>
                </a:tc>
                <a:tc>
                  <a:txBody>
                    <a:bodyPr/>
                    <a:lstStyle/>
                    <a:p>
                      <a:pPr algn="r" fontAlgn="ctr"/>
                      <a:r>
                        <a:rPr lang="cs-CZ" sz="1000" u="none" strike="noStrike">
                          <a:effectLst/>
                        </a:rPr>
                        <a:t>54</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242</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21</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24,43%</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334</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82</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2,66%</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4 472 397</a:t>
                      </a:r>
                      <a:endParaRPr lang="cs-CZ" sz="1000" b="0" i="0" u="none" strike="noStrike">
                        <a:solidFill>
                          <a:srgbClr val="000000"/>
                        </a:solidFill>
                        <a:effectLst/>
                        <a:latin typeface="Arial" panose="020B0604020202020204" pitchFamily="34" charset="0"/>
                      </a:endParaRPr>
                    </a:p>
                  </a:txBody>
                  <a:tcPr marL="5263" marR="47367" marT="5263" marB="0" anchor="ctr"/>
                </a:tc>
                <a:extLst>
                  <a:ext uri="{0D108BD9-81ED-4DB2-BD59-A6C34878D82A}">
                    <a16:rowId xmlns:a16="http://schemas.microsoft.com/office/drawing/2014/main" val="4197955169"/>
                  </a:ext>
                </a:extLst>
              </a:tr>
              <a:tr h="183645">
                <a:tc>
                  <a:txBody>
                    <a:bodyPr/>
                    <a:lstStyle/>
                    <a:p>
                      <a:pPr algn="ctr" fontAlgn="ctr"/>
                      <a:r>
                        <a:rPr lang="cs-CZ" sz="1000" u="none" strike="noStrike">
                          <a:effectLst/>
                        </a:rPr>
                        <a:t>18000</a:t>
                      </a:r>
                      <a:endParaRPr lang="cs-CZ" sz="1000" b="0" i="0" u="none" strike="noStrike">
                        <a:solidFill>
                          <a:srgbClr val="000000"/>
                        </a:solidFill>
                        <a:effectLst/>
                        <a:latin typeface="Arial" panose="020B0604020202020204" pitchFamily="34" charset="0"/>
                      </a:endParaRPr>
                    </a:p>
                  </a:txBody>
                  <a:tcPr marL="5263" marR="5263" marT="5263" marB="0" anchor="ctr"/>
                </a:tc>
                <a:tc>
                  <a:txBody>
                    <a:bodyPr/>
                    <a:lstStyle/>
                    <a:p>
                      <a:pPr algn="l" fontAlgn="ctr"/>
                      <a:r>
                        <a:rPr lang="cs-CZ" sz="1000" u="none" strike="noStrike">
                          <a:effectLst/>
                        </a:rPr>
                        <a:t>Univerzita Hradec Králové</a:t>
                      </a:r>
                      <a:endParaRPr lang="cs-CZ" sz="1000" b="0" i="0" u="none" strike="noStrike">
                        <a:solidFill>
                          <a:srgbClr val="000000"/>
                        </a:solidFill>
                        <a:effectLst/>
                        <a:latin typeface="Arial" panose="020B0604020202020204" pitchFamily="34" charset="0"/>
                      </a:endParaRPr>
                    </a:p>
                  </a:txBody>
                  <a:tcPr marL="5263" marR="5263" marT="5263" marB="0" anchor="ctr"/>
                </a:tc>
                <a:tc>
                  <a:txBody>
                    <a:bodyPr/>
                    <a:lstStyle/>
                    <a:p>
                      <a:pPr algn="r" fontAlgn="ctr"/>
                      <a:r>
                        <a:rPr lang="cs-CZ" sz="1000" u="none" strike="noStrike">
                          <a:effectLst/>
                        </a:rPr>
                        <a:t>22</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165</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10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14,19%</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148</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21</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0,68%</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1 147 296</a:t>
                      </a:r>
                      <a:endParaRPr lang="cs-CZ" sz="1000" b="0" i="0" u="none" strike="noStrike">
                        <a:solidFill>
                          <a:srgbClr val="000000"/>
                        </a:solidFill>
                        <a:effectLst/>
                        <a:latin typeface="Arial" panose="020B0604020202020204" pitchFamily="34" charset="0"/>
                      </a:endParaRPr>
                    </a:p>
                  </a:txBody>
                  <a:tcPr marL="5263" marR="47367" marT="5263" marB="0" anchor="ctr"/>
                </a:tc>
                <a:extLst>
                  <a:ext uri="{0D108BD9-81ED-4DB2-BD59-A6C34878D82A}">
                    <a16:rowId xmlns:a16="http://schemas.microsoft.com/office/drawing/2014/main" val="1568083739"/>
                  </a:ext>
                </a:extLst>
              </a:tr>
              <a:tr h="183645">
                <a:tc>
                  <a:txBody>
                    <a:bodyPr/>
                    <a:lstStyle/>
                    <a:p>
                      <a:pPr algn="ctr" fontAlgn="ctr"/>
                      <a:r>
                        <a:rPr lang="cs-CZ" sz="1000" u="none" strike="noStrike">
                          <a:effectLst/>
                        </a:rPr>
                        <a:t>19000</a:t>
                      </a:r>
                      <a:endParaRPr lang="cs-CZ" sz="1000" b="0" i="0" u="none" strike="noStrike">
                        <a:solidFill>
                          <a:srgbClr val="000000"/>
                        </a:solidFill>
                        <a:effectLst/>
                        <a:latin typeface="Arial" panose="020B0604020202020204" pitchFamily="34" charset="0"/>
                      </a:endParaRPr>
                    </a:p>
                  </a:txBody>
                  <a:tcPr marL="5263" marR="5263" marT="5263" marB="0" anchor="ctr"/>
                </a:tc>
                <a:tc>
                  <a:txBody>
                    <a:bodyPr/>
                    <a:lstStyle/>
                    <a:p>
                      <a:pPr algn="l" fontAlgn="ctr"/>
                      <a:r>
                        <a:rPr lang="cs-CZ" sz="1000" u="none" strike="noStrike" dirty="0">
                          <a:effectLst/>
                        </a:rPr>
                        <a:t>Slezská univerzita v Opavě</a:t>
                      </a:r>
                      <a:endParaRPr lang="cs-CZ" sz="1000" b="0" i="0" u="none" strike="noStrike" dirty="0">
                        <a:solidFill>
                          <a:srgbClr val="000000"/>
                        </a:solidFill>
                        <a:effectLst/>
                        <a:latin typeface="Arial" panose="020B0604020202020204" pitchFamily="34" charset="0"/>
                      </a:endParaRPr>
                    </a:p>
                  </a:txBody>
                  <a:tcPr marL="5263" marR="5263" marT="5263" marB="0" anchor="ctr"/>
                </a:tc>
                <a:tc>
                  <a:txBody>
                    <a:bodyPr/>
                    <a:lstStyle/>
                    <a:p>
                      <a:pPr algn="r" fontAlgn="ctr"/>
                      <a:r>
                        <a:rPr lang="cs-CZ" sz="1000" u="none" strike="noStrike">
                          <a:effectLst/>
                        </a:rPr>
                        <a:t>10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85</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2</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12,05%</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53</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6</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0,21%</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346 636</a:t>
                      </a:r>
                      <a:endParaRPr lang="cs-CZ" sz="1000" b="0" i="0" u="none" strike="noStrike">
                        <a:solidFill>
                          <a:srgbClr val="000000"/>
                        </a:solidFill>
                        <a:effectLst/>
                        <a:latin typeface="Arial" panose="020B0604020202020204" pitchFamily="34" charset="0"/>
                      </a:endParaRPr>
                    </a:p>
                  </a:txBody>
                  <a:tcPr marL="5263" marR="47367" marT="5263" marB="0" anchor="ctr"/>
                </a:tc>
                <a:extLst>
                  <a:ext uri="{0D108BD9-81ED-4DB2-BD59-A6C34878D82A}">
                    <a16:rowId xmlns:a16="http://schemas.microsoft.com/office/drawing/2014/main" val="3468625387"/>
                  </a:ext>
                </a:extLst>
              </a:tr>
              <a:tr h="183645">
                <a:tc>
                  <a:txBody>
                    <a:bodyPr/>
                    <a:lstStyle/>
                    <a:p>
                      <a:pPr algn="ctr" fontAlgn="ctr"/>
                      <a:r>
                        <a:rPr lang="cs-CZ" sz="1000" u="none" strike="noStrike">
                          <a:effectLst/>
                        </a:rPr>
                        <a:t>21000</a:t>
                      </a:r>
                      <a:endParaRPr lang="cs-CZ" sz="1000" b="0" i="0" u="none" strike="noStrike">
                        <a:solidFill>
                          <a:srgbClr val="000000"/>
                        </a:solidFill>
                        <a:effectLst/>
                        <a:latin typeface="Arial" panose="020B0604020202020204" pitchFamily="34" charset="0"/>
                      </a:endParaRPr>
                    </a:p>
                  </a:txBody>
                  <a:tcPr marL="5263" marR="5263" marT="5263" marB="0" anchor="ctr"/>
                </a:tc>
                <a:tc>
                  <a:txBody>
                    <a:bodyPr/>
                    <a:lstStyle/>
                    <a:p>
                      <a:pPr algn="l" fontAlgn="ctr"/>
                      <a:r>
                        <a:rPr lang="cs-CZ" sz="1000" u="none" strike="noStrike">
                          <a:effectLst/>
                        </a:rPr>
                        <a:t>České vysoké učení technické v Praze</a:t>
                      </a:r>
                      <a:endParaRPr lang="cs-CZ" sz="1000" b="0" i="0" u="none" strike="noStrike">
                        <a:solidFill>
                          <a:srgbClr val="000000"/>
                        </a:solidFill>
                        <a:effectLst/>
                        <a:latin typeface="Arial" panose="020B0604020202020204" pitchFamily="34" charset="0"/>
                      </a:endParaRPr>
                    </a:p>
                  </a:txBody>
                  <a:tcPr marL="5263" marR="5263" marT="5263" marB="0" anchor="ctr"/>
                </a:tc>
                <a:tc>
                  <a:txBody>
                    <a:bodyPr/>
                    <a:lstStyle/>
                    <a:p>
                      <a:pPr algn="r" fontAlgn="ctr"/>
                      <a:r>
                        <a:rPr lang="cs-CZ" sz="1000" u="none" strike="noStrike">
                          <a:effectLst/>
                        </a:rPr>
                        <a:t>111</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1 173</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55</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9,93%</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1 359</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135</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4,40%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7 391 510</a:t>
                      </a:r>
                      <a:endParaRPr lang="cs-CZ" sz="1000" b="0" i="0" u="none" strike="noStrike">
                        <a:solidFill>
                          <a:srgbClr val="000000"/>
                        </a:solidFill>
                        <a:effectLst/>
                        <a:latin typeface="Arial" panose="020B0604020202020204" pitchFamily="34" charset="0"/>
                      </a:endParaRPr>
                    </a:p>
                  </a:txBody>
                  <a:tcPr marL="5263" marR="47367" marT="5263" marB="0" anchor="ctr"/>
                </a:tc>
                <a:extLst>
                  <a:ext uri="{0D108BD9-81ED-4DB2-BD59-A6C34878D82A}">
                    <a16:rowId xmlns:a16="http://schemas.microsoft.com/office/drawing/2014/main" val="2140039769"/>
                  </a:ext>
                </a:extLst>
              </a:tr>
              <a:tr h="183645">
                <a:tc>
                  <a:txBody>
                    <a:bodyPr/>
                    <a:lstStyle/>
                    <a:p>
                      <a:pPr algn="ctr" fontAlgn="ctr"/>
                      <a:r>
                        <a:rPr lang="cs-CZ" sz="1000" u="none" strike="noStrike">
                          <a:effectLst/>
                        </a:rPr>
                        <a:t>22000</a:t>
                      </a:r>
                      <a:endParaRPr lang="cs-CZ" sz="1000" b="0" i="0" u="none" strike="noStrike">
                        <a:solidFill>
                          <a:srgbClr val="000000"/>
                        </a:solidFill>
                        <a:effectLst/>
                        <a:latin typeface="Arial" panose="020B0604020202020204" pitchFamily="34" charset="0"/>
                      </a:endParaRPr>
                    </a:p>
                  </a:txBody>
                  <a:tcPr marL="5263" marR="5263" marT="5263" marB="0" anchor="ctr"/>
                </a:tc>
                <a:tc>
                  <a:txBody>
                    <a:bodyPr/>
                    <a:lstStyle/>
                    <a:p>
                      <a:pPr algn="l" fontAlgn="ctr"/>
                      <a:r>
                        <a:rPr lang="cs-CZ" sz="1000" u="none" strike="noStrike">
                          <a:effectLst/>
                        </a:rPr>
                        <a:t>Vysoká škola chemicko-technologická v Praze</a:t>
                      </a:r>
                      <a:endParaRPr lang="cs-CZ" sz="1000" b="0" i="0" u="none" strike="noStrike">
                        <a:solidFill>
                          <a:srgbClr val="000000"/>
                        </a:solidFill>
                        <a:effectLst/>
                        <a:latin typeface="Arial" panose="020B0604020202020204" pitchFamily="34" charset="0"/>
                      </a:endParaRPr>
                    </a:p>
                  </a:txBody>
                  <a:tcPr marL="5263" marR="5263" marT="5263" marB="0" anchor="ctr"/>
                </a:tc>
                <a:tc>
                  <a:txBody>
                    <a:bodyPr/>
                    <a:lstStyle/>
                    <a:p>
                      <a:pPr algn="r" fontAlgn="ctr"/>
                      <a:r>
                        <a:rPr lang="cs-CZ" sz="1000" u="none" strike="noStrike">
                          <a:effectLst/>
                        </a:rPr>
                        <a:t>93</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508</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19</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19,02%</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684</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130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4,24%</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7 123 689</a:t>
                      </a:r>
                      <a:endParaRPr lang="cs-CZ" sz="1000" b="0" i="0" u="none" strike="noStrike">
                        <a:solidFill>
                          <a:srgbClr val="000000"/>
                        </a:solidFill>
                        <a:effectLst/>
                        <a:latin typeface="Arial" panose="020B0604020202020204" pitchFamily="34" charset="0"/>
                      </a:endParaRPr>
                    </a:p>
                  </a:txBody>
                  <a:tcPr marL="5263" marR="47367" marT="5263" marB="0" anchor="ctr"/>
                </a:tc>
                <a:extLst>
                  <a:ext uri="{0D108BD9-81ED-4DB2-BD59-A6C34878D82A}">
                    <a16:rowId xmlns:a16="http://schemas.microsoft.com/office/drawing/2014/main" val="518170459"/>
                  </a:ext>
                </a:extLst>
              </a:tr>
              <a:tr h="183645">
                <a:tc>
                  <a:txBody>
                    <a:bodyPr/>
                    <a:lstStyle/>
                    <a:p>
                      <a:pPr algn="ctr" fontAlgn="ctr"/>
                      <a:r>
                        <a:rPr lang="cs-CZ" sz="1000" u="none" strike="noStrike">
                          <a:effectLst/>
                        </a:rPr>
                        <a:t>23000</a:t>
                      </a:r>
                      <a:endParaRPr lang="cs-CZ" sz="1000" b="0" i="0" u="none" strike="noStrike">
                        <a:solidFill>
                          <a:srgbClr val="000000"/>
                        </a:solidFill>
                        <a:effectLst/>
                        <a:latin typeface="Arial" panose="020B0604020202020204" pitchFamily="34" charset="0"/>
                      </a:endParaRPr>
                    </a:p>
                  </a:txBody>
                  <a:tcPr marL="5263" marR="5263" marT="5263" marB="0" anchor="ctr"/>
                </a:tc>
                <a:tc>
                  <a:txBody>
                    <a:bodyPr/>
                    <a:lstStyle/>
                    <a:p>
                      <a:pPr algn="l" fontAlgn="ctr"/>
                      <a:r>
                        <a:rPr lang="cs-CZ" sz="1000" u="none" strike="noStrike">
                          <a:effectLst/>
                        </a:rPr>
                        <a:t>Západočeská univerzita v Plzni</a:t>
                      </a:r>
                      <a:endParaRPr lang="cs-CZ" sz="1000" b="0" i="0" u="none" strike="noStrike">
                        <a:solidFill>
                          <a:srgbClr val="000000"/>
                        </a:solidFill>
                        <a:effectLst/>
                        <a:latin typeface="Arial" panose="020B0604020202020204" pitchFamily="34" charset="0"/>
                      </a:endParaRPr>
                    </a:p>
                  </a:txBody>
                  <a:tcPr marL="5263" marR="5263" marT="5263" marB="0" anchor="ctr"/>
                </a:tc>
                <a:tc>
                  <a:txBody>
                    <a:bodyPr/>
                    <a:lstStyle/>
                    <a:p>
                      <a:pPr algn="r" fontAlgn="ctr"/>
                      <a:r>
                        <a:rPr lang="cs-CZ" sz="1000" u="none" strike="noStrike" dirty="0">
                          <a:effectLst/>
                        </a:rPr>
                        <a:t>46</a:t>
                      </a:r>
                      <a:endParaRPr lang="cs-CZ" sz="1000" b="0" i="0" u="none" strike="noStrike" dirty="0">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406</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8</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11,56%</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446</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51</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1,68%</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2 821 726</a:t>
                      </a:r>
                      <a:endParaRPr lang="cs-CZ" sz="1000" b="0" i="0" u="none" strike="noStrike">
                        <a:solidFill>
                          <a:srgbClr val="000000"/>
                        </a:solidFill>
                        <a:effectLst/>
                        <a:latin typeface="Arial" panose="020B0604020202020204" pitchFamily="34" charset="0"/>
                      </a:endParaRPr>
                    </a:p>
                  </a:txBody>
                  <a:tcPr marL="5263" marR="47367" marT="5263" marB="0" anchor="ctr"/>
                </a:tc>
                <a:extLst>
                  <a:ext uri="{0D108BD9-81ED-4DB2-BD59-A6C34878D82A}">
                    <a16:rowId xmlns:a16="http://schemas.microsoft.com/office/drawing/2014/main" val="229912131"/>
                  </a:ext>
                </a:extLst>
              </a:tr>
              <a:tr h="183645">
                <a:tc>
                  <a:txBody>
                    <a:bodyPr/>
                    <a:lstStyle/>
                    <a:p>
                      <a:pPr algn="ctr" fontAlgn="ctr"/>
                      <a:r>
                        <a:rPr lang="cs-CZ" sz="1000" u="none" strike="noStrike">
                          <a:effectLst/>
                        </a:rPr>
                        <a:t>24000</a:t>
                      </a:r>
                      <a:endParaRPr lang="cs-CZ" sz="1000" b="0" i="0" u="none" strike="noStrike">
                        <a:solidFill>
                          <a:srgbClr val="000000"/>
                        </a:solidFill>
                        <a:effectLst/>
                        <a:latin typeface="Arial" panose="020B0604020202020204" pitchFamily="34" charset="0"/>
                      </a:endParaRPr>
                    </a:p>
                  </a:txBody>
                  <a:tcPr marL="5263" marR="5263" marT="5263" marB="0" anchor="ctr"/>
                </a:tc>
                <a:tc>
                  <a:txBody>
                    <a:bodyPr/>
                    <a:lstStyle/>
                    <a:p>
                      <a:pPr algn="l" fontAlgn="ctr"/>
                      <a:r>
                        <a:rPr lang="cs-CZ" sz="1000" u="none" strike="noStrike">
                          <a:effectLst/>
                        </a:rPr>
                        <a:t>Technická univerzita v Liberci</a:t>
                      </a:r>
                      <a:endParaRPr lang="cs-CZ" sz="1000" b="0" i="0" u="none" strike="noStrike">
                        <a:solidFill>
                          <a:srgbClr val="000000"/>
                        </a:solidFill>
                        <a:effectLst/>
                        <a:latin typeface="Arial" panose="020B0604020202020204" pitchFamily="34" charset="0"/>
                      </a:endParaRPr>
                    </a:p>
                  </a:txBody>
                  <a:tcPr marL="5263" marR="5263" marT="5263" marB="0" anchor="ctr"/>
                </a:tc>
                <a:tc>
                  <a:txBody>
                    <a:bodyPr/>
                    <a:lstStyle/>
                    <a:p>
                      <a:pPr algn="r" fontAlgn="ctr"/>
                      <a:r>
                        <a:rPr lang="cs-CZ" sz="1000" u="none" strike="noStrike">
                          <a:effectLst/>
                        </a:rPr>
                        <a:t>23</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207</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13</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11,86%</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203</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24</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0,79%</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1 318 908</a:t>
                      </a:r>
                      <a:endParaRPr lang="cs-CZ" sz="1000" b="0" i="0" u="none" strike="noStrike">
                        <a:solidFill>
                          <a:srgbClr val="000000"/>
                        </a:solidFill>
                        <a:effectLst/>
                        <a:latin typeface="Arial" panose="020B0604020202020204" pitchFamily="34" charset="0"/>
                      </a:endParaRPr>
                    </a:p>
                  </a:txBody>
                  <a:tcPr marL="5263" marR="47367" marT="5263" marB="0" anchor="ctr"/>
                </a:tc>
                <a:extLst>
                  <a:ext uri="{0D108BD9-81ED-4DB2-BD59-A6C34878D82A}">
                    <a16:rowId xmlns:a16="http://schemas.microsoft.com/office/drawing/2014/main" val="138863027"/>
                  </a:ext>
                </a:extLst>
              </a:tr>
              <a:tr h="183645">
                <a:tc>
                  <a:txBody>
                    <a:bodyPr/>
                    <a:lstStyle/>
                    <a:p>
                      <a:pPr algn="ctr" fontAlgn="ctr"/>
                      <a:r>
                        <a:rPr lang="cs-CZ" sz="1000" u="none" strike="noStrike">
                          <a:effectLst/>
                        </a:rPr>
                        <a:t>25000</a:t>
                      </a:r>
                      <a:endParaRPr lang="cs-CZ" sz="1000" b="0" i="0" u="none" strike="noStrike">
                        <a:solidFill>
                          <a:srgbClr val="000000"/>
                        </a:solidFill>
                        <a:effectLst/>
                        <a:latin typeface="Arial" panose="020B0604020202020204" pitchFamily="34" charset="0"/>
                      </a:endParaRPr>
                    </a:p>
                  </a:txBody>
                  <a:tcPr marL="5263" marR="5263" marT="5263" marB="0" anchor="ctr"/>
                </a:tc>
                <a:tc>
                  <a:txBody>
                    <a:bodyPr/>
                    <a:lstStyle/>
                    <a:p>
                      <a:pPr algn="l" fontAlgn="ctr"/>
                      <a:r>
                        <a:rPr lang="cs-CZ" sz="1000" u="none" strike="noStrike">
                          <a:effectLst/>
                        </a:rPr>
                        <a:t>Univerzita Pardubice</a:t>
                      </a:r>
                      <a:endParaRPr lang="cs-CZ" sz="1000" b="0" i="0" u="none" strike="noStrike">
                        <a:solidFill>
                          <a:srgbClr val="000000"/>
                        </a:solidFill>
                        <a:effectLst/>
                        <a:latin typeface="Arial" panose="020B0604020202020204" pitchFamily="34" charset="0"/>
                      </a:endParaRPr>
                    </a:p>
                  </a:txBody>
                  <a:tcPr marL="5263" marR="5263" marT="5263" marB="0" anchor="ctr"/>
                </a:tc>
                <a:tc>
                  <a:txBody>
                    <a:bodyPr/>
                    <a:lstStyle/>
                    <a:p>
                      <a:pPr algn="r" fontAlgn="ctr"/>
                      <a:r>
                        <a:rPr lang="cs-CZ" sz="1000" u="none" strike="noStrike">
                          <a:effectLst/>
                        </a:rPr>
                        <a:t>68</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286</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3</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24,03%</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274</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66</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2,15%</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3 601 407</a:t>
                      </a:r>
                      <a:endParaRPr lang="cs-CZ" sz="1000" b="0" i="0" u="none" strike="noStrike">
                        <a:solidFill>
                          <a:srgbClr val="000000"/>
                        </a:solidFill>
                        <a:effectLst/>
                        <a:latin typeface="Arial" panose="020B0604020202020204" pitchFamily="34" charset="0"/>
                      </a:endParaRPr>
                    </a:p>
                  </a:txBody>
                  <a:tcPr marL="5263" marR="47367" marT="5263" marB="0" anchor="ctr"/>
                </a:tc>
                <a:extLst>
                  <a:ext uri="{0D108BD9-81ED-4DB2-BD59-A6C34878D82A}">
                    <a16:rowId xmlns:a16="http://schemas.microsoft.com/office/drawing/2014/main" val="2862998372"/>
                  </a:ext>
                </a:extLst>
              </a:tr>
              <a:tr h="183645">
                <a:tc>
                  <a:txBody>
                    <a:bodyPr/>
                    <a:lstStyle/>
                    <a:p>
                      <a:pPr algn="ctr" fontAlgn="ctr"/>
                      <a:r>
                        <a:rPr lang="cs-CZ" sz="1000" u="none" strike="noStrike">
                          <a:effectLst/>
                        </a:rPr>
                        <a:t>26000</a:t>
                      </a:r>
                      <a:endParaRPr lang="cs-CZ" sz="1000" b="0" i="0" u="none" strike="noStrike">
                        <a:solidFill>
                          <a:srgbClr val="000000"/>
                        </a:solidFill>
                        <a:effectLst/>
                        <a:latin typeface="Arial" panose="020B0604020202020204" pitchFamily="34" charset="0"/>
                      </a:endParaRPr>
                    </a:p>
                  </a:txBody>
                  <a:tcPr marL="5263" marR="5263" marT="5263" marB="0" anchor="ctr"/>
                </a:tc>
                <a:tc>
                  <a:txBody>
                    <a:bodyPr/>
                    <a:lstStyle/>
                    <a:p>
                      <a:pPr algn="l" fontAlgn="ctr"/>
                      <a:r>
                        <a:rPr lang="cs-CZ" sz="1000" u="none" strike="noStrike">
                          <a:effectLst/>
                        </a:rPr>
                        <a:t>Vysoké učení technické v Brně</a:t>
                      </a:r>
                      <a:endParaRPr lang="cs-CZ" sz="1000" b="0" i="0" u="none" strike="noStrike">
                        <a:solidFill>
                          <a:srgbClr val="000000"/>
                        </a:solidFill>
                        <a:effectLst/>
                        <a:latin typeface="Arial" panose="020B0604020202020204" pitchFamily="34" charset="0"/>
                      </a:endParaRPr>
                    </a:p>
                  </a:txBody>
                  <a:tcPr marL="5263" marR="5263" marT="5263" marB="0" anchor="ctr"/>
                </a:tc>
                <a:tc>
                  <a:txBody>
                    <a:bodyPr/>
                    <a:lstStyle/>
                    <a:p>
                      <a:pPr algn="r" fontAlgn="ctr"/>
                      <a:r>
                        <a:rPr lang="cs-CZ" sz="1000" u="none" strike="noStrike" dirty="0">
                          <a:effectLst/>
                        </a:rPr>
                        <a:t>135</a:t>
                      </a:r>
                      <a:endParaRPr lang="cs-CZ" sz="1000" b="0" i="0" u="none" strike="noStrike" dirty="0">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1 130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21</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12,17%</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1 132</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138</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4,50%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7 548 300</a:t>
                      </a:r>
                      <a:endParaRPr lang="cs-CZ" sz="1000" b="0" i="0" u="none" strike="noStrike">
                        <a:solidFill>
                          <a:srgbClr val="000000"/>
                        </a:solidFill>
                        <a:effectLst/>
                        <a:latin typeface="Arial" panose="020B0604020202020204" pitchFamily="34" charset="0"/>
                      </a:endParaRPr>
                    </a:p>
                  </a:txBody>
                  <a:tcPr marL="5263" marR="47367" marT="5263" marB="0" anchor="ctr"/>
                </a:tc>
                <a:extLst>
                  <a:ext uri="{0D108BD9-81ED-4DB2-BD59-A6C34878D82A}">
                    <a16:rowId xmlns:a16="http://schemas.microsoft.com/office/drawing/2014/main" val="2275828946"/>
                  </a:ext>
                </a:extLst>
              </a:tr>
              <a:tr h="183645">
                <a:tc>
                  <a:txBody>
                    <a:bodyPr/>
                    <a:lstStyle/>
                    <a:p>
                      <a:pPr algn="ctr" fontAlgn="ctr"/>
                      <a:r>
                        <a:rPr lang="cs-CZ" sz="1000" u="none" strike="noStrike">
                          <a:effectLst/>
                        </a:rPr>
                        <a:t>27000</a:t>
                      </a:r>
                      <a:endParaRPr lang="cs-CZ" sz="1000" b="0" i="0" u="none" strike="noStrike">
                        <a:solidFill>
                          <a:srgbClr val="000000"/>
                        </a:solidFill>
                        <a:effectLst/>
                        <a:latin typeface="Arial" panose="020B0604020202020204" pitchFamily="34" charset="0"/>
                      </a:endParaRPr>
                    </a:p>
                  </a:txBody>
                  <a:tcPr marL="5263" marR="5263" marT="5263" marB="0" anchor="ctr"/>
                </a:tc>
                <a:tc>
                  <a:txBody>
                    <a:bodyPr/>
                    <a:lstStyle/>
                    <a:p>
                      <a:pPr algn="l" fontAlgn="ctr"/>
                      <a:r>
                        <a:rPr lang="cs-CZ" sz="1000" u="none" strike="noStrike">
                          <a:effectLst/>
                        </a:rPr>
                        <a:t>Vysoká škola báňská - Technická univerzita Ostrava</a:t>
                      </a:r>
                      <a:endParaRPr lang="cs-CZ" sz="1000" b="0" i="0" u="none" strike="noStrike">
                        <a:solidFill>
                          <a:srgbClr val="000000"/>
                        </a:solidFill>
                        <a:effectLst/>
                        <a:latin typeface="Arial" panose="020B0604020202020204" pitchFamily="34" charset="0"/>
                      </a:endParaRPr>
                    </a:p>
                  </a:txBody>
                  <a:tcPr marL="5263" marR="5263" marT="5263" marB="0" anchor="ctr"/>
                </a:tc>
                <a:tc>
                  <a:txBody>
                    <a:bodyPr/>
                    <a:lstStyle/>
                    <a:p>
                      <a:pPr algn="r" fontAlgn="ctr"/>
                      <a:r>
                        <a:rPr lang="cs-CZ" sz="1000" u="none" strike="noStrike">
                          <a:effectLst/>
                        </a:rPr>
                        <a:t>106</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893</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65</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12,80%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713</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91</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2,98%</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4 998 650</a:t>
                      </a:r>
                      <a:endParaRPr lang="cs-CZ" sz="1000" b="0" i="0" u="none" strike="noStrike">
                        <a:solidFill>
                          <a:srgbClr val="000000"/>
                        </a:solidFill>
                        <a:effectLst/>
                        <a:latin typeface="Arial" panose="020B0604020202020204" pitchFamily="34" charset="0"/>
                      </a:endParaRPr>
                    </a:p>
                  </a:txBody>
                  <a:tcPr marL="5263" marR="47367" marT="5263" marB="0" anchor="ctr"/>
                </a:tc>
                <a:extLst>
                  <a:ext uri="{0D108BD9-81ED-4DB2-BD59-A6C34878D82A}">
                    <a16:rowId xmlns:a16="http://schemas.microsoft.com/office/drawing/2014/main" val="4246109550"/>
                  </a:ext>
                </a:extLst>
              </a:tr>
              <a:tr h="183645">
                <a:tc>
                  <a:txBody>
                    <a:bodyPr/>
                    <a:lstStyle/>
                    <a:p>
                      <a:pPr algn="ctr" fontAlgn="ctr"/>
                      <a:r>
                        <a:rPr lang="cs-CZ" sz="1000" u="none" strike="noStrike">
                          <a:effectLst/>
                        </a:rPr>
                        <a:t>28000</a:t>
                      </a:r>
                      <a:endParaRPr lang="cs-CZ" sz="1000" b="0" i="0" u="none" strike="noStrike">
                        <a:solidFill>
                          <a:srgbClr val="000000"/>
                        </a:solidFill>
                        <a:effectLst/>
                        <a:latin typeface="Arial" panose="020B0604020202020204" pitchFamily="34" charset="0"/>
                      </a:endParaRPr>
                    </a:p>
                  </a:txBody>
                  <a:tcPr marL="5263" marR="5263" marT="5263" marB="0" anchor="ctr"/>
                </a:tc>
                <a:tc>
                  <a:txBody>
                    <a:bodyPr/>
                    <a:lstStyle/>
                    <a:p>
                      <a:pPr algn="l" fontAlgn="ctr"/>
                      <a:r>
                        <a:rPr lang="es-ES" sz="1000" u="none" strike="noStrike">
                          <a:effectLst/>
                        </a:rPr>
                        <a:t>Univerzita Tomáše Bati ve Zlíně</a:t>
                      </a:r>
                      <a:endParaRPr lang="es-ES" sz="1000" b="0" i="0" u="none" strike="noStrike">
                        <a:solidFill>
                          <a:srgbClr val="000000"/>
                        </a:solidFill>
                        <a:effectLst/>
                        <a:latin typeface="Arial" panose="020B0604020202020204" pitchFamily="34" charset="0"/>
                      </a:endParaRPr>
                    </a:p>
                  </a:txBody>
                  <a:tcPr marL="5263" marR="5263" marT="5263" marB="0" anchor="ctr"/>
                </a:tc>
                <a:tc>
                  <a:txBody>
                    <a:bodyPr/>
                    <a:lstStyle/>
                    <a:p>
                      <a:pPr algn="r" fontAlgn="ctr"/>
                      <a:r>
                        <a:rPr lang="cs-CZ" sz="1000" u="none" strike="noStrike">
                          <a:effectLst/>
                        </a:rPr>
                        <a:t>71</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348</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13</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21,19%</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244</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52</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1,68%</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2 828 166</a:t>
                      </a:r>
                      <a:endParaRPr lang="cs-CZ" sz="1000" b="0" i="0" u="none" strike="noStrike">
                        <a:solidFill>
                          <a:srgbClr val="000000"/>
                        </a:solidFill>
                        <a:effectLst/>
                        <a:latin typeface="Arial" panose="020B0604020202020204" pitchFamily="34" charset="0"/>
                      </a:endParaRPr>
                    </a:p>
                  </a:txBody>
                  <a:tcPr marL="5263" marR="47367" marT="5263" marB="0" anchor="ctr"/>
                </a:tc>
                <a:extLst>
                  <a:ext uri="{0D108BD9-81ED-4DB2-BD59-A6C34878D82A}">
                    <a16:rowId xmlns:a16="http://schemas.microsoft.com/office/drawing/2014/main" val="2542039470"/>
                  </a:ext>
                </a:extLst>
              </a:tr>
              <a:tr h="183645">
                <a:tc>
                  <a:txBody>
                    <a:bodyPr/>
                    <a:lstStyle/>
                    <a:p>
                      <a:pPr algn="ctr" fontAlgn="ctr"/>
                      <a:r>
                        <a:rPr lang="cs-CZ" sz="1000" u="none" strike="noStrike">
                          <a:effectLst/>
                        </a:rPr>
                        <a:t>31000</a:t>
                      </a:r>
                      <a:endParaRPr lang="cs-CZ" sz="1000" b="0" i="0" u="none" strike="noStrike">
                        <a:solidFill>
                          <a:srgbClr val="000000"/>
                        </a:solidFill>
                        <a:effectLst/>
                        <a:latin typeface="Arial" panose="020B0604020202020204" pitchFamily="34" charset="0"/>
                      </a:endParaRPr>
                    </a:p>
                  </a:txBody>
                  <a:tcPr marL="5263" marR="5263" marT="5263" marB="0" anchor="ctr"/>
                </a:tc>
                <a:tc>
                  <a:txBody>
                    <a:bodyPr/>
                    <a:lstStyle/>
                    <a:p>
                      <a:pPr algn="l" fontAlgn="ctr"/>
                      <a:r>
                        <a:rPr lang="cs-CZ" sz="1000" u="none" strike="noStrike">
                          <a:effectLst/>
                        </a:rPr>
                        <a:t>Vysoká škola ekonomická v Praze</a:t>
                      </a:r>
                      <a:endParaRPr lang="cs-CZ" sz="1000" b="0" i="0" u="none" strike="noStrike">
                        <a:solidFill>
                          <a:srgbClr val="000000"/>
                        </a:solidFill>
                        <a:effectLst/>
                        <a:latin typeface="Arial" panose="020B0604020202020204" pitchFamily="34" charset="0"/>
                      </a:endParaRPr>
                    </a:p>
                  </a:txBody>
                  <a:tcPr marL="5263" marR="5263" marT="5263" marB="0" anchor="ctr"/>
                </a:tc>
                <a:tc>
                  <a:txBody>
                    <a:bodyPr/>
                    <a:lstStyle/>
                    <a:p>
                      <a:pPr algn="r" fontAlgn="ctr"/>
                      <a:r>
                        <a:rPr lang="cs-CZ" sz="1000" u="none" strike="noStrike">
                          <a:effectLst/>
                        </a:rPr>
                        <a:t>40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dirty="0">
                          <a:effectLst/>
                        </a:rPr>
                        <a:t>401</a:t>
                      </a:r>
                      <a:endParaRPr lang="cs-CZ" sz="1000" b="0" i="0" u="none" strike="noStrike" dirty="0">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50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11,40%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260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30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0,97%</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1 620 625</a:t>
                      </a:r>
                      <a:endParaRPr lang="cs-CZ" sz="1000" b="0" i="0" u="none" strike="noStrike">
                        <a:solidFill>
                          <a:srgbClr val="000000"/>
                        </a:solidFill>
                        <a:effectLst/>
                        <a:latin typeface="Arial" panose="020B0604020202020204" pitchFamily="34" charset="0"/>
                      </a:endParaRPr>
                    </a:p>
                  </a:txBody>
                  <a:tcPr marL="5263" marR="47367" marT="5263" marB="0" anchor="ctr"/>
                </a:tc>
                <a:extLst>
                  <a:ext uri="{0D108BD9-81ED-4DB2-BD59-A6C34878D82A}">
                    <a16:rowId xmlns:a16="http://schemas.microsoft.com/office/drawing/2014/main" val="523896126"/>
                  </a:ext>
                </a:extLst>
              </a:tr>
              <a:tr h="183645">
                <a:tc>
                  <a:txBody>
                    <a:bodyPr/>
                    <a:lstStyle/>
                    <a:p>
                      <a:pPr algn="ctr" fontAlgn="ctr"/>
                      <a:r>
                        <a:rPr lang="cs-CZ" sz="1000" u="none" strike="noStrike">
                          <a:effectLst/>
                        </a:rPr>
                        <a:t>41000</a:t>
                      </a:r>
                      <a:endParaRPr lang="cs-CZ" sz="1000" b="0" i="0" u="none" strike="noStrike">
                        <a:solidFill>
                          <a:srgbClr val="000000"/>
                        </a:solidFill>
                        <a:effectLst/>
                        <a:latin typeface="Arial" panose="020B0604020202020204" pitchFamily="34" charset="0"/>
                      </a:endParaRPr>
                    </a:p>
                  </a:txBody>
                  <a:tcPr marL="5263" marR="5263" marT="5263" marB="0" anchor="ctr"/>
                </a:tc>
                <a:tc>
                  <a:txBody>
                    <a:bodyPr/>
                    <a:lstStyle/>
                    <a:p>
                      <a:pPr algn="l" fontAlgn="ctr"/>
                      <a:r>
                        <a:rPr lang="cs-CZ" sz="1000" u="none" strike="noStrike">
                          <a:effectLst/>
                        </a:rPr>
                        <a:t>Česká zemědělská univerzita v Praze</a:t>
                      </a:r>
                      <a:endParaRPr lang="cs-CZ" sz="1000" b="0" i="0" u="none" strike="noStrike">
                        <a:solidFill>
                          <a:srgbClr val="000000"/>
                        </a:solidFill>
                        <a:effectLst/>
                        <a:latin typeface="Arial" panose="020B0604020202020204" pitchFamily="34" charset="0"/>
                      </a:endParaRPr>
                    </a:p>
                  </a:txBody>
                  <a:tcPr marL="5263" marR="5263" marT="5263" marB="0" anchor="ctr"/>
                </a:tc>
                <a:tc>
                  <a:txBody>
                    <a:bodyPr/>
                    <a:lstStyle/>
                    <a:p>
                      <a:pPr algn="r" fontAlgn="ctr"/>
                      <a:r>
                        <a:rPr lang="cs-CZ" sz="1000" u="none" strike="noStrike">
                          <a:effectLst/>
                        </a:rPr>
                        <a:t>190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773</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97</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28,11%</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744</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209</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6,82%</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11 451 971</a:t>
                      </a:r>
                      <a:endParaRPr lang="cs-CZ" sz="1000" b="0" i="0" u="none" strike="noStrike">
                        <a:solidFill>
                          <a:srgbClr val="000000"/>
                        </a:solidFill>
                        <a:effectLst/>
                        <a:latin typeface="Arial" panose="020B0604020202020204" pitchFamily="34" charset="0"/>
                      </a:endParaRPr>
                    </a:p>
                  </a:txBody>
                  <a:tcPr marL="5263" marR="47367" marT="5263" marB="0" anchor="ctr"/>
                </a:tc>
                <a:extLst>
                  <a:ext uri="{0D108BD9-81ED-4DB2-BD59-A6C34878D82A}">
                    <a16:rowId xmlns:a16="http://schemas.microsoft.com/office/drawing/2014/main" val="3798789935"/>
                  </a:ext>
                </a:extLst>
              </a:tr>
              <a:tr h="183645">
                <a:tc>
                  <a:txBody>
                    <a:bodyPr/>
                    <a:lstStyle/>
                    <a:p>
                      <a:pPr algn="ctr" fontAlgn="ctr"/>
                      <a:r>
                        <a:rPr lang="cs-CZ" sz="1000" u="none" strike="noStrike">
                          <a:effectLst/>
                        </a:rPr>
                        <a:t>43000</a:t>
                      </a:r>
                      <a:endParaRPr lang="cs-CZ" sz="1000" b="0" i="0" u="none" strike="noStrike">
                        <a:solidFill>
                          <a:srgbClr val="000000"/>
                        </a:solidFill>
                        <a:effectLst/>
                        <a:latin typeface="Arial" panose="020B0604020202020204" pitchFamily="34" charset="0"/>
                      </a:endParaRPr>
                    </a:p>
                  </a:txBody>
                  <a:tcPr marL="5263" marR="5263" marT="5263" marB="0" anchor="ctr"/>
                </a:tc>
                <a:tc>
                  <a:txBody>
                    <a:bodyPr/>
                    <a:lstStyle/>
                    <a:p>
                      <a:pPr algn="l" fontAlgn="ctr"/>
                      <a:r>
                        <a:rPr lang="cs-CZ" sz="1000" u="none" strike="noStrike">
                          <a:effectLst/>
                        </a:rPr>
                        <a:t>Mendelova univerzita v Brně</a:t>
                      </a:r>
                      <a:endParaRPr lang="cs-CZ" sz="1000" b="0" i="0" u="none" strike="noStrike">
                        <a:solidFill>
                          <a:srgbClr val="000000"/>
                        </a:solidFill>
                        <a:effectLst/>
                        <a:latin typeface="Arial" panose="020B0604020202020204" pitchFamily="34" charset="0"/>
                      </a:endParaRPr>
                    </a:p>
                  </a:txBody>
                  <a:tcPr marL="5263" marR="5263" marT="5263" marB="0" anchor="ctr"/>
                </a:tc>
                <a:tc>
                  <a:txBody>
                    <a:bodyPr/>
                    <a:lstStyle/>
                    <a:p>
                      <a:pPr algn="r" fontAlgn="ctr"/>
                      <a:r>
                        <a:rPr lang="cs-CZ" sz="1000" u="none" strike="noStrike">
                          <a:effectLst/>
                        </a:rPr>
                        <a:t>85</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dirty="0">
                          <a:effectLst/>
                        </a:rPr>
                        <a:t>474</a:t>
                      </a:r>
                      <a:endParaRPr lang="cs-CZ" sz="1000" b="0" i="0" u="none" strike="noStrike" dirty="0">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148</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26,07%</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367</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96</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3,12%</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5 243 964</a:t>
                      </a:r>
                      <a:endParaRPr lang="cs-CZ" sz="1000" b="0" i="0" u="none" strike="noStrike">
                        <a:solidFill>
                          <a:srgbClr val="000000"/>
                        </a:solidFill>
                        <a:effectLst/>
                        <a:latin typeface="Arial" panose="020B0604020202020204" pitchFamily="34" charset="0"/>
                      </a:endParaRPr>
                    </a:p>
                  </a:txBody>
                  <a:tcPr marL="5263" marR="47367" marT="5263" marB="0" anchor="ctr"/>
                </a:tc>
                <a:extLst>
                  <a:ext uri="{0D108BD9-81ED-4DB2-BD59-A6C34878D82A}">
                    <a16:rowId xmlns:a16="http://schemas.microsoft.com/office/drawing/2014/main" val="1629834737"/>
                  </a:ext>
                </a:extLst>
              </a:tr>
              <a:tr h="183645">
                <a:tc>
                  <a:txBody>
                    <a:bodyPr/>
                    <a:lstStyle/>
                    <a:p>
                      <a:pPr algn="ctr" fontAlgn="ctr"/>
                      <a:r>
                        <a:rPr lang="cs-CZ" sz="1000" u="none" strike="noStrike">
                          <a:effectLst/>
                        </a:rPr>
                        <a:t>51000</a:t>
                      </a:r>
                      <a:endParaRPr lang="cs-CZ" sz="1000" b="0" i="0" u="none" strike="noStrike">
                        <a:solidFill>
                          <a:srgbClr val="000000"/>
                        </a:solidFill>
                        <a:effectLst/>
                        <a:latin typeface="Arial" panose="020B0604020202020204" pitchFamily="34" charset="0"/>
                      </a:endParaRPr>
                    </a:p>
                  </a:txBody>
                  <a:tcPr marL="5263" marR="5263" marT="5263" marB="0" anchor="ctr"/>
                </a:tc>
                <a:tc>
                  <a:txBody>
                    <a:bodyPr/>
                    <a:lstStyle/>
                    <a:p>
                      <a:pPr algn="l" fontAlgn="ctr"/>
                      <a:r>
                        <a:rPr lang="cs-CZ" sz="1000" u="none" strike="noStrike">
                          <a:effectLst/>
                        </a:rPr>
                        <a:t>Akademie múzických umění v Praze</a:t>
                      </a:r>
                      <a:endParaRPr lang="cs-CZ" sz="1000" b="0" i="0" u="none" strike="noStrike">
                        <a:solidFill>
                          <a:srgbClr val="000000"/>
                        </a:solidFill>
                        <a:effectLst/>
                        <a:latin typeface="Arial" panose="020B0604020202020204" pitchFamily="34" charset="0"/>
                      </a:endParaRPr>
                    </a:p>
                  </a:txBody>
                  <a:tcPr marL="5263" marR="5263" marT="5263" marB="0" anchor="ctr"/>
                </a:tc>
                <a:tc>
                  <a:txBody>
                    <a:bodyPr/>
                    <a:lstStyle/>
                    <a:p>
                      <a:pPr algn="r" fontAlgn="ctr"/>
                      <a:r>
                        <a:rPr lang="cs-CZ" sz="1000" u="none" strike="noStrike">
                          <a:effectLst/>
                        </a:rPr>
                        <a:t>17</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85</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15</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24,29%</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95</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23</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0,75%</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1 264 349</a:t>
                      </a:r>
                      <a:endParaRPr lang="cs-CZ" sz="1000" b="0" i="0" u="none" strike="noStrike">
                        <a:solidFill>
                          <a:srgbClr val="000000"/>
                        </a:solidFill>
                        <a:effectLst/>
                        <a:latin typeface="Arial" panose="020B0604020202020204" pitchFamily="34" charset="0"/>
                      </a:endParaRPr>
                    </a:p>
                  </a:txBody>
                  <a:tcPr marL="5263" marR="47367" marT="5263" marB="0" anchor="ctr"/>
                </a:tc>
                <a:extLst>
                  <a:ext uri="{0D108BD9-81ED-4DB2-BD59-A6C34878D82A}">
                    <a16:rowId xmlns:a16="http://schemas.microsoft.com/office/drawing/2014/main" val="1984989061"/>
                  </a:ext>
                </a:extLst>
              </a:tr>
              <a:tr h="183645">
                <a:tc>
                  <a:txBody>
                    <a:bodyPr/>
                    <a:lstStyle/>
                    <a:p>
                      <a:pPr algn="ctr" fontAlgn="ctr"/>
                      <a:r>
                        <a:rPr lang="cs-CZ" sz="1000" u="none" strike="noStrike">
                          <a:effectLst/>
                        </a:rPr>
                        <a:t>52000</a:t>
                      </a:r>
                      <a:endParaRPr lang="cs-CZ" sz="1000" b="0" i="0" u="none" strike="noStrike">
                        <a:solidFill>
                          <a:srgbClr val="000000"/>
                        </a:solidFill>
                        <a:effectLst/>
                        <a:latin typeface="Arial" panose="020B0604020202020204" pitchFamily="34" charset="0"/>
                      </a:endParaRPr>
                    </a:p>
                  </a:txBody>
                  <a:tcPr marL="5263" marR="5263" marT="5263" marB="0" anchor="ctr"/>
                </a:tc>
                <a:tc>
                  <a:txBody>
                    <a:bodyPr/>
                    <a:lstStyle/>
                    <a:p>
                      <a:pPr algn="l" fontAlgn="ctr"/>
                      <a:r>
                        <a:rPr lang="cs-CZ" sz="1000" u="none" strike="noStrike">
                          <a:effectLst/>
                        </a:rPr>
                        <a:t>Akademie výtvarných umění v Praze</a:t>
                      </a:r>
                      <a:endParaRPr lang="cs-CZ" sz="1000" b="0" i="0" u="none" strike="noStrike">
                        <a:solidFill>
                          <a:srgbClr val="000000"/>
                        </a:solidFill>
                        <a:effectLst/>
                        <a:latin typeface="Arial" panose="020B0604020202020204" pitchFamily="34" charset="0"/>
                      </a:endParaRPr>
                    </a:p>
                  </a:txBody>
                  <a:tcPr marL="5263" marR="5263" marT="5263" marB="0" anchor="ctr"/>
                </a:tc>
                <a:tc>
                  <a:txBody>
                    <a:bodyPr/>
                    <a:lstStyle/>
                    <a:p>
                      <a:pPr algn="r" fontAlgn="ctr"/>
                      <a:r>
                        <a:rPr lang="cs-CZ" sz="1000" u="none" strike="noStrike">
                          <a:effectLst/>
                        </a:rPr>
                        <a:t>3</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dirty="0">
                          <a:effectLst/>
                        </a:rPr>
                        <a:t>16</a:t>
                      </a:r>
                      <a:endParaRPr lang="cs-CZ" sz="1000" b="0" i="0" u="none" strike="noStrike" dirty="0">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1</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20,00%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29</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6</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0,19%</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312 368</a:t>
                      </a:r>
                      <a:endParaRPr lang="cs-CZ" sz="1000" b="0" i="0" u="none" strike="noStrike">
                        <a:solidFill>
                          <a:srgbClr val="000000"/>
                        </a:solidFill>
                        <a:effectLst/>
                        <a:latin typeface="Arial" panose="020B0604020202020204" pitchFamily="34" charset="0"/>
                      </a:endParaRPr>
                    </a:p>
                  </a:txBody>
                  <a:tcPr marL="5263" marR="47367" marT="5263" marB="0" anchor="ctr"/>
                </a:tc>
                <a:extLst>
                  <a:ext uri="{0D108BD9-81ED-4DB2-BD59-A6C34878D82A}">
                    <a16:rowId xmlns:a16="http://schemas.microsoft.com/office/drawing/2014/main" val="1899329359"/>
                  </a:ext>
                </a:extLst>
              </a:tr>
              <a:tr h="183645">
                <a:tc>
                  <a:txBody>
                    <a:bodyPr/>
                    <a:lstStyle/>
                    <a:p>
                      <a:pPr algn="ctr" fontAlgn="ctr"/>
                      <a:r>
                        <a:rPr lang="cs-CZ" sz="1000" u="none" strike="noStrike">
                          <a:effectLst/>
                        </a:rPr>
                        <a:t>53000</a:t>
                      </a:r>
                      <a:endParaRPr lang="cs-CZ" sz="1000" b="0" i="0" u="none" strike="noStrike">
                        <a:solidFill>
                          <a:srgbClr val="000000"/>
                        </a:solidFill>
                        <a:effectLst/>
                        <a:latin typeface="Arial" panose="020B0604020202020204" pitchFamily="34" charset="0"/>
                      </a:endParaRPr>
                    </a:p>
                  </a:txBody>
                  <a:tcPr marL="5263" marR="5263" marT="5263" marB="0" anchor="ctr"/>
                </a:tc>
                <a:tc>
                  <a:txBody>
                    <a:bodyPr/>
                    <a:lstStyle/>
                    <a:p>
                      <a:pPr algn="l" fontAlgn="ctr"/>
                      <a:r>
                        <a:rPr lang="cs-CZ" sz="1000" u="none" strike="noStrike">
                          <a:effectLst/>
                        </a:rPr>
                        <a:t>Vysoká škola uměleckoprůmyslová v Praze</a:t>
                      </a:r>
                      <a:endParaRPr lang="cs-CZ" sz="1000" b="0" i="0" u="none" strike="noStrike">
                        <a:solidFill>
                          <a:srgbClr val="000000"/>
                        </a:solidFill>
                        <a:effectLst/>
                        <a:latin typeface="Arial" panose="020B0604020202020204" pitchFamily="34" charset="0"/>
                      </a:endParaRPr>
                    </a:p>
                  </a:txBody>
                  <a:tcPr marL="5263" marR="5263" marT="5263" marB="0" anchor="ctr"/>
                </a:tc>
                <a:tc>
                  <a:txBody>
                    <a:bodyPr/>
                    <a:lstStyle/>
                    <a:p>
                      <a:pPr algn="r" fontAlgn="ctr"/>
                      <a:r>
                        <a:rPr lang="cs-CZ" sz="1000" u="none" strike="noStrike">
                          <a:effectLst/>
                        </a:rPr>
                        <a:t>18</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44</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dirty="0">
                          <a:effectLst/>
                        </a:rPr>
                        <a:t>12</a:t>
                      </a:r>
                      <a:endParaRPr lang="cs-CZ" sz="1000" b="0" i="0" u="none" strike="noStrike" dirty="0">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56,25%</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33</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19</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0,61%</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1 017 253</a:t>
                      </a:r>
                      <a:endParaRPr lang="cs-CZ" sz="1000" b="0" i="0" u="none" strike="noStrike">
                        <a:solidFill>
                          <a:srgbClr val="000000"/>
                        </a:solidFill>
                        <a:effectLst/>
                        <a:latin typeface="Arial" panose="020B0604020202020204" pitchFamily="34" charset="0"/>
                      </a:endParaRPr>
                    </a:p>
                  </a:txBody>
                  <a:tcPr marL="5263" marR="47367" marT="5263" marB="0" anchor="ctr"/>
                </a:tc>
                <a:extLst>
                  <a:ext uri="{0D108BD9-81ED-4DB2-BD59-A6C34878D82A}">
                    <a16:rowId xmlns:a16="http://schemas.microsoft.com/office/drawing/2014/main" val="305296889"/>
                  </a:ext>
                </a:extLst>
              </a:tr>
              <a:tr h="183645">
                <a:tc>
                  <a:txBody>
                    <a:bodyPr/>
                    <a:lstStyle/>
                    <a:p>
                      <a:pPr algn="ctr" fontAlgn="ctr"/>
                      <a:r>
                        <a:rPr lang="cs-CZ" sz="1000" u="none" strike="noStrike">
                          <a:effectLst/>
                        </a:rPr>
                        <a:t>54000</a:t>
                      </a:r>
                      <a:endParaRPr lang="cs-CZ" sz="1000" b="0" i="0" u="none" strike="noStrike">
                        <a:solidFill>
                          <a:srgbClr val="000000"/>
                        </a:solidFill>
                        <a:effectLst/>
                        <a:latin typeface="Arial" panose="020B0604020202020204" pitchFamily="34" charset="0"/>
                      </a:endParaRPr>
                    </a:p>
                  </a:txBody>
                  <a:tcPr marL="5263" marR="5263" marT="5263" marB="0" anchor="ctr"/>
                </a:tc>
                <a:tc>
                  <a:txBody>
                    <a:bodyPr/>
                    <a:lstStyle/>
                    <a:p>
                      <a:pPr algn="l" fontAlgn="ctr"/>
                      <a:r>
                        <a:rPr lang="cs-CZ" sz="1000" u="none" strike="noStrike">
                          <a:effectLst/>
                        </a:rPr>
                        <a:t>Janáčkova akademie múzických umění</a:t>
                      </a:r>
                      <a:endParaRPr lang="cs-CZ" sz="1000" b="0" i="0" u="none" strike="noStrike">
                        <a:solidFill>
                          <a:srgbClr val="000000"/>
                        </a:solidFill>
                        <a:effectLst/>
                        <a:latin typeface="Arial" panose="020B0604020202020204" pitchFamily="34" charset="0"/>
                      </a:endParaRPr>
                    </a:p>
                  </a:txBody>
                  <a:tcPr marL="5263" marR="5263" marT="5263" marB="0" anchor="ctr"/>
                </a:tc>
                <a:tc>
                  <a:txBody>
                    <a:bodyPr/>
                    <a:lstStyle/>
                    <a:p>
                      <a:pPr algn="r" fontAlgn="ctr"/>
                      <a:r>
                        <a:rPr lang="cs-CZ" sz="1000" u="none" strike="noStrike">
                          <a:effectLst/>
                        </a:rPr>
                        <a:t>6</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42</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8</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17,65%</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58</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10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0,33%</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560 909</a:t>
                      </a:r>
                      <a:endParaRPr lang="cs-CZ" sz="1000" b="0" i="0" u="none" strike="noStrike">
                        <a:solidFill>
                          <a:srgbClr val="000000"/>
                        </a:solidFill>
                        <a:effectLst/>
                        <a:latin typeface="Arial" panose="020B0604020202020204" pitchFamily="34" charset="0"/>
                      </a:endParaRPr>
                    </a:p>
                  </a:txBody>
                  <a:tcPr marL="5263" marR="47367" marT="5263" marB="0" anchor="ctr"/>
                </a:tc>
                <a:extLst>
                  <a:ext uri="{0D108BD9-81ED-4DB2-BD59-A6C34878D82A}">
                    <a16:rowId xmlns:a16="http://schemas.microsoft.com/office/drawing/2014/main" val="4247778566"/>
                  </a:ext>
                </a:extLst>
              </a:tr>
              <a:tr h="183645">
                <a:tc>
                  <a:txBody>
                    <a:bodyPr/>
                    <a:lstStyle/>
                    <a:p>
                      <a:pPr algn="ctr" fontAlgn="ctr"/>
                      <a:r>
                        <a:rPr lang="cs-CZ" sz="1000" u="none" strike="noStrike">
                          <a:effectLst/>
                        </a:rPr>
                        <a:t>55000</a:t>
                      </a:r>
                      <a:endParaRPr lang="cs-CZ" sz="1000" b="0" i="0" u="none" strike="noStrike">
                        <a:solidFill>
                          <a:srgbClr val="000000"/>
                        </a:solidFill>
                        <a:effectLst/>
                        <a:latin typeface="Arial" panose="020B0604020202020204" pitchFamily="34" charset="0"/>
                      </a:endParaRPr>
                    </a:p>
                  </a:txBody>
                  <a:tcPr marL="5263" marR="5263" marT="5263" marB="0" anchor="ctr"/>
                </a:tc>
                <a:tc>
                  <a:txBody>
                    <a:bodyPr/>
                    <a:lstStyle/>
                    <a:p>
                      <a:pPr algn="l" fontAlgn="ctr"/>
                      <a:r>
                        <a:rPr lang="cs-CZ" sz="1000" u="none" strike="noStrike">
                          <a:effectLst/>
                        </a:rPr>
                        <a:t>Vysoká škola polytechnická Jihlava</a:t>
                      </a:r>
                      <a:endParaRPr lang="cs-CZ" sz="1000" b="0" i="0" u="none" strike="noStrike">
                        <a:solidFill>
                          <a:srgbClr val="000000"/>
                        </a:solidFill>
                        <a:effectLst/>
                        <a:latin typeface="Arial" panose="020B0604020202020204" pitchFamily="34" charset="0"/>
                      </a:endParaRPr>
                    </a:p>
                  </a:txBody>
                  <a:tcPr marL="5263" marR="5263" marT="5263" marB="0" anchor="ctr"/>
                </a:tc>
                <a:tc>
                  <a:txBody>
                    <a:bodyPr/>
                    <a:lstStyle/>
                    <a:p>
                      <a:pPr algn="r" fontAlgn="ctr"/>
                      <a:r>
                        <a:rPr lang="cs-CZ" sz="1000" u="none" strike="noStrike">
                          <a:effectLst/>
                        </a:rPr>
                        <a:t>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dirty="0">
                          <a:effectLst/>
                        </a:rPr>
                        <a:t>0</a:t>
                      </a:r>
                      <a:endParaRPr lang="cs-CZ" sz="1000" b="0" i="0" u="none" strike="noStrike" dirty="0">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0,00%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dirty="0">
                          <a:effectLst/>
                        </a:rPr>
                        <a:t>0</a:t>
                      </a:r>
                      <a:endParaRPr lang="cs-CZ" sz="1000" b="0" i="0" u="none" strike="noStrike" dirty="0">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dirty="0">
                          <a:effectLst/>
                        </a:rPr>
                        <a:t>0,00%</a:t>
                      </a:r>
                      <a:endParaRPr lang="cs-CZ" sz="1000" b="0" i="0" u="none" strike="noStrike" dirty="0">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0</a:t>
                      </a:r>
                      <a:endParaRPr lang="cs-CZ" sz="1000" b="0" i="0" u="none" strike="noStrike">
                        <a:solidFill>
                          <a:srgbClr val="000000"/>
                        </a:solidFill>
                        <a:effectLst/>
                        <a:latin typeface="Arial" panose="020B0604020202020204" pitchFamily="34" charset="0"/>
                      </a:endParaRPr>
                    </a:p>
                  </a:txBody>
                  <a:tcPr marL="5263" marR="47367" marT="5263" marB="0" anchor="ctr"/>
                </a:tc>
                <a:extLst>
                  <a:ext uri="{0D108BD9-81ED-4DB2-BD59-A6C34878D82A}">
                    <a16:rowId xmlns:a16="http://schemas.microsoft.com/office/drawing/2014/main" val="1147430187"/>
                  </a:ext>
                </a:extLst>
              </a:tr>
              <a:tr h="192828">
                <a:tc>
                  <a:txBody>
                    <a:bodyPr/>
                    <a:lstStyle/>
                    <a:p>
                      <a:pPr algn="ctr" fontAlgn="ctr"/>
                      <a:r>
                        <a:rPr lang="cs-CZ" sz="1000" u="none" strike="noStrike">
                          <a:effectLst/>
                        </a:rPr>
                        <a:t>56000</a:t>
                      </a:r>
                      <a:endParaRPr lang="cs-CZ" sz="1000" b="0" i="0" u="none" strike="noStrike">
                        <a:solidFill>
                          <a:srgbClr val="000000"/>
                        </a:solidFill>
                        <a:effectLst/>
                        <a:latin typeface="Arial" panose="020B0604020202020204" pitchFamily="34" charset="0"/>
                      </a:endParaRPr>
                    </a:p>
                  </a:txBody>
                  <a:tcPr marL="5263" marR="5263" marT="5263" marB="0" anchor="ctr"/>
                </a:tc>
                <a:tc>
                  <a:txBody>
                    <a:bodyPr/>
                    <a:lstStyle/>
                    <a:p>
                      <a:pPr algn="l" fontAlgn="ctr"/>
                      <a:r>
                        <a:rPr lang="cs-CZ" sz="1000" u="none" strike="noStrike">
                          <a:effectLst/>
                        </a:rPr>
                        <a:t>Vysoká škola technická a ekonomická v Českých Budějovicích</a:t>
                      </a:r>
                      <a:endParaRPr lang="cs-CZ" sz="1000" b="0" i="0" u="none" strike="noStrike">
                        <a:solidFill>
                          <a:srgbClr val="000000"/>
                        </a:solidFill>
                        <a:effectLst/>
                        <a:latin typeface="Arial" panose="020B0604020202020204" pitchFamily="34" charset="0"/>
                      </a:endParaRPr>
                    </a:p>
                  </a:txBody>
                  <a:tcPr marL="5263" marR="5263" marT="5263" marB="0" anchor="ctr"/>
                </a:tc>
                <a:tc>
                  <a:txBody>
                    <a:bodyPr/>
                    <a:lstStyle/>
                    <a:p>
                      <a:pPr algn="r" fontAlgn="ctr"/>
                      <a:r>
                        <a:rPr lang="cs-CZ" sz="1000" u="none" strike="noStrike">
                          <a:effectLst/>
                        </a:rPr>
                        <a:t>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0,00%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dirty="0">
                          <a:effectLst/>
                        </a:rPr>
                        <a:t>0</a:t>
                      </a:r>
                      <a:endParaRPr lang="cs-CZ" sz="1000" b="0" i="0" u="none" strike="noStrike" dirty="0">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dirty="0">
                          <a:effectLst/>
                        </a:rPr>
                        <a:t>0,00%</a:t>
                      </a:r>
                      <a:endParaRPr lang="cs-CZ" sz="1000" b="0" i="0" u="none" strike="noStrike" dirty="0">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0</a:t>
                      </a:r>
                      <a:endParaRPr lang="cs-CZ" sz="1000" b="0" i="0" u="none" strike="noStrike">
                        <a:solidFill>
                          <a:srgbClr val="000000"/>
                        </a:solidFill>
                        <a:effectLst/>
                        <a:latin typeface="Arial" panose="020B0604020202020204" pitchFamily="34" charset="0"/>
                      </a:endParaRPr>
                    </a:p>
                  </a:txBody>
                  <a:tcPr marL="5263" marR="47367" marT="5263" marB="0" anchor="ctr"/>
                </a:tc>
                <a:extLst>
                  <a:ext uri="{0D108BD9-81ED-4DB2-BD59-A6C34878D82A}">
                    <a16:rowId xmlns:a16="http://schemas.microsoft.com/office/drawing/2014/main" val="1770845190"/>
                  </a:ext>
                </a:extLst>
              </a:tr>
              <a:tr h="192828">
                <a:tc gridSpan="2">
                  <a:txBody>
                    <a:bodyPr/>
                    <a:lstStyle/>
                    <a:p>
                      <a:pPr algn="ctr" fontAlgn="ctr"/>
                      <a:r>
                        <a:rPr lang="cs-CZ" sz="1000" u="none" strike="noStrike">
                          <a:effectLst/>
                        </a:rPr>
                        <a:t>Celkem</a:t>
                      </a:r>
                      <a:endParaRPr lang="cs-CZ" sz="1000" b="1" i="0" u="none" strike="noStrike">
                        <a:solidFill>
                          <a:srgbClr val="000000"/>
                        </a:solidFill>
                        <a:effectLst/>
                        <a:latin typeface="Arial" panose="020B0604020202020204" pitchFamily="34" charset="0"/>
                      </a:endParaRPr>
                    </a:p>
                  </a:txBody>
                  <a:tcPr marL="5263" marR="5263" marT="5263" marB="0" anchor="ctr"/>
                </a:tc>
                <a:tc hMerge="1">
                  <a:txBody>
                    <a:bodyPr/>
                    <a:lstStyle/>
                    <a:p>
                      <a:endParaRPr lang="cs-CZ"/>
                    </a:p>
                  </a:txBody>
                  <a:tcPr/>
                </a:tc>
                <a:tc>
                  <a:txBody>
                    <a:bodyPr/>
                    <a:lstStyle/>
                    <a:p>
                      <a:pPr algn="r" fontAlgn="ctr"/>
                      <a:r>
                        <a:rPr lang="cs-CZ" sz="1000" u="none" strike="noStrike">
                          <a:effectLst/>
                        </a:rPr>
                        <a:t>2 494</a:t>
                      </a:r>
                      <a:endParaRPr lang="cs-CZ" sz="1000" b="1"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14 667</a:t>
                      </a:r>
                      <a:endParaRPr lang="cs-CZ" sz="1000" b="1"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1 321</a:t>
                      </a:r>
                      <a:endParaRPr lang="cs-CZ" sz="1000" b="1"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dirty="0">
                          <a:effectLst/>
                        </a:rPr>
                        <a:t>18,69%</a:t>
                      </a:r>
                      <a:endParaRPr lang="cs-CZ" sz="1000" b="1" i="0" u="none" strike="noStrike" dirty="0">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dirty="0">
                          <a:effectLst/>
                        </a:rPr>
                        <a:t>16 132</a:t>
                      </a:r>
                      <a:endParaRPr lang="cs-CZ" sz="1000" b="1" i="0" u="none" strike="noStrike" dirty="0">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dirty="0">
                          <a:effectLst/>
                        </a:rPr>
                        <a:t>3 063</a:t>
                      </a:r>
                      <a:endParaRPr lang="cs-CZ" sz="1000" b="1" i="0" u="none" strike="noStrike" dirty="0">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dirty="0">
                          <a:effectLst/>
                        </a:rPr>
                        <a:t>100,00%</a:t>
                      </a:r>
                      <a:endParaRPr lang="cs-CZ" sz="1000" b="1" i="0" u="none" strike="noStrike" dirty="0">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dirty="0">
                          <a:effectLst/>
                        </a:rPr>
                        <a:t>167 872 500</a:t>
                      </a:r>
                      <a:endParaRPr lang="cs-CZ" sz="1000" b="1" i="0" u="none" strike="noStrike" dirty="0">
                        <a:solidFill>
                          <a:srgbClr val="000000"/>
                        </a:solidFill>
                        <a:effectLst/>
                        <a:latin typeface="Arial" panose="020B0604020202020204" pitchFamily="34" charset="0"/>
                      </a:endParaRPr>
                    </a:p>
                  </a:txBody>
                  <a:tcPr marL="5263" marR="47367" marT="5263" marB="0" anchor="ctr"/>
                </a:tc>
                <a:extLst>
                  <a:ext uri="{0D108BD9-81ED-4DB2-BD59-A6C34878D82A}">
                    <a16:rowId xmlns:a16="http://schemas.microsoft.com/office/drawing/2014/main" val="2536453011"/>
                  </a:ext>
                </a:extLst>
              </a:tr>
            </a:tbl>
          </a:graphicData>
        </a:graphic>
      </p:graphicFrame>
    </p:spTree>
    <p:extLst>
      <p:ext uri="{BB962C8B-B14F-4D97-AF65-F5344CB8AC3E}">
        <p14:creationId xmlns:p14="http://schemas.microsoft.com/office/powerpoint/2010/main" val="5105827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ulka 1">
            <a:extLst>
              <a:ext uri="{FF2B5EF4-FFF2-40B4-BE49-F238E27FC236}">
                <a16:creationId xmlns:a16="http://schemas.microsoft.com/office/drawing/2014/main" id="{675390D1-73B4-E509-3672-69E8DA349D26}"/>
              </a:ext>
            </a:extLst>
          </p:cNvPr>
          <p:cNvGraphicFramePr>
            <a:graphicFrameLocks noGrp="1"/>
          </p:cNvGraphicFramePr>
          <p:nvPr>
            <p:extLst>
              <p:ext uri="{D42A27DB-BD31-4B8C-83A1-F6EECF244321}">
                <p14:modId xmlns:p14="http://schemas.microsoft.com/office/powerpoint/2010/main" val="20886534"/>
              </p:ext>
            </p:extLst>
          </p:nvPr>
        </p:nvGraphicFramePr>
        <p:xfrm>
          <a:off x="0" y="1"/>
          <a:ext cx="12192001" cy="6984809"/>
        </p:xfrm>
        <a:graphic>
          <a:graphicData uri="http://schemas.openxmlformats.org/drawingml/2006/table">
            <a:tbl>
              <a:tblPr>
                <a:tableStyleId>{5C22544A-7EE6-4342-B048-85BDC9FD1C3A}</a:tableStyleId>
              </a:tblPr>
              <a:tblGrid>
                <a:gridCol w="476949">
                  <a:extLst>
                    <a:ext uri="{9D8B030D-6E8A-4147-A177-3AD203B41FA5}">
                      <a16:colId xmlns:a16="http://schemas.microsoft.com/office/drawing/2014/main" val="2135218035"/>
                    </a:ext>
                  </a:extLst>
                </a:gridCol>
                <a:gridCol w="3189596">
                  <a:extLst>
                    <a:ext uri="{9D8B030D-6E8A-4147-A177-3AD203B41FA5}">
                      <a16:colId xmlns:a16="http://schemas.microsoft.com/office/drawing/2014/main" val="510225476"/>
                    </a:ext>
                  </a:extLst>
                </a:gridCol>
                <a:gridCol w="1065682">
                  <a:extLst>
                    <a:ext uri="{9D8B030D-6E8A-4147-A177-3AD203B41FA5}">
                      <a16:colId xmlns:a16="http://schemas.microsoft.com/office/drawing/2014/main" val="1535268932"/>
                    </a:ext>
                  </a:extLst>
                </a:gridCol>
                <a:gridCol w="1065682">
                  <a:extLst>
                    <a:ext uri="{9D8B030D-6E8A-4147-A177-3AD203B41FA5}">
                      <a16:colId xmlns:a16="http://schemas.microsoft.com/office/drawing/2014/main" val="1584294545"/>
                    </a:ext>
                  </a:extLst>
                </a:gridCol>
                <a:gridCol w="1065682">
                  <a:extLst>
                    <a:ext uri="{9D8B030D-6E8A-4147-A177-3AD203B41FA5}">
                      <a16:colId xmlns:a16="http://schemas.microsoft.com/office/drawing/2014/main" val="2762733737"/>
                    </a:ext>
                  </a:extLst>
                </a:gridCol>
                <a:gridCol w="1065682">
                  <a:extLst>
                    <a:ext uri="{9D8B030D-6E8A-4147-A177-3AD203B41FA5}">
                      <a16:colId xmlns:a16="http://schemas.microsoft.com/office/drawing/2014/main" val="3256988363"/>
                    </a:ext>
                  </a:extLst>
                </a:gridCol>
                <a:gridCol w="1065682">
                  <a:extLst>
                    <a:ext uri="{9D8B030D-6E8A-4147-A177-3AD203B41FA5}">
                      <a16:colId xmlns:a16="http://schemas.microsoft.com/office/drawing/2014/main" val="3183053396"/>
                    </a:ext>
                  </a:extLst>
                </a:gridCol>
                <a:gridCol w="1065682">
                  <a:extLst>
                    <a:ext uri="{9D8B030D-6E8A-4147-A177-3AD203B41FA5}">
                      <a16:colId xmlns:a16="http://schemas.microsoft.com/office/drawing/2014/main" val="1201933321"/>
                    </a:ext>
                  </a:extLst>
                </a:gridCol>
                <a:gridCol w="1065682">
                  <a:extLst>
                    <a:ext uri="{9D8B030D-6E8A-4147-A177-3AD203B41FA5}">
                      <a16:colId xmlns:a16="http://schemas.microsoft.com/office/drawing/2014/main" val="2734320614"/>
                    </a:ext>
                  </a:extLst>
                </a:gridCol>
                <a:gridCol w="1065682">
                  <a:extLst>
                    <a:ext uri="{9D8B030D-6E8A-4147-A177-3AD203B41FA5}">
                      <a16:colId xmlns:a16="http://schemas.microsoft.com/office/drawing/2014/main" val="120390837"/>
                    </a:ext>
                  </a:extLst>
                </a:gridCol>
              </a:tblGrid>
              <a:tr h="287683">
                <a:tc gridSpan="2">
                  <a:txBody>
                    <a:bodyPr/>
                    <a:lstStyle/>
                    <a:p>
                      <a:pPr algn="l" fontAlgn="b"/>
                      <a:r>
                        <a:rPr lang="cs-CZ" sz="1000" u="none" strike="noStrike" dirty="0">
                          <a:effectLst/>
                        </a:rPr>
                        <a:t>Výsledek hodnocení VO dle M17+</a:t>
                      </a:r>
                      <a:endParaRPr lang="cs-CZ" sz="1000" b="1" i="0" u="none" strike="noStrike" dirty="0">
                        <a:solidFill>
                          <a:srgbClr val="000000"/>
                        </a:solidFill>
                        <a:effectLst/>
                        <a:latin typeface="Calibri" panose="020F0502020204030204" pitchFamily="34" charset="0"/>
                      </a:endParaRPr>
                    </a:p>
                  </a:txBody>
                  <a:tcPr marL="5252" marR="5252" marT="5252" marB="0" anchor="b"/>
                </a:tc>
                <a:tc hMerge="1">
                  <a:txBody>
                    <a:bodyPr/>
                    <a:lstStyle/>
                    <a:p>
                      <a:endParaRPr lang="cs-CZ"/>
                    </a:p>
                  </a:txBody>
                  <a:tcPr/>
                </a:tc>
                <a:tc>
                  <a:txBody>
                    <a:bodyPr/>
                    <a:lstStyle/>
                    <a:p>
                      <a:pPr algn="l" fontAlgn="b"/>
                      <a:endParaRPr lang="cs-CZ" sz="1000" b="0" i="0" u="none" strike="noStrike">
                        <a:solidFill>
                          <a:srgbClr val="000000"/>
                        </a:solidFill>
                        <a:effectLst/>
                        <a:latin typeface="Calibri" panose="020F0502020204030204" pitchFamily="34" charset="0"/>
                      </a:endParaRPr>
                    </a:p>
                  </a:txBody>
                  <a:tcPr marL="5252" marR="5252" marT="5252"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52" marR="5252" marT="5252"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52" marR="5252" marT="5252"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52" marR="5252" marT="5252"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52" marR="5252" marT="5252"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52" marR="5252" marT="5252"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52" marR="5252" marT="5252"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52" marR="5252" marT="5252" marB="0" anchor="b"/>
                </a:tc>
                <a:extLst>
                  <a:ext uri="{0D108BD9-81ED-4DB2-BD59-A6C34878D82A}">
                    <a16:rowId xmlns:a16="http://schemas.microsoft.com/office/drawing/2014/main" val="2875780587"/>
                  </a:ext>
                </a:extLst>
              </a:tr>
              <a:tr h="185602">
                <a:tc>
                  <a:txBody>
                    <a:bodyPr/>
                    <a:lstStyle/>
                    <a:p>
                      <a:pPr algn="l" fontAlgn="b"/>
                      <a:endParaRPr lang="cs-CZ" sz="1000" b="0" i="0" u="none" strike="noStrike" dirty="0">
                        <a:solidFill>
                          <a:srgbClr val="000000"/>
                        </a:solidFill>
                        <a:effectLst/>
                        <a:latin typeface="Calibri" panose="020F0502020204030204" pitchFamily="34" charset="0"/>
                      </a:endParaRPr>
                    </a:p>
                  </a:txBody>
                  <a:tcPr marL="5252" marR="5252" marT="5252"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52" marR="5252" marT="5252"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52" marR="5252" marT="5252"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52" marR="5252" marT="5252"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52" marR="5252" marT="5252"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52" marR="5252" marT="5252"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52" marR="5252" marT="5252"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52" marR="5252" marT="5252"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52" marR="5252" marT="5252"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52" marR="5252" marT="5252" marB="0" anchor="b"/>
                </a:tc>
                <a:extLst>
                  <a:ext uri="{0D108BD9-81ED-4DB2-BD59-A6C34878D82A}">
                    <a16:rowId xmlns:a16="http://schemas.microsoft.com/office/drawing/2014/main" val="2588994621"/>
                  </a:ext>
                </a:extLst>
              </a:tr>
              <a:tr h="185602">
                <a:tc>
                  <a:txBody>
                    <a:bodyPr/>
                    <a:lstStyle/>
                    <a:p>
                      <a:pPr algn="l" fontAlgn="b"/>
                      <a:endParaRPr lang="cs-CZ" sz="1000" b="0" i="0" u="none" strike="noStrike">
                        <a:solidFill>
                          <a:srgbClr val="000000"/>
                        </a:solidFill>
                        <a:effectLst/>
                        <a:latin typeface="Calibri" panose="020F0502020204030204" pitchFamily="34" charset="0"/>
                      </a:endParaRPr>
                    </a:p>
                  </a:txBody>
                  <a:tcPr marL="5252" marR="5252" marT="5252" marB="0" anchor="b"/>
                </a:tc>
                <a:tc>
                  <a:txBody>
                    <a:bodyPr/>
                    <a:lstStyle/>
                    <a:p>
                      <a:pPr algn="l" fontAlgn="b"/>
                      <a:r>
                        <a:rPr lang="cs-CZ" sz="1000" u="none" strike="noStrike">
                          <a:effectLst/>
                        </a:rPr>
                        <a:t>Celkové finanční prostředky ukazatele C v roce 2023</a:t>
                      </a:r>
                      <a:endParaRPr lang="cs-CZ" sz="1000" b="0" i="0" u="none" strike="noStrike">
                        <a:solidFill>
                          <a:srgbClr val="000000"/>
                        </a:solidFill>
                        <a:effectLst/>
                        <a:latin typeface="Calibri" panose="020F0502020204030204" pitchFamily="34" charset="0"/>
                      </a:endParaRPr>
                    </a:p>
                  </a:txBody>
                  <a:tcPr marL="5252" marR="5252" marT="5252" marB="0" anchor="b"/>
                </a:tc>
                <a:tc>
                  <a:txBody>
                    <a:bodyPr/>
                    <a:lstStyle/>
                    <a:p>
                      <a:pPr algn="r" fontAlgn="b"/>
                      <a:r>
                        <a:rPr lang="cs-CZ" sz="1000" u="none" strike="noStrike">
                          <a:effectLst/>
                        </a:rPr>
                        <a:t>1 678 725 000</a:t>
                      </a:r>
                      <a:endParaRPr lang="cs-CZ" sz="1000" b="0" i="0" u="none" strike="noStrike">
                        <a:solidFill>
                          <a:srgbClr val="000000"/>
                        </a:solidFill>
                        <a:effectLst/>
                        <a:latin typeface="Calibri" panose="020F0502020204030204" pitchFamily="34" charset="0"/>
                      </a:endParaRPr>
                    </a:p>
                  </a:txBody>
                  <a:tcPr marL="5252" marR="5252" marT="5252" marB="0" anchor="b"/>
                </a:tc>
                <a:tc>
                  <a:txBody>
                    <a:bodyPr/>
                    <a:lstStyle/>
                    <a:p>
                      <a:pPr algn="l" fontAlgn="b"/>
                      <a:r>
                        <a:rPr lang="cs-CZ" sz="1000" u="none" strike="noStrike">
                          <a:effectLst/>
                        </a:rPr>
                        <a:t>Kč</a:t>
                      </a:r>
                      <a:endParaRPr lang="cs-CZ" sz="1000" b="0" i="0" u="none" strike="noStrike">
                        <a:solidFill>
                          <a:srgbClr val="000000"/>
                        </a:solidFill>
                        <a:effectLst/>
                        <a:latin typeface="Calibri" panose="020F0502020204030204" pitchFamily="34" charset="0"/>
                      </a:endParaRPr>
                    </a:p>
                  </a:txBody>
                  <a:tcPr marL="5252" marR="5252" marT="5252"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52" marR="5252" marT="5252"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52" marR="5252" marT="5252"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52" marR="5252" marT="5252"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52" marR="5252" marT="5252"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52" marR="5252" marT="5252"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52" marR="5252" marT="5252" marB="0" anchor="b"/>
                </a:tc>
                <a:extLst>
                  <a:ext uri="{0D108BD9-81ED-4DB2-BD59-A6C34878D82A}">
                    <a16:rowId xmlns:a16="http://schemas.microsoft.com/office/drawing/2014/main" val="363510398"/>
                  </a:ext>
                </a:extLst>
              </a:tr>
              <a:tr h="185602">
                <a:tc>
                  <a:txBody>
                    <a:bodyPr/>
                    <a:lstStyle/>
                    <a:p>
                      <a:pPr algn="l" fontAlgn="b"/>
                      <a:endParaRPr lang="cs-CZ" sz="1000" b="0" i="0" u="none" strike="noStrike" dirty="0">
                        <a:solidFill>
                          <a:srgbClr val="000000"/>
                        </a:solidFill>
                        <a:effectLst/>
                        <a:latin typeface="Calibri" panose="020F0502020204030204" pitchFamily="34" charset="0"/>
                      </a:endParaRPr>
                    </a:p>
                  </a:txBody>
                  <a:tcPr marL="5252" marR="5252" marT="5252" marB="0" anchor="b"/>
                </a:tc>
                <a:tc>
                  <a:txBody>
                    <a:bodyPr/>
                    <a:lstStyle/>
                    <a:p>
                      <a:pPr algn="r" fontAlgn="b"/>
                      <a:endParaRPr lang="cs-CZ" sz="1000" b="0" i="0" u="none" strike="noStrike">
                        <a:solidFill>
                          <a:srgbClr val="000000"/>
                        </a:solidFill>
                        <a:effectLst/>
                        <a:latin typeface="Calibri" panose="020F0502020204030204" pitchFamily="34" charset="0"/>
                      </a:endParaRPr>
                    </a:p>
                  </a:txBody>
                  <a:tcPr marL="5252" marR="5252" marT="5252"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52" marR="5252" marT="5252"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52" marR="5252" marT="5252"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52" marR="5252" marT="5252"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52" marR="5252" marT="5252"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52" marR="5252" marT="5252"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52" marR="5252" marT="5252"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52" marR="5252" marT="5252"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52" marR="5252" marT="5252" marB="0" anchor="b"/>
                </a:tc>
                <a:extLst>
                  <a:ext uri="{0D108BD9-81ED-4DB2-BD59-A6C34878D82A}">
                    <a16:rowId xmlns:a16="http://schemas.microsoft.com/office/drawing/2014/main" val="2430463841"/>
                  </a:ext>
                </a:extLst>
              </a:tr>
              <a:tr h="185602">
                <a:tc>
                  <a:txBody>
                    <a:bodyPr/>
                    <a:lstStyle/>
                    <a:p>
                      <a:pPr algn="l" fontAlgn="b"/>
                      <a:endParaRPr lang="cs-CZ" sz="1000" b="0" i="0" u="none" strike="noStrike">
                        <a:solidFill>
                          <a:srgbClr val="000000"/>
                        </a:solidFill>
                        <a:effectLst/>
                        <a:latin typeface="Calibri" panose="020F0502020204030204" pitchFamily="34" charset="0"/>
                      </a:endParaRPr>
                    </a:p>
                  </a:txBody>
                  <a:tcPr marL="5252" marR="5252" marT="5252" marB="0" anchor="b"/>
                </a:tc>
                <a:tc>
                  <a:txBody>
                    <a:bodyPr/>
                    <a:lstStyle/>
                    <a:p>
                      <a:pPr algn="r" fontAlgn="b"/>
                      <a:r>
                        <a:rPr lang="cs-CZ" sz="1000" u="none" strike="noStrike" dirty="0">
                          <a:effectLst/>
                        </a:rPr>
                        <a:t>10%</a:t>
                      </a:r>
                      <a:endParaRPr lang="cs-CZ" sz="1000" b="0" i="0" u="none" strike="noStrike" dirty="0">
                        <a:solidFill>
                          <a:srgbClr val="000000"/>
                        </a:solidFill>
                        <a:effectLst/>
                        <a:latin typeface="Calibri" panose="020F0502020204030204" pitchFamily="34" charset="0"/>
                      </a:endParaRPr>
                    </a:p>
                  </a:txBody>
                  <a:tcPr marL="5252" marR="5252" marT="5252" marB="0" anchor="b"/>
                </a:tc>
                <a:tc>
                  <a:txBody>
                    <a:bodyPr/>
                    <a:lstStyle/>
                    <a:p>
                      <a:pPr algn="r" fontAlgn="b"/>
                      <a:r>
                        <a:rPr lang="cs-CZ" sz="1000" u="none" strike="noStrike">
                          <a:effectLst/>
                        </a:rPr>
                        <a:t>167 872 500</a:t>
                      </a:r>
                      <a:endParaRPr lang="cs-CZ" sz="1000" b="0" i="0" u="none" strike="noStrike">
                        <a:solidFill>
                          <a:srgbClr val="000000"/>
                        </a:solidFill>
                        <a:effectLst/>
                        <a:latin typeface="Calibri" panose="020F0502020204030204" pitchFamily="34" charset="0"/>
                      </a:endParaRPr>
                    </a:p>
                  </a:txBody>
                  <a:tcPr marL="5252" marR="5252" marT="5252" marB="0" anchor="b"/>
                </a:tc>
                <a:tc>
                  <a:txBody>
                    <a:bodyPr/>
                    <a:lstStyle/>
                    <a:p>
                      <a:pPr algn="l" fontAlgn="b"/>
                      <a:r>
                        <a:rPr lang="cs-CZ" sz="1000" u="none" strike="noStrike">
                          <a:effectLst/>
                        </a:rPr>
                        <a:t>Kč</a:t>
                      </a:r>
                      <a:endParaRPr lang="cs-CZ" sz="1000" b="0" i="0" u="none" strike="noStrike">
                        <a:solidFill>
                          <a:srgbClr val="000000"/>
                        </a:solidFill>
                        <a:effectLst/>
                        <a:latin typeface="Calibri" panose="020F0502020204030204" pitchFamily="34" charset="0"/>
                      </a:endParaRPr>
                    </a:p>
                  </a:txBody>
                  <a:tcPr marL="5252" marR="5252" marT="5252"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52" marR="5252" marT="5252"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52" marR="5252" marT="5252"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52" marR="5252" marT="5252"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52" marR="5252" marT="5252"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52" marR="5252" marT="5252"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52" marR="5252" marT="5252" marB="0" anchor="b"/>
                </a:tc>
                <a:extLst>
                  <a:ext uri="{0D108BD9-81ED-4DB2-BD59-A6C34878D82A}">
                    <a16:rowId xmlns:a16="http://schemas.microsoft.com/office/drawing/2014/main" val="3490470822"/>
                  </a:ext>
                </a:extLst>
              </a:tr>
              <a:tr h="194882">
                <a:tc>
                  <a:txBody>
                    <a:bodyPr/>
                    <a:lstStyle/>
                    <a:p>
                      <a:pPr algn="l" fontAlgn="b"/>
                      <a:endParaRPr lang="cs-CZ" sz="1000" b="0" i="0" u="none" strike="noStrike">
                        <a:solidFill>
                          <a:srgbClr val="000000"/>
                        </a:solidFill>
                        <a:effectLst/>
                        <a:latin typeface="Calibri" panose="020F0502020204030204" pitchFamily="34" charset="0"/>
                      </a:endParaRPr>
                    </a:p>
                  </a:txBody>
                  <a:tcPr marL="5252" marR="5252" marT="5252"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52" marR="5252" marT="5252"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52" marR="5252" marT="5252"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52" marR="5252" marT="5252"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52" marR="5252" marT="5252"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52" marR="5252" marT="5252"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52" marR="5252" marT="5252"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52" marR="5252" marT="5252"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52" marR="5252" marT="5252"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52" marR="5252" marT="5252" marB="0" anchor="b"/>
                </a:tc>
                <a:extLst>
                  <a:ext uri="{0D108BD9-81ED-4DB2-BD59-A6C34878D82A}">
                    <a16:rowId xmlns:a16="http://schemas.microsoft.com/office/drawing/2014/main" val="4024460791"/>
                  </a:ext>
                </a:extLst>
              </a:tr>
              <a:tr h="603204">
                <a:tc>
                  <a:txBody>
                    <a:bodyPr/>
                    <a:lstStyle/>
                    <a:p>
                      <a:pPr algn="ctr" fontAlgn="ctr"/>
                      <a:r>
                        <a:rPr lang="cs-CZ" sz="1000" u="none" strike="noStrike">
                          <a:effectLst/>
                        </a:rPr>
                        <a:t>Kód VVŠ</a:t>
                      </a:r>
                      <a:endParaRPr lang="cs-CZ" sz="1000" b="1" i="0" u="none" strike="noStrike">
                        <a:solidFill>
                          <a:srgbClr val="000000"/>
                        </a:solidFill>
                        <a:effectLst/>
                        <a:latin typeface="Arial" panose="020B0604020202020204" pitchFamily="34" charset="0"/>
                      </a:endParaRPr>
                    </a:p>
                  </a:txBody>
                  <a:tcPr marL="5252" marR="5252" marT="5252" marB="0" anchor="ctr"/>
                </a:tc>
                <a:tc>
                  <a:txBody>
                    <a:bodyPr/>
                    <a:lstStyle/>
                    <a:p>
                      <a:pPr algn="ctr" fontAlgn="ctr"/>
                      <a:r>
                        <a:rPr lang="cs-CZ" sz="1000" u="none" strike="noStrike" dirty="0">
                          <a:effectLst/>
                        </a:rPr>
                        <a:t>Název VVŠ</a:t>
                      </a:r>
                      <a:endParaRPr lang="cs-CZ" sz="1000" b="1" i="0" u="none" strike="noStrike" dirty="0">
                        <a:solidFill>
                          <a:srgbClr val="000000"/>
                        </a:solidFill>
                        <a:effectLst/>
                        <a:latin typeface="Arial" panose="020B0604020202020204" pitchFamily="34" charset="0"/>
                      </a:endParaRPr>
                    </a:p>
                  </a:txBody>
                  <a:tcPr marL="5252" marR="5252" marT="5252" marB="0" anchor="ctr"/>
                </a:tc>
                <a:tc>
                  <a:txBody>
                    <a:bodyPr/>
                    <a:lstStyle/>
                    <a:p>
                      <a:pPr algn="ctr" fontAlgn="ctr"/>
                      <a:r>
                        <a:rPr lang="cs-CZ" sz="1000" u="none" strike="noStrike">
                          <a:effectLst/>
                        </a:rPr>
                        <a:t>Finanční prostředky 80%</a:t>
                      </a:r>
                      <a:endParaRPr lang="cs-CZ" sz="1000" b="1" i="0" u="none" strike="noStrike">
                        <a:solidFill>
                          <a:srgbClr val="000000"/>
                        </a:solidFill>
                        <a:effectLst/>
                        <a:latin typeface="Arial" panose="020B0604020202020204" pitchFamily="34" charset="0"/>
                      </a:endParaRPr>
                    </a:p>
                  </a:txBody>
                  <a:tcPr marL="5252" marR="5252" marT="5252" marB="0" anchor="ctr"/>
                </a:tc>
                <a:tc>
                  <a:txBody>
                    <a:bodyPr/>
                    <a:lstStyle/>
                    <a:p>
                      <a:pPr algn="ctr" fontAlgn="ctr"/>
                      <a:r>
                        <a:rPr lang="pt-BR" sz="1000" u="none" strike="noStrike">
                          <a:effectLst/>
                        </a:rPr>
                        <a:t>Agregované hodnocení VO v roce 2020</a:t>
                      </a:r>
                      <a:endParaRPr lang="pt-BR" sz="1000" b="1" i="0" u="none" strike="noStrike">
                        <a:solidFill>
                          <a:srgbClr val="000000"/>
                        </a:solidFill>
                        <a:effectLst/>
                        <a:latin typeface="Arial" panose="020B0604020202020204" pitchFamily="34" charset="0"/>
                      </a:endParaRPr>
                    </a:p>
                  </a:txBody>
                  <a:tcPr marL="5252" marR="5252" marT="5252" marB="0" anchor="ctr"/>
                </a:tc>
                <a:tc>
                  <a:txBody>
                    <a:bodyPr/>
                    <a:lstStyle/>
                    <a:p>
                      <a:pPr algn="ctr" fontAlgn="ctr"/>
                      <a:r>
                        <a:rPr lang="cs-CZ" sz="1000" u="none" strike="noStrike">
                          <a:effectLst/>
                        </a:rPr>
                        <a:t>Výsledek</a:t>
                      </a:r>
                      <a:endParaRPr lang="cs-CZ" sz="1000" b="1" i="0" u="none" strike="noStrike">
                        <a:solidFill>
                          <a:srgbClr val="000000"/>
                        </a:solidFill>
                        <a:effectLst/>
                        <a:latin typeface="Arial" panose="020B0604020202020204" pitchFamily="34" charset="0"/>
                      </a:endParaRPr>
                    </a:p>
                  </a:txBody>
                  <a:tcPr marL="5252" marR="5252" marT="5252" marB="0" anchor="ctr"/>
                </a:tc>
                <a:tc>
                  <a:txBody>
                    <a:bodyPr/>
                    <a:lstStyle/>
                    <a:p>
                      <a:pPr algn="ctr" fontAlgn="ctr"/>
                      <a:r>
                        <a:rPr lang="cs-CZ" sz="1000" u="none" strike="noStrike">
                          <a:effectLst/>
                        </a:rPr>
                        <a:t>Finanční prostředky * výsledek</a:t>
                      </a:r>
                      <a:endParaRPr lang="cs-CZ" sz="1000" b="1" i="0" u="none" strike="noStrike">
                        <a:solidFill>
                          <a:srgbClr val="000000"/>
                        </a:solidFill>
                        <a:effectLst/>
                        <a:latin typeface="Arial" panose="020B0604020202020204" pitchFamily="34" charset="0"/>
                      </a:endParaRPr>
                    </a:p>
                  </a:txBody>
                  <a:tcPr marL="5252" marR="5252" marT="5252" marB="0" anchor="ctr"/>
                </a:tc>
                <a:tc>
                  <a:txBody>
                    <a:bodyPr/>
                    <a:lstStyle/>
                    <a:p>
                      <a:pPr algn="ctr" fontAlgn="ctr"/>
                      <a:r>
                        <a:rPr lang="cs-CZ" sz="1000" u="none" strike="noStrike">
                          <a:effectLst/>
                        </a:rPr>
                        <a:t>Koeficient K při 10%</a:t>
                      </a:r>
                      <a:endParaRPr lang="cs-CZ" sz="1000" b="1" i="0" u="none" strike="noStrike">
                        <a:solidFill>
                          <a:srgbClr val="000000"/>
                        </a:solidFill>
                        <a:effectLst/>
                        <a:latin typeface="Arial" panose="020B0604020202020204" pitchFamily="34" charset="0"/>
                      </a:endParaRPr>
                    </a:p>
                  </a:txBody>
                  <a:tcPr marL="5252" marR="5252" marT="5252" marB="0" anchor="ctr"/>
                </a:tc>
                <a:tc>
                  <a:txBody>
                    <a:bodyPr/>
                    <a:lstStyle/>
                    <a:p>
                      <a:pPr algn="ctr" fontAlgn="ctr"/>
                      <a:r>
                        <a:rPr lang="cs-CZ" sz="1000" u="none" strike="noStrike">
                          <a:effectLst/>
                        </a:rPr>
                        <a:t>Koeficient K + hodnocení</a:t>
                      </a:r>
                      <a:endParaRPr lang="cs-CZ" sz="1000" b="1" i="0" u="none" strike="noStrike">
                        <a:solidFill>
                          <a:srgbClr val="000000"/>
                        </a:solidFill>
                        <a:effectLst/>
                        <a:latin typeface="Arial" panose="020B0604020202020204" pitchFamily="34" charset="0"/>
                      </a:endParaRPr>
                    </a:p>
                  </a:txBody>
                  <a:tcPr marL="5252" marR="5252" marT="5252" marB="0" anchor="ctr"/>
                </a:tc>
                <a:tc>
                  <a:txBody>
                    <a:bodyPr/>
                    <a:lstStyle/>
                    <a:p>
                      <a:pPr algn="ctr" fontAlgn="ctr"/>
                      <a:r>
                        <a:rPr lang="cs-CZ" sz="1000" u="none" strike="noStrike">
                          <a:effectLst/>
                        </a:rPr>
                        <a:t>Finanční prostředky * koeficient (vč. hodnocení)</a:t>
                      </a:r>
                      <a:endParaRPr lang="cs-CZ" sz="1000" b="1" i="0" u="none" strike="noStrike">
                        <a:solidFill>
                          <a:srgbClr val="000000"/>
                        </a:solidFill>
                        <a:effectLst/>
                        <a:latin typeface="Arial" panose="020B0604020202020204" pitchFamily="34" charset="0"/>
                      </a:endParaRPr>
                    </a:p>
                  </a:txBody>
                  <a:tcPr marL="5252" marR="5252" marT="5252" marB="0" anchor="ctr"/>
                </a:tc>
                <a:tc>
                  <a:txBody>
                    <a:bodyPr/>
                    <a:lstStyle/>
                    <a:p>
                      <a:pPr algn="ctr" fontAlgn="ctr"/>
                      <a:r>
                        <a:rPr lang="cs-CZ" sz="1000" u="none" strike="noStrike">
                          <a:effectLst/>
                        </a:rPr>
                        <a:t>Podíl VVŠ na prostředcích</a:t>
                      </a:r>
                      <a:endParaRPr lang="cs-CZ" sz="1000" b="1" i="0" u="none" strike="noStrike">
                        <a:solidFill>
                          <a:srgbClr val="000000"/>
                        </a:solidFill>
                        <a:effectLst/>
                        <a:latin typeface="Arial" panose="020B0604020202020204" pitchFamily="34" charset="0"/>
                      </a:endParaRPr>
                    </a:p>
                  </a:txBody>
                  <a:tcPr marL="5252" marR="5252" marT="5252" marB="0" anchor="ctr"/>
                </a:tc>
                <a:extLst>
                  <a:ext uri="{0D108BD9-81ED-4DB2-BD59-A6C34878D82A}">
                    <a16:rowId xmlns:a16="http://schemas.microsoft.com/office/drawing/2014/main" val="3872798097"/>
                  </a:ext>
                </a:extLst>
              </a:tr>
              <a:tr h="185602">
                <a:tc>
                  <a:txBody>
                    <a:bodyPr/>
                    <a:lstStyle/>
                    <a:p>
                      <a:pPr algn="ctr" fontAlgn="ctr"/>
                      <a:r>
                        <a:rPr lang="cs-CZ" sz="1000" u="none" strike="noStrike">
                          <a:effectLst/>
                        </a:rPr>
                        <a:t>11000</a:t>
                      </a:r>
                      <a:endParaRPr lang="cs-CZ" sz="1000" b="0" i="0" u="none" strike="noStrike">
                        <a:solidFill>
                          <a:srgbClr val="000000"/>
                        </a:solidFill>
                        <a:effectLst/>
                        <a:latin typeface="Arial" panose="020B0604020202020204" pitchFamily="34" charset="0"/>
                      </a:endParaRPr>
                    </a:p>
                  </a:txBody>
                  <a:tcPr marL="5252" marR="5252" marT="5252" marB="0" anchor="ctr"/>
                </a:tc>
                <a:tc>
                  <a:txBody>
                    <a:bodyPr/>
                    <a:lstStyle/>
                    <a:p>
                      <a:pPr algn="l" fontAlgn="ctr"/>
                      <a:r>
                        <a:rPr lang="cs-CZ" sz="1000" u="none" strike="noStrike" dirty="0">
                          <a:effectLst/>
                        </a:rPr>
                        <a:t>Univerzita Karlova</a:t>
                      </a:r>
                      <a:endParaRPr lang="cs-CZ" sz="1000" b="0" i="0" u="none" strike="noStrike" dirty="0">
                        <a:solidFill>
                          <a:srgbClr val="000000"/>
                        </a:solidFill>
                        <a:effectLst/>
                        <a:latin typeface="Arial" panose="020B0604020202020204" pitchFamily="34" charset="0"/>
                      </a:endParaRPr>
                    </a:p>
                  </a:txBody>
                  <a:tcPr marL="5252" marR="5252" marT="5252" marB="0" anchor="ctr"/>
                </a:tc>
                <a:tc>
                  <a:txBody>
                    <a:bodyPr/>
                    <a:lstStyle/>
                    <a:p>
                      <a:pPr algn="r" fontAlgn="ctr"/>
                      <a:r>
                        <a:rPr lang="cs-CZ" sz="1000" u="none" strike="noStrike">
                          <a:effectLst/>
                        </a:rPr>
                        <a:t>405 245 707</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A</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4,00%</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16 209 828</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9,31%</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13,31%</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53 927 075</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32,12%</a:t>
                      </a:r>
                      <a:endParaRPr lang="cs-CZ" sz="1000" b="0" i="0" u="none" strike="noStrike">
                        <a:solidFill>
                          <a:srgbClr val="000000"/>
                        </a:solidFill>
                        <a:effectLst/>
                        <a:latin typeface="Arial" panose="020B0604020202020204" pitchFamily="34" charset="0"/>
                      </a:endParaRPr>
                    </a:p>
                  </a:txBody>
                  <a:tcPr marL="5252" marR="47271" marT="5252" marB="0" anchor="ctr"/>
                </a:tc>
                <a:extLst>
                  <a:ext uri="{0D108BD9-81ED-4DB2-BD59-A6C34878D82A}">
                    <a16:rowId xmlns:a16="http://schemas.microsoft.com/office/drawing/2014/main" val="1096615248"/>
                  </a:ext>
                </a:extLst>
              </a:tr>
              <a:tr h="185602">
                <a:tc>
                  <a:txBody>
                    <a:bodyPr/>
                    <a:lstStyle/>
                    <a:p>
                      <a:pPr algn="ctr" fontAlgn="ctr"/>
                      <a:r>
                        <a:rPr lang="cs-CZ" sz="1000" u="none" strike="noStrike">
                          <a:effectLst/>
                        </a:rPr>
                        <a:t>12000</a:t>
                      </a:r>
                      <a:endParaRPr lang="cs-CZ" sz="1000" b="0" i="0" u="none" strike="noStrike">
                        <a:solidFill>
                          <a:srgbClr val="000000"/>
                        </a:solidFill>
                        <a:effectLst/>
                        <a:latin typeface="Arial" panose="020B0604020202020204" pitchFamily="34" charset="0"/>
                      </a:endParaRPr>
                    </a:p>
                  </a:txBody>
                  <a:tcPr marL="5252" marR="5252" marT="5252" marB="0" anchor="ctr"/>
                </a:tc>
                <a:tc>
                  <a:txBody>
                    <a:bodyPr/>
                    <a:lstStyle/>
                    <a:p>
                      <a:pPr algn="l" fontAlgn="ctr"/>
                      <a:r>
                        <a:rPr lang="cs-CZ" sz="1000" u="none" strike="noStrike">
                          <a:effectLst/>
                        </a:rPr>
                        <a:t>Jihočeská univerzita v Českých Budějovicích</a:t>
                      </a:r>
                      <a:endParaRPr lang="cs-CZ" sz="1000" b="0" i="0" u="none" strike="noStrike">
                        <a:solidFill>
                          <a:srgbClr val="000000"/>
                        </a:solidFill>
                        <a:effectLst/>
                        <a:latin typeface="Arial" panose="020B0604020202020204" pitchFamily="34" charset="0"/>
                      </a:endParaRPr>
                    </a:p>
                  </a:txBody>
                  <a:tcPr marL="5252" marR="5252" marT="5252" marB="0" anchor="ctr"/>
                </a:tc>
                <a:tc>
                  <a:txBody>
                    <a:bodyPr/>
                    <a:lstStyle/>
                    <a:p>
                      <a:pPr algn="r" fontAlgn="ctr"/>
                      <a:r>
                        <a:rPr lang="cs-CZ" sz="1000" u="none" strike="noStrike">
                          <a:effectLst/>
                        </a:rPr>
                        <a:t>40 886 724</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A</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4,00%</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1 635 469</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9,31%</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13,31%</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5 440 900</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3,24%</a:t>
                      </a:r>
                      <a:endParaRPr lang="cs-CZ" sz="1000" b="0" i="0" u="none" strike="noStrike">
                        <a:solidFill>
                          <a:srgbClr val="000000"/>
                        </a:solidFill>
                        <a:effectLst/>
                        <a:latin typeface="Arial" panose="020B0604020202020204" pitchFamily="34" charset="0"/>
                      </a:endParaRPr>
                    </a:p>
                  </a:txBody>
                  <a:tcPr marL="5252" marR="47271" marT="5252" marB="0" anchor="ctr"/>
                </a:tc>
                <a:extLst>
                  <a:ext uri="{0D108BD9-81ED-4DB2-BD59-A6C34878D82A}">
                    <a16:rowId xmlns:a16="http://schemas.microsoft.com/office/drawing/2014/main" val="900636003"/>
                  </a:ext>
                </a:extLst>
              </a:tr>
              <a:tr h="185602">
                <a:tc>
                  <a:txBody>
                    <a:bodyPr/>
                    <a:lstStyle/>
                    <a:p>
                      <a:pPr algn="ctr" fontAlgn="ctr"/>
                      <a:r>
                        <a:rPr lang="cs-CZ" sz="1000" u="none" strike="noStrike">
                          <a:effectLst/>
                        </a:rPr>
                        <a:t>13000</a:t>
                      </a:r>
                      <a:endParaRPr lang="cs-CZ" sz="1000" b="0" i="0" u="none" strike="noStrike">
                        <a:solidFill>
                          <a:srgbClr val="000000"/>
                        </a:solidFill>
                        <a:effectLst/>
                        <a:latin typeface="Arial" panose="020B0604020202020204" pitchFamily="34" charset="0"/>
                      </a:endParaRPr>
                    </a:p>
                  </a:txBody>
                  <a:tcPr marL="5252" marR="5252" marT="5252" marB="0" anchor="ctr"/>
                </a:tc>
                <a:tc>
                  <a:txBody>
                    <a:bodyPr/>
                    <a:lstStyle/>
                    <a:p>
                      <a:pPr algn="l" fontAlgn="ctr"/>
                      <a:r>
                        <a:rPr lang="cs-CZ" sz="1000" u="none" strike="noStrike" dirty="0">
                          <a:effectLst/>
                        </a:rPr>
                        <a:t>Univerzita Jana Evangelisty Purkyně v Ústí nad Labem</a:t>
                      </a:r>
                      <a:endParaRPr lang="cs-CZ" sz="1000" b="0" i="0" u="none" strike="noStrike" dirty="0">
                        <a:solidFill>
                          <a:srgbClr val="000000"/>
                        </a:solidFill>
                        <a:effectLst/>
                        <a:latin typeface="Arial" panose="020B0604020202020204" pitchFamily="34" charset="0"/>
                      </a:endParaRPr>
                    </a:p>
                  </a:txBody>
                  <a:tcPr marL="5252" marR="5252" marT="5252" marB="0" anchor="ctr"/>
                </a:tc>
                <a:tc>
                  <a:txBody>
                    <a:bodyPr/>
                    <a:lstStyle/>
                    <a:p>
                      <a:pPr algn="r" fontAlgn="ctr"/>
                      <a:r>
                        <a:rPr lang="cs-CZ" sz="1000" u="none" strike="noStrike">
                          <a:effectLst/>
                        </a:rPr>
                        <a:t>15 158 309</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C</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1,00%</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151 583</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9,31%</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10,31%</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1 562 405</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0,93%</a:t>
                      </a:r>
                      <a:endParaRPr lang="cs-CZ" sz="1000" b="0" i="0" u="none" strike="noStrike">
                        <a:solidFill>
                          <a:srgbClr val="000000"/>
                        </a:solidFill>
                        <a:effectLst/>
                        <a:latin typeface="Arial" panose="020B0604020202020204" pitchFamily="34" charset="0"/>
                      </a:endParaRPr>
                    </a:p>
                  </a:txBody>
                  <a:tcPr marL="5252" marR="47271" marT="5252" marB="0" anchor="ctr"/>
                </a:tc>
                <a:extLst>
                  <a:ext uri="{0D108BD9-81ED-4DB2-BD59-A6C34878D82A}">
                    <a16:rowId xmlns:a16="http://schemas.microsoft.com/office/drawing/2014/main" val="469596550"/>
                  </a:ext>
                </a:extLst>
              </a:tr>
              <a:tr h="185602">
                <a:tc>
                  <a:txBody>
                    <a:bodyPr/>
                    <a:lstStyle/>
                    <a:p>
                      <a:pPr algn="ctr" fontAlgn="ctr"/>
                      <a:r>
                        <a:rPr lang="cs-CZ" sz="1000" u="none" strike="noStrike">
                          <a:effectLst/>
                        </a:rPr>
                        <a:t>14000</a:t>
                      </a:r>
                      <a:endParaRPr lang="cs-CZ" sz="1000" b="0" i="0" u="none" strike="noStrike">
                        <a:solidFill>
                          <a:srgbClr val="000000"/>
                        </a:solidFill>
                        <a:effectLst/>
                        <a:latin typeface="Arial" panose="020B0604020202020204" pitchFamily="34" charset="0"/>
                      </a:endParaRPr>
                    </a:p>
                  </a:txBody>
                  <a:tcPr marL="5252" marR="5252" marT="5252" marB="0" anchor="ctr"/>
                </a:tc>
                <a:tc>
                  <a:txBody>
                    <a:bodyPr/>
                    <a:lstStyle/>
                    <a:p>
                      <a:pPr algn="l" fontAlgn="ctr"/>
                      <a:r>
                        <a:rPr lang="cs-CZ" sz="1000" u="none" strike="noStrike">
                          <a:effectLst/>
                        </a:rPr>
                        <a:t>Masarykova univerzita</a:t>
                      </a:r>
                      <a:endParaRPr lang="cs-CZ" sz="1000" b="0" i="0" u="none" strike="noStrike">
                        <a:solidFill>
                          <a:srgbClr val="000000"/>
                        </a:solidFill>
                        <a:effectLst/>
                        <a:latin typeface="Arial" panose="020B0604020202020204" pitchFamily="34" charset="0"/>
                      </a:endParaRPr>
                    </a:p>
                  </a:txBody>
                  <a:tcPr marL="5252" marR="5252" marT="5252" marB="0" anchor="ctr"/>
                </a:tc>
                <a:tc>
                  <a:txBody>
                    <a:bodyPr/>
                    <a:lstStyle/>
                    <a:p>
                      <a:pPr algn="r" fontAlgn="ctr"/>
                      <a:r>
                        <a:rPr lang="cs-CZ" sz="1000" u="none" strike="noStrike">
                          <a:effectLst/>
                        </a:rPr>
                        <a:t>184 097 941</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A</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4,00%</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7 363 918</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9,31%</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13,31%</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24 498 381</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14,59%</a:t>
                      </a:r>
                      <a:endParaRPr lang="cs-CZ" sz="1000" b="0" i="0" u="none" strike="noStrike">
                        <a:solidFill>
                          <a:srgbClr val="000000"/>
                        </a:solidFill>
                        <a:effectLst/>
                        <a:latin typeface="Arial" panose="020B0604020202020204" pitchFamily="34" charset="0"/>
                      </a:endParaRPr>
                    </a:p>
                  </a:txBody>
                  <a:tcPr marL="5252" marR="47271" marT="5252" marB="0" anchor="ctr"/>
                </a:tc>
                <a:extLst>
                  <a:ext uri="{0D108BD9-81ED-4DB2-BD59-A6C34878D82A}">
                    <a16:rowId xmlns:a16="http://schemas.microsoft.com/office/drawing/2014/main" val="114468134"/>
                  </a:ext>
                </a:extLst>
              </a:tr>
              <a:tr h="185602">
                <a:tc>
                  <a:txBody>
                    <a:bodyPr/>
                    <a:lstStyle/>
                    <a:p>
                      <a:pPr algn="ctr" fontAlgn="ctr"/>
                      <a:r>
                        <a:rPr lang="cs-CZ" sz="1000" u="none" strike="noStrike">
                          <a:effectLst/>
                        </a:rPr>
                        <a:t>15000</a:t>
                      </a:r>
                      <a:endParaRPr lang="cs-CZ" sz="1000" b="0" i="0" u="none" strike="noStrike">
                        <a:solidFill>
                          <a:srgbClr val="000000"/>
                        </a:solidFill>
                        <a:effectLst/>
                        <a:latin typeface="Arial" panose="020B0604020202020204" pitchFamily="34" charset="0"/>
                      </a:endParaRPr>
                    </a:p>
                  </a:txBody>
                  <a:tcPr marL="5252" marR="5252" marT="5252" marB="0" anchor="ctr"/>
                </a:tc>
                <a:tc>
                  <a:txBody>
                    <a:bodyPr/>
                    <a:lstStyle/>
                    <a:p>
                      <a:pPr algn="l" fontAlgn="ctr"/>
                      <a:r>
                        <a:rPr lang="cs-CZ" sz="1000" u="none" strike="noStrike">
                          <a:effectLst/>
                        </a:rPr>
                        <a:t>Univerzita Palackého v Olomouci</a:t>
                      </a:r>
                      <a:endParaRPr lang="cs-CZ" sz="1000" b="0" i="0" u="none" strike="noStrike">
                        <a:solidFill>
                          <a:srgbClr val="000000"/>
                        </a:solidFill>
                        <a:effectLst/>
                        <a:latin typeface="Arial" panose="020B0604020202020204" pitchFamily="34" charset="0"/>
                      </a:endParaRPr>
                    </a:p>
                  </a:txBody>
                  <a:tcPr marL="5252" marR="5252" marT="5252" marB="0" anchor="ctr"/>
                </a:tc>
                <a:tc>
                  <a:txBody>
                    <a:bodyPr/>
                    <a:lstStyle/>
                    <a:p>
                      <a:pPr algn="r" fontAlgn="ctr"/>
                      <a:r>
                        <a:rPr lang="cs-CZ" sz="1000" u="none" strike="noStrike">
                          <a:effectLst/>
                        </a:rPr>
                        <a:t>93 181 524</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A</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4,00%</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3 727 261</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9,31%</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13,31%</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12 399 902</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7,39%</a:t>
                      </a:r>
                      <a:endParaRPr lang="cs-CZ" sz="1000" b="0" i="0" u="none" strike="noStrike">
                        <a:solidFill>
                          <a:srgbClr val="000000"/>
                        </a:solidFill>
                        <a:effectLst/>
                        <a:latin typeface="Arial" panose="020B0604020202020204" pitchFamily="34" charset="0"/>
                      </a:endParaRPr>
                    </a:p>
                  </a:txBody>
                  <a:tcPr marL="5252" marR="47271" marT="5252" marB="0" anchor="ctr"/>
                </a:tc>
                <a:extLst>
                  <a:ext uri="{0D108BD9-81ED-4DB2-BD59-A6C34878D82A}">
                    <a16:rowId xmlns:a16="http://schemas.microsoft.com/office/drawing/2014/main" val="427675033"/>
                  </a:ext>
                </a:extLst>
              </a:tr>
              <a:tr h="185602">
                <a:tc>
                  <a:txBody>
                    <a:bodyPr/>
                    <a:lstStyle/>
                    <a:p>
                      <a:pPr algn="ctr" fontAlgn="ctr"/>
                      <a:r>
                        <a:rPr lang="cs-CZ" sz="1000" u="none" strike="noStrike">
                          <a:effectLst/>
                        </a:rPr>
                        <a:t>16000</a:t>
                      </a:r>
                      <a:endParaRPr lang="cs-CZ" sz="1000" b="0" i="0" u="none" strike="noStrike">
                        <a:solidFill>
                          <a:srgbClr val="000000"/>
                        </a:solidFill>
                        <a:effectLst/>
                        <a:latin typeface="Arial" panose="020B0604020202020204" pitchFamily="34" charset="0"/>
                      </a:endParaRPr>
                    </a:p>
                  </a:txBody>
                  <a:tcPr marL="5252" marR="5252" marT="5252" marB="0" anchor="ctr"/>
                </a:tc>
                <a:tc>
                  <a:txBody>
                    <a:bodyPr/>
                    <a:lstStyle/>
                    <a:p>
                      <a:pPr algn="l" fontAlgn="ctr"/>
                      <a:r>
                        <a:rPr lang="cs-CZ" sz="1000" u="none" strike="noStrike" dirty="0">
                          <a:effectLst/>
                        </a:rPr>
                        <a:t>Veterinární univerzita Brno</a:t>
                      </a:r>
                      <a:endParaRPr lang="cs-CZ" sz="1000" b="0" i="0" u="none" strike="noStrike" dirty="0">
                        <a:solidFill>
                          <a:srgbClr val="000000"/>
                        </a:solidFill>
                        <a:effectLst/>
                        <a:latin typeface="Arial" panose="020B0604020202020204" pitchFamily="34" charset="0"/>
                      </a:endParaRPr>
                    </a:p>
                  </a:txBody>
                  <a:tcPr marL="5252" marR="5252" marT="5252" marB="0" anchor="ctr"/>
                </a:tc>
                <a:tc>
                  <a:txBody>
                    <a:bodyPr/>
                    <a:lstStyle/>
                    <a:p>
                      <a:pPr algn="r" fontAlgn="ctr"/>
                      <a:r>
                        <a:rPr lang="cs-CZ" sz="1000" u="none" strike="noStrike">
                          <a:effectLst/>
                        </a:rPr>
                        <a:t>9 469 402</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C</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1,00%</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94 694</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9,31%</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10,31%</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976 035</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0,58%</a:t>
                      </a:r>
                      <a:endParaRPr lang="cs-CZ" sz="1000" b="0" i="0" u="none" strike="noStrike">
                        <a:solidFill>
                          <a:srgbClr val="000000"/>
                        </a:solidFill>
                        <a:effectLst/>
                        <a:latin typeface="Arial" panose="020B0604020202020204" pitchFamily="34" charset="0"/>
                      </a:endParaRPr>
                    </a:p>
                  </a:txBody>
                  <a:tcPr marL="5252" marR="47271" marT="5252" marB="0" anchor="ctr"/>
                </a:tc>
                <a:extLst>
                  <a:ext uri="{0D108BD9-81ED-4DB2-BD59-A6C34878D82A}">
                    <a16:rowId xmlns:a16="http://schemas.microsoft.com/office/drawing/2014/main" val="244317606"/>
                  </a:ext>
                </a:extLst>
              </a:tr>
              <a:tr h="185602">
                <a:tc>
                  <a:txBody>
                    <a:bodyPr/>
                    <a:lstStyle/>
                    <a:p>
                      <a:pPr algn="ctr" fontAlgn="ctr"/>
                      <a:r>
                        <a:rPr lang="cs-CZ" sz="1000" u="none" strike="noStrike">
                          <a:effectLst/>
                        </a:rPr>
                        <a:t>17000</a:t>
                      </a:r>
                      <a:endParaRPr lang="cs-CZ" sz="1000" b="0" i="0" u="none" strike="noStrike">
                        <a:solidFill>
                          <a:srgbClr val="000000"/>
                        </a:solidFill>
                        <a:effectLst/>
                        <a:latin typeface="Arial" panose="020B0604020202020204" pitchFamily="34" charset="0"/>
                      </a:endParaRPr>
                    </a:p>
                  </a:txBody>
                  <a:tcPr marL="5252" marR="5252" marT="5252" marB="0" anchor="ctr"/>
                </a:tc>
                <a:tc>
                  <a:txBody>
                    <a:bodyPr/>
                    <a:lstStyle/>
                    <a:p>
                      <a:pPr algn="l" fontAlgn="ctr"/>
                      <a:r>
                        <a:rPr lang="cs-CZ" sz="1000" u="none" strike="noStrike">
                          <a:effectLst/>
                        </a:rPr>
                        <a:t>Ostravská univerzita</a:t>
                      </a:r>
                      <a:endParaRPr lang="cs-CZ" sz="1000" b="0" i="0" u="none" strike="noStrike">
                        <a:solidFill>
                          <a:srgbClr val="000000"/>
                        </a:solidFill>
                        <a:effectLst/>
                        <a:latin typeface="Arial" panose="020B0604020202020204" pitchFamily="34" charset="0"/>
                      </a:endParaRPr>
                    </a:p>
                  </a:txBody>
                  <a:tcPr marL="5252" marR="5252" marT="5252" marB="0" anchor="ctr"/>
                </a:tc>
                <a:tc>
                  <a:txBody>
                    <a:bodyPr/>
                    <a:lstStyle/>
                    <a:p>
                      <a:pPr algn="r" fontAlgn="ctr"/>
                      <a:r>
                        <a:rPr lang="cs-CZ" sz="1000" u="none" strike="noStrike">
                          <a:effectLst/>
                        </a:rPr>
                        <a:t>21 039 725</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B</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2,00%</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420 795</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9,31%</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11,31%</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2 379 015</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1,42%</a:t>
                      </a:r>
                      <a:endParaRPr lang="cs-CZ" sz="1000" b="0" i="0" u="none" strike="noStrike">
                        <a:solidFill>
                          <a:srgbClr val="000000"/>
                        </a:solidFill>
                        <a:effectLst/>
                        <a:latin typeface="Arial" panose="020B0604020202020204" pitchFamily="34" charset="0"/>
                      </a:endParaRPr>
                    </a:p>
                  </a:txBody>
                  <a:tcPr marL="5252" marR="47271" marT="5252" marB="0" anchor="ctr"/>
                </a:tc>
                <a:extLst>
                  <a:ext uri="{0D108BD9-81ED-4DB2-BD59-A6C34878D82A}">
                    <a16:rowId xmlns:a16="http://schemas.microsoft.com/office/drawing/2014/main" val="1612945331"/>
                  </a:ext>
                </a:extLst>
              </a:tr>
              <a:tr h="185602">
                <a:tc>
                  <a:txBody>
                    <a:bodyPr/>
                    <a:lstStyle/>
                    <a:p>
                      <a:pPr algn="ctr" fontAlgn="ctr"/>
                      <a:r>
                        <a:rPr lang="cs-CZ" sz="1000" u="none" strike="noStrike">
                          <a:effectLst/>
                        </a:rPr>
                        <a:t>18000</a:t>
                      </a:r>
                      <a:endParaRPr lang="cs-CZ" sz="1000" b="0" i="0" u="none" strike="noStrike">
                        <a:solidFill>
                          <a:srgbClr val="000000"/>
                        </a:solidFill>
                        <a:effectLst/>
                        <a:latin typeface="Arial" panose="020B0604020202020204" pitchFamily="34" charset="0"/>
                      </a:endParaRPr>
                    </a:p>
                  </a:txBody>
                  <a:tcPr marL="5252" marR="5252" marT="5252" marB="0" anchor="ctr"/>
                </a:tc>
                <a:tc>
                  <a:txBody>
                    <a:bodyPr/>
                    <a:lstStyle/>
                    <a:p>
                      <a:pPr algn="l" fontAlgn="ctr"/>
                      <a:r>
                        <a:rPr lang="cs-CZ" sz="1000" u="none" strike="noStrike">
                          <a:effectLst/>
                        </a:rPr>
                        <a:t>Univerzita Hradec Králové</a:t>
                      </a:r>
                      <a:endParaRPr lang="cs-CZ" sz="1000" b="0" i="0" u="none" strike="noStrike">
                        <a:solidFill>
                          <a:srgbClr val="000000"/>
                        </a:solidFill>
                        <a:effectLst/>
                        <a:latin typeface="Arial" panose="020B0604020202020204" pitchFamily="34" charset="0"/>
                      </a:endParaRPr>
                    </a:p>
                  </a:txBody>
                  <a:tcPr marL="5252" marR="5252" marT="5252" marB="0" anchor="ctr"/>
                </a:tc>
                <a:tc>
                  <a:txBody>
                    <a:bodyPr/>
                    <a:lstStyle/>
                    <a:p>
                      <a:pPr algn="r" fontAlgn="ctr"/>
                      <a:r>
                        <a:rPr lang="cs-CZ" sz="1000" u="none" strike="noStrike">
                          <a:effectLst/>
                        </a:rPr>
                        <a:t>11 432 590</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C</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1,00%</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114 326</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9,31%</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10,31%</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1 178 386</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0,70%</a:t>
                      </a:r>
                      <a:endParaRPr lang="cs-CZ" sz="1000" b="0" i="0" u="none" strike="noStrike">
                        <a:solidFill>
                          <a:srgbClr val="000000"/>
                        </a:solidFill>
                        <a:effectLst/>
                        <a:latin typeface="Arial" panose="020B0604020202020204" pitchFamily="34" charset="0"/>
                      </a:endParaRPr>
                    </a:p>
                  </a:txBody>
                  <a:tcPr marL="5252" marR="47271" marT="5252" marB="0" anchor="ctr"/>
                </a:tc>
                <a:extLst>
                  <a:ext uri="{0D108BD9-81ED-4DB2-BD59-A6C34878D82A}">
                    <a16:rowId xmlns:a16="http://schemas.microsoft.com/office/drawing/2014/main" val="2455133716"/>
                  </a:ext>
                </a:extLst>
              </a:tr>
              <a:tr h="185602">
                <a:tc>
                  <a:txBody>
                    <a:bodyPr/>
                    <a:lstStyle/>
                    <a:p>
                      <a:pPr algn="ctr" fontAlgn="ctr"/>
                      <a:r>
                        <a:rPr lang="cs-CZ" sz="1000" u="none" strike="noStrike">
                          <a:effectLst/>
                        </a:rPr>
                        <a:t>19000</a:t>
                      </a:r>
                      <a:endParaRPr lang="cs-CZ" sz="1000" b="0" i="0" u="none" strike="noStrike">
                        <a:solidFill>
                          <a:srgbClr val="000000"/>
                        </a:solidFill>
                        <a:effectLst/>
                        <a:latin typeface="Arial" panose="020B0604020202020204" pitchFamily="34" charset="0"/>
                      </a:endParaRPr>
                    </a:p>
                  </a:txBody>
                  <a:tcPr marL="5252" marR="5252" marT="5252" marB="0" anchor="ctr"/>
                </a:tc>
                <a:tc>
                  <a:txBody>
                    <a:bodyPr/>
                    <a:lstStyle/>
                    <a:p>
                      <a:pPr algn="l" fontAlgn="ctr"/>
                      <a:r>
                        <a:rPr lang="cs-CZ" sz="1000" u="none" strike="noStrike" dirty="0">
                          <a:effectLst/>
                        </a:rPr>
                        <a:t>Slezská univerzita v Opavě</a:t>
                      </a:r>
                      <a:endParaRPr lang="cs-CZ" sz="1000" b="0" i="0" u="none" strike="noStrike" dirty="0">
                        <a:solidFill>
                          <a:srgbClr val="000000"/>
                        </a:solidFill>
                        <a:effectLst/>
                        <a:latin typeface="Arial" panose="020B0604020202020204" pitchFamily="34" charset="0"/>
                      </a:endParaRPr>
                    </a:p>
                  </a:txBody>
                  <a:tcPr marL="5252" marR="5252" marT="5252" marB="0" anchor="ctr"/>
                </a:tc>
                <a:tc>
                  <a:txBody>
                    <a:bodyPr/>
                    <a:lstStyle/>
                    <a:p>
                      <a:pPr algn="r" fontAlgn="ctr"/>
                      <a:r>
                        <a:rPr lang="cs-CZ" sz="1000" u="none" strike="noStrike">
                          <a:effectLst/>
                        </a:rPr>
                        <a:t>4 073 421</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C</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1,00%</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40 734</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9,31%</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10,31%</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419 858</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0,25%</a:t>
                      </a:r>
                      <a:endParaRPr lang="cs-CZ" sz="1000" b="0" i="0" u="none" strike="noStrike">
                        <a:solidFill>
                          <a:srgbClr val="000000"/>
                        </a:solidFill>
                        <a:effectLst/>
                        <a:latin typeface="Arial" panose="020B0604020202020204" pitchFamily="34" charset="0"/>
                      </a:endParaRPr>
                    </a:p>
                  </a:txBody>
                  <a:tcPr marL="5252" marR="47271" marT="5252" marB="0" anchor="ctr"/>
                </a:tc>
                <a:extLst>
                  <a:ext uri="{0D108BD9-81ED-4DB2-BD59-A6C34878D82A}">
                    <a16:rowId xmlns:a16="http://schemas.microsoft.com/office/drawing/2014/main" val="1361003192"/>
                  </a:ext>
                </a:extLst>
              </a:tr>
              <a:tr h="185602">
                <a:tc>
                  <a:txBody>
                    <a:bodyPr/>
                    <a:lstStyle/>
                    <a:p>
                      <a:pPr algn="ctr" fontAlgn="ctr"/>
                      <a:r>
                        <a:rPr lang="cs-CZ" sz="1000" u="none" strike="noStrike">
                          <a:effectLst/>
                        </a:rPr>
                        <a:t>21000</a:t>
                      </a:r>
                      <a:endParaRPr lang="cs-CZ" sz="1000" b="0" i="0" u="none" strike="noStrike">
                        <a:solidFill>
                          <a:srgbClr val="000000"/>
                        </a:solidFill>
                        <a:effectLst/>
                        <a:latin typeface="Arial" panose="020B0604020202020204" pitchFamily="34" charset="0"/>
                      </a:endParaRPr>
                    </a:p>
                  </a:txBody>
                  <a:tcPr marL="5252" marR="5252" marT="5252" marB="0" anchor="ctr"/>
                </a:tc>
                <a:tc>
                  <a:txBody>
                    <a:bodyPr/>
                    <a:lstStyle/>
                    <a:p>
                      <a:pPr algn="l" fontAlgn="ctr"/>
                      <a:r>
                        <a:rPr lang="cs-CZ" sz="1000" u="none" strike="noStrike">
                          <a:effectLst/>
                        </a:rPr>
                        <a:t>České vysoké učení technické v Praze</a:t>
                      </a:r>
                      <a:endParaRPr lang="cs-CZ" sz="1000" b="0" i="0" u="none" strike="noStrike">
                        <a:solidFill>
                          <a:srgbClr val="000000"/>
                        </a:solidFill>
                        <a:effectLst/>
                        <a:latin typeface="Arial" panose="020B0604020202020204" pitchFamily="34" charset="0"/>
                      </a:endParaRPr>
                    </a:p>
                  </a:txBody>
                  <a:tcPr marL="5252" marR="5252" marT="5252" marB="0" anchor="ctr"/>
                </a:tc>
                <a:tc>
                  <a:txBody>
                    <a:bodyPr/>
                    <a:lstStyle/>
                    <a:p>
                      <a:pPr algn="r" fontAlgn="ctr"/>
                      <a:r>
                        <a:rPr lang="cs-CZ" sz="1000" u="none" strike="noStrike">
                          <a:effectLst/>
                        </a:rPr>
                        <a:t>112 028 164</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A</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4,00%</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4 481 127</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9,31%</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13,31%</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14 907 872</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8,88%</a:t>
                      </a:r>
                      <a:endParaRPr lang="cs-CZ" sz="1000" b="0" i="0" u="none" strike="noStrike">
                        <a:solidFill>
                          <a:srgbClr val="000000"/>
                        </a:solidFill>
                        <a:effectLst/>
                        <a:latin typeface="Arial" panose="020B0604020202020204" pitchFamily="34" charset="0"/>
                      </a:endParaRPr>
                    </a:p>
                  </a:txBody>
                  <a:tcPr marL="5252" marR="47271" marT="5252" marB="0" anchor="ctr"/>
                </a:tc>
                <a:extLst>
                  <a:ext uri="{0D108BD9-81ED-4DB2-BD59-A6C34878D82A}">
                    <a16:rowId xmlns:a16="http://schemas.microsoft.com/office/drawing/2014/main" val="1476624369"/>
                  </a:ext>
                </a:extLst>
              </a:tr>
              <a:tr h="185602">
                <a:tc>
                  <a:txBody>
                    <a:bodyPr/>
                    <a:lstStyle/>
                    <a:p>
                      <a:pPr algn="ctr" fontAlgn="ctr"/>
                      <a:r>
                        <a:rPr lang="cs-CZ" sz="1000" u="none" strike="noStrike">
                          <a:effectLst/>
                        </a:rPr>
                        <a:t>22000</a:t>
                      </a:r>
                      <a:endParaRPr lang="cs-CZ" sz="1000" b="0" i="0" u="none" strike="noStrike">
                        <a:solidFill>
                          <a:srgbClr val="000000"/>
                        </a:solidFill>
                        <a:effectLst/>
                        <a:latin typeface="Arial" panose="020B0604020202020204" pitchFamily="34" charset="0"/>
                      </a:endParaRPr>
                    </a:p>
                  </a:txBody>
                  <a:tcPr marL="5252" marR="5252" marT="5252" marB="0" anchor="ctr"/>
                </a:tc>
                <a:tc>
                  <a:txBody>
                    <a:bodyPr/>
                    <a:lstStyle/>
                    <a:p>
                      <a:pPr algn="l" fontAlgn="ctr"/>
                      <a:r>
                        <a:rPr lang="cs-CZ" sz="1000" u="none" strike="noStrike">
                          <a:effectLst/>
                        </a:rPr>
                        <a:t>Vysoká škola chemicko-technologická v Praze</a:t>
                      </a:r>
                      <a:endParaRPr lang="cs-CZ" sz="1000" b="0" i="0" u="none" strike="noStrike">
                        <a:solidFill>
                          <a:srgbClr val="000000"/>
                        </a:solidFill>
                        <a:effectLst/>
                        <a:latin typeface="Arial" panose="020B0604020202020204" pitchFamily="34" charset="0"/>
                      </a:endParaRPr>
                    </a:p>
                  </a:txBody>
                  <a:tcPr marL="5252" marR="5252" marT="5252" marB="0" anchor="ctr"/>
                </a:tc>
                <a:tc>
                  <a:txBody>
                    <a:bodyPr/>
                    <a:lstStyle/>
                    <a:p>
                      <a:pPr algn="r" fontAlgn="ctr"/>
                      <a:r>
                        <a:rPr lang="cs-CZ" sz="1000" u="none" strike="noStrike">
                          <a:effectLst/>
                        </a:rPr>
                        <a:t>63 617 026</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A</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4,00%</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2 544 681</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9,31%</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13,31%</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8 465 679</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5,04%</a:t>
                      </a:r>
                      <a:endParaRPr lang="cs-CZ" sz="1000" b="0" i="0" u="none" strike="noStrike">
                        <a:solidFill>
                          <a:srgbClr val="000000"/>
                        </a:solidFill>
                        <a:effectLst/>
                        <a:latin typeface="Arial" panose="020B0604020202020204" pitchFamily="34" charset="0"/>
                      </a:endParaRPr>
                    </a:p>
                  </a:txBody>
                  <a:tcPr marL="5252" marR="47271" marT="5252" marB="0" anchor="ctr"/>
                </a:tc>
                <a:extLst>
                  <a:ext uri="{0D108BD9-81ED-4DB2-BD59-A6C34878D82A}">
                    <a16:rowId xmlns:a16="http://schemas.microsoft.com/office/drawing/2014/main" val="864802587"/>
                  </a:ext>
                </a:extLst>
              </a:tr>
              <a:tr h="185602">
                <a:tc>
                  <a:txBody>
                    <a:bodyPr/>
                    <a:lstStyle/>
                    <a:p>
                      <a:pPr algn="ctr" fontAlgn="ctr"/>
                      <a:r>
                        <a:rPr lang="cs-CZ" sz="1000" u="none" strike="noStrike">
                          <a:effectLst/>
                        </a:rPr>
                        <a:t>23000</a:t>
                      </a:r>
                      <a:endParaRPr lang="cs-CZ" sz="1000" b="0" i="0" u="none" strike="noStrike">
                        <a:solidFill>
                          <a:srgbClr val="000000"/>
                        </a:solidFill>
                        <a:effectLst/>
                        <a:latin typeface="Arial" panose="020B0604020202020204" pitchFamily="34" charset="0"/>
                      </a:endParaRPr>
                    </a:p>
                  </a:txBody>
                  <a:tcPr marL="5252" marR="5252" marT="5252" marB="0" anchor="ctr"/>
                </a:tc>
                <a:tc>
                  <a:txBody>
                    <a:bodyPr/>
                    <a:lstStyle/>
                    <a:p>
                      <a:pPr algn="l" fontAlgn="ctr"/>
                      <a:r>
                        <a:rPr lang="cs-CZ" sz="1000" u="none" strike="noStrike" dirty="0">
                          <a:effectLst/>
                        </a:rPr>
                        <a:t>Západočeská univerzita v Plzni</a:t>
                      </a:r>
                      <a:endParaRPr lang="cs-CZ" sz="1000" b="0" i="0" u="none" strike="noStrike" dirty="0">
                        <a:solidFill>
                          <a:srgbClr val="000000"/>
                        </a:solidFill>
                        <a:effectLst/>
                        <a:latin typeface="Arial" panose="020B0604020202020204" pitchFamily="34" charset="0"/>
                      </a:endParaRPr>
                    </a:p>
                  </a:txBody>
                  <a:tcPr marL="5252" marR="5252" marT="5252" marB="0" anchor="ctr"/>
                </a:tc>
                <a:tc>
                  <a:txBody>
                    <a:bodyPr/>
                    <a:lstStyle/>
                    <a:p>
                      <a:pPr algn="r" fontAlgn="ctr"/>
                      <a:r>
                        <a:rPr lang="cs-CZ" sz="1000" u="none" strike="noStrike">
                          <a:effectLst/>
                        </a:rPr>
                        <a:t>33 996 660</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B</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2,00%</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679 933</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9,31%</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11,31%</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3 844 089</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2,29%</a:t>
                      </a:r>
                      <a:endParaRPr lang="cs-CZ" sz="1000" b="0" i="0" u="none" strike="noStrike">
                        <a:solidFill>
                          <a:srgbClr val="000000"/>
                        </a:solidFill>
                        <a:effectLst/>
                        <a:latin typeface="Arial" panose="020B0604020202020204" pitchFamily="34" charset="0"/>
                      </a:endParaRPr>
                    </a:p>
                  </a:txBody>
                  <a:tcPr marL="5252" marR="47271" marT="5252" marB="0" anchor="ctr"/>
                </a:tc>
                <a:extLst>
                  <a:ext uri="{0D108BD9-81ED-4DB2-BD59-A6C34878D82A}">
                    <a16:rowId xmlns:a16="http://schemas.microsoft.com/office/drawing/2014/main" val="2332368496"/>
                  </a:ext>
                </a:extLst>
              </a:tr>
              <a:tr h="185602">
                <a:tc>
                  <a:txBody>
                    <a:bodyPr/>
                    <a:lstStyle/>
                    <a:p>
                      <a:pPr algn="ctr" fontAlgn="ctr"/>
                      <a:r>
                        <a:rPr lang="cs-CZ" sz="1000" u="none" strike="noStrike">
                          <a:effectLst/>
                        </a:rPr>
                        <a:t>24000</a:t>
                      </a:r>
                      <a:endParaRPr lang="cs-CZ" sz="1000" b="0" i="0" u="none" strike="noStrike">
                        <a:solidFill>
                          <a:srgbClr val="000000"/>
                        </a:solidFill>
                        <a:effectLst/>
                        <a:latin typeface="Arial" panose="020B0604020202020204" pitchFamily="34" charset="0"/>
                      </a:endParaRPr>
                    </a:p>
                  </a:txBody>
                  <a:tcPr marL="5252" marR="5252" marT="5252" marB="0" anchor="ctr"/>
                </a:tc>
                <a:tc>
                  <a:txBody>
                    <a:bodyPr/>
                    <a:lstStyle/>
                    <a:p>
                      <a:pPr algn="l" fontAlgn="ctr"/>
                      <a:r>
                        <a:rPr lang="cs-CZ" sz="1000" u="none" strike="noStrike">
                          <a:effectLst/>
                        </a:rPr>
                        <a:t>Technická univerzita v Liberci</a:t>
                      </a:r>
                      <a:endParaRPr lang="cs-CZ" sz="1000" b="0" i="0" u="none" strike="noStrike">
                        <a:solidFill>
                          <a:srgbClr val="000000"/>
                        </a:solidFill>
                        <a:effectLst/>
                        <a:latin typeface="Arial" panose="020B0604020202020204" pitchFamily="34" charset="0"/>
                      </a:endParaRPr>
                    </a:p>
                  </a:txBody>
                  <a:tcPr marL="5252" marR="5252" marT="5252" marB="0" anchor="ctr"/>
                </a:tc>
                <a:tc>
                  <a:txBody>
                    <a:bodyPr/>
                    <a:lstStyle/>
                    <a:p>
                      <a:pPr algn="r" fontAlgn="ctr"/>
                      <a:r>
                        <a:rPr lang="cs-CZ" sz="1000" u="none" strike="noStrike">
                          <a:effectLst/>
                        </a:rPr>
                        <a:t>15 787 827</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C</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1,00%</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157 878</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9,31%</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10,31%</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1 627 291</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0,97%</a:t>
                      </a:r>
                      <a:endParaRPr lang="cs-CZ" sz="1000" b="0" i="0" u="none" strike="noStrike">
                        <a:solidFill>
                          <a:srgbClr val="000000"/>
                        </a:solidFill>
                        <a:effectLst/>
                        <a:latin typeface="Arial" panose="020B0604020202020204" pitchFamily="34" charset="0"/>
                      </a:endParaRPr>
                    </a:p>
                  </a:txBody>
                  <a:tcPr marL="5252" marR="47271" marT="5252" marB="0" anchor="ctr"/>
                </a:tc>
                <a:extLst>
                  <a:ext uri="{0D108BD9-81ED-4DB2-BD59-A6C34878D82A}">
                    <a16:rowId xmlns:a16="http://schemas.microsoft.com/office/drawing/2014/main" val="793121788"/>
                  </a:ext>
                </a:extLst>
              </a:tr>
              <a:tr h="185602">
                <a:tc>
                  <a:txBody>
                    <a:bodyPr/>
                    <a:lstStyle/>
                    <a:p>
                      <a:pPr algn="ctr" fontAlgn="ctr"/>
                      <a:r>
                        <a:rPr lang="cs-CZ" sz="1000" u="none" strike="noStrike">
                          <a:effectLst/>
                        </a:rPr>
                        <a:t>25000</a:t>
                      </a:r>
                      <a:endParaRPr lang="cs-CZ" sz="1000" b="0" i="0" u="none" strike="noStrike">
                        <a:solidFill>
                          <a:srgbClr val="000000"/>
                        </a:solidFill>
                        <a:effectLst/>
                        <a:latin typeface="Arial" panose="020B0604020202020204" pitchFamily="34" charset="0"/>
                      </a:endParaRPr>
                    </a:p>
                  </a:txBody>
                  <a:tcPr marL="5252" marR="5252" marT="5252" marB="0" anchor="ctr"/>
                </a:tc>
                <a:tc>
                  <a:txBody>
                    <a:bodyPr/>
                    <a:lstStyle/>
                    <a:p>
                      <a:pPr algn="l" fontAlgn="ctr"/>
                      <a:r>
                        <a:rPr lang="cs-CZ" sz="1000" u="none" strike="noStrike">
                          <a:effectLst/>
                        </a:rPr>
                        <a:t>Univerzita Pardubice</a:t>
                      </a:r>
                      <a:endParaRPr lang="cs-CZ" sz="1000" b="0" i="0" u="none" strike="noStrike">
                        <a:solidFill>
                          <a:srgbClr val="000000"/>
                        </a:solidFill>
                        <a:effectLst/>
                        <a:latin typeface="Arial" panose="020B0604020202020204" pitchFamily="34" charset="0"/>
                      </a:endParaRPr>
                    </a:p>
                  </a:txBody>
                  <a:tcPr marL="5252" marR="5252" marT="5252" marB="0" anchor="ctr"/>
                </a:tc>
                <a:tc>
                  <a:txBody>
                    <a:bodyPr/>
                    <a:lstStyle/>
                    <a:p>
                      <a:pPr algn="r" fontAlgn="ctr"/>
                      <a:r>
                        <a:rPr lang="cs-CZ" sz="1000" u="none" strike="noStrike">
                          <a:effectLst/>
                        </a:rPr>
                        <a:t>19 878 989</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B</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2,00%</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397 580</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9,31%</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11,31%</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2 247 768</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1,34%</a:t>
                      </a:r>
                      <a:endParaRPr lang="cs-CZ" sz="1000" b="0" i="0" u="none" strike="noStrike">
                        <a:solidFill>
                          <a:srgbClr val="000000"/>
                        </a:solidFill>
                        <a:effectLst/>
                        <a:latin typeface="Arial" panose="020B0604020202020204" pitchFamily="34" charset="0"/>
                      </a:endParaRPr>
                    </a:p>
                  </a:txBody>
                  <a:tcPr marL="5252" marR="47271" marT="5252" marB="0" anchor="ctr"/>
                </a:tc>
                <a:extLst>
                  <a:ext uri="{0D108BD9-81ED-4DB2-BD59-A6C34878D82A}">
                    <a16:rowId xmlns:a16="http://schemas.microsoft.com/office/drawing/2014/main" val="944168320"/>
                  </a:ext>
                </a:extLst>
              </a:tr>
              <a:tr h="185602">
                <a:tc>
                  <a:txBody>
                    <a:bodyPr/>
                    <a:lstStyle/>
                    <a:p>
                      <a:pPr algn="ctr" fontAlgn="ctr"/>
                      <a:r>
                        <a:rPr lang="cs-CZ" sz="1000" u="none" strike="noStrike">
                          <a:effectLst/>
                        </a:rPr>
                        <a:t>26000</a:t>
                      </a:r>
                      <a:endParaRPr lang="cs-CZ" sz="1000" b="0" i="0" u="none" strike="noStrike">
                        <a:solidFill>
                          <a:srgbClr val="000000"/>
                        </a:solidFill>
                        <a:effectLst/>
                        <a:latin typeface="Arial" panose="020B0604020202020204" pitchFamily="34" charset="0"/>
                      </a:endParaRPr>
                    </a:p>
                  </a:txBody>
                  <a:tcPr marL="5252" marR="5252" marT="5252" marB="0" anchor="ctr"/>
                </a:tc>
                <a:tc>
                  <a:txBody>
                    <a:bodyPr/>
                    <a:lstStyle/>
                    <a:p>
                      <a:pPr algn="l" fontAlgn="ctr"/>
                      <a:r>
                        <a:rPr lang="cs-CZ" sz="1000" u="none" strike="noStrike">
                          <a:effectLst/>
                        </a:rPr>
                        <a:t>Vysoké učení technické v Brně</a:t>
                      </a:r>
                      <a:endParaRPr lang="cs-CZ" sz="1000" b="0" i="0" u="none" strike="noStrike">
                        <a:solidFill>
                          <a:srgbClr val="000000"/>
                        </a:solidFill>
                        <a:effectLst/>
                        <a:latin typeface="Arial" panose="020B0604020202020204" pitchFamily="34" charset="0"/>
                      </a:endParaRPr>
                    </a:p>
                  </a:txBody>
                  <a:tcPr marL="5252" marR="5252" marT="5252" marB="0" anchor="ctr"/>
                </a:tc>
                <a:tc>
                  <a:txBody>
                    <a:bodyPr/>
                    <a:lstStyle/>
                    <a:p>
                      <a:pPr algn="r" fontAlgn="ctr"/>
                      <a:r>
                        <a:rPr lang="cs-CZ" sz="1000" u="none" strike="noStrike">
                          <a:effectLst/>
                        </a:rPr>
                        <a:t>99 660 186</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B</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2,00%</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1 993 204</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9,31%</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11,31%</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11 268 830</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6,71%</a:t>
                      </a:r>
                      <a:endParaRPr lang="cs-CZ" sz="1000" b="0" i="0" u="none" strike="noStrike">
                        <a:solidFill>
                          <a:srgbClr val="000000"/>
                        </a:solidFill>
                        <a:effectLst/>
                        <a:latin typeface="Arial" panose="020B0604020202020204" pitchFamily="34" charset="0"/>
                      </a:endParaRPr>
                    </a:p>
                  </a:txBody>
                  <a:tcPr marL="5252" marR="47271" marT="5252" marB="0" anchor="ctr"/>
                </a:tc>
                <a:extLst>
                  <a:ext uri="{0D108BD9-81ED-4DB2-BD59-A6C34878D82A}">
                    <a16:rowId xmlns:a16="http://schemas.microsoft.com/office/drawing/2014/main" val="2957683817"/>
                  </a:ext>
                </a:extLst>
              </a:tr>
              <a:tr h="185602">
                <a:tc>
                  <a:txBody>
                    <a:bodyPr/>
                    <a:lstStyle/>
                    <a:p>
                      <a:pPr algn="ctr" fontAlgn="ctr"/>
                      <a:r>
                        <a:rPr lang="cs-CZ" sz="1000" u="none" strike="noStrike">
                          <a:effectLst/>
                        </a:rPr>
                        <a:t>27000</a:t>
                      </a:r>
                      <a:endParaRPr lang="cs-CZ" sz="1000" b="0" i="0" u="none" strike="noStrike">
                        <a:solidFill>
                          <a:srgbClr val="000000"/>
                        </a:solidFill>
                        <a:effectLst/>
                        <a:latin typeface="Arial" panose="020B0604020202020204" pitchFamily="34" charset="0"/>
                      </a:endParaRPr>
                    </a:p>
                  </a:txBody>
                  <a:tcPr marL="5252" marR="5252" marT="5252" marB="0" anchor="ctr"/>
                </a:tc>
                <a:tc>
                  <a:txBody>
                    <a:bodyPr/>
                    <a:lstStyle/>
                    <a:p>
                      <a:pPr algn="l" fontAlgn="ctr"/>
                      <a:r>
                        <a:rPr lang="cs-CZ" sz="1000" u="none" strike="noStrike" dirty="0">
                          <a:effectLst/>
                        </a:rPr>
                        <a:t>Vysoká škola báňská - Technická univerzita Ostrava</a:t>
                      </a:r>
                      <a:endParaRPr lang="cs-CZ" sz="1000" b="0" i="0" u="none" strike="noStrike" dirty="0">
                        <a:solidFill>
                          <a:srgbClr val="000000"/>
                        </a:solidFill>
                        <a:effectLst/>
                        <a:latin typeface="Arial" panose="020B0604020202020204" pitchFamily="34" charset="0"/>
                      </a:endParaRPr>
                    </a:p>
                  </a:txBody>
                  <a:tcPr marL="5252" marR="5252" marT="5252" marB="0" anchor="ctr"/>
                </a:tc>
                <a:tc>
                  <a:txBody>
                    <a:bodyPr/>
                    <a:lstStyle/>
                    <a:p>
                      <a:pPr algn="r" fontAlgn="ctr"/>
                      <a:r>
                        <a:rPr lang="cs-CZ" sz="1000" u="none" strike="noStrike">
                          <a:effectLst/>
                        </a:rPr>
                        <a:t>52 335 998</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C</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1,00%</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523 360</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9,31%</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10,31%</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5 394 404</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3,21%</a:t>
                      </a:r>
                      <a:endParaRPr lang="cs-CZ" sz="1000" b="0" i="0" u="none" strike="noStrike">
                        <a:solidFill>
                          <a:srgbClr val="000000"/>
                        </a:solidFill>
                        <a:effectLst/>
                        <a:latin typeface="Arial" panose="020B0604020202020204" pitchFamily="34" charset="0"/>
                      </a:endParaRPr>
                    </a:p>
                  </a:txBody>
                  <a:tcPr marL="5252" marR="47271" marT="5252" marB="0" anchor="ctr"/>
                </a:tc>
                <a:extLst>
                  <a:ext uri="{0D108BD9-81ED-4DB2-BD59-A6C34878D82A}">
                    <a16:rowId xmlns:a16="http://schemas.microsoft.com/office/drawing/2014/main" val="2583658610"/>
                  </a:ext>
                </a:extLst>
              </a:tr>
              <a:tr h="185602">
                <a:tc>
                  <a:txBody>
                    <a:bodyPr/>
                    <a:lstStyle/>
                    <a:p>
                      <a:pPr algn="ctr" fontAlgn="ctr"/>
                      <a:r>
                        <a:rPr lang="cs-CZ" sz="1000" u="none" strike="noStrike">
                          <a:effectLst/>
                        </a:rPr>
                        <a:t>28000</a:t>
                      </a:r>
                      <a:endParaRPr lang="cs-CZ" sz="1000" b="0" i="0" u="none" strike="noStrike">
                        <a:solidFill>
                          <a:srgbClr val="000000"/>
                        </a:solidFill>
                        <a:effectLst/>
                        <a:latin typeface="Arial" panose="020B0604020202020204" pitchFamily="34" charset="0"/>
                      </a:endParaRPr>
                    </a:p>
                  </a:txBody>
                  <a:tcPr marL="5252" marR="5252" marT="5252" marB="0" anchor="ctr"/>
                </a:tc>
                <a:tc>
                  <a:txBody>
                    <a:bodyPr/>
                    <a:lstStyle/>
                    <a:p>
                      <a:pPr algn="l" fontAlgn="ctr"/>
                      <a:r>
                        <a:rPr lang="es-ES" sz="1000" u="none" strike="noStrike">
                          <a:effectLst/>
                        </a:rPr>
                        <a:t>Univerzita Tomáše Bati ve Zlíně</a:t>
                      </a:r>
                      <a:endParaRPr lang="es-ES" sz="1000" b="0" i="0" u="none" strike="noStrike">
                        <a:solidFill>
                          <a:srgbClr val="000000"/>
                        </a:solidFill>
                        <a:effectLst/>
                        <a:latin typeface="Arial" panose="020B0604020202020204" pitchFamily="34" charset="0"/>
                      </a:endParaRPr>
                    </a:p>
                  </a:txBody>
                  <a:tcPr marL="5252" marR="5252" marT="5252" marB="0" anchor="ctr"/>
                </a:tc>
                <a:tc>
                  <a:txBody>
                    <a:bodyPr/>
                    <a:lstStyle/>
                    <a:p>
                      <a:pPr algn="r" fontAlgn="ctr"/>
                      <a:r>
                        <a:rPr lang="cs-CZ" sz="1000" u="none" strike="noStrike">
                          <a:effectLst/>
                        </a:rPr>
                        <a:t>17 941 620</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C</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1,00%</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179 416</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9,31%</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10,31%</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1 849 288</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1,10%</a:t>
                      </a:r>
                      <a:endParaRPr lang="cs-CZ" sz="1000" b="0" i="0" u="none" strike="noStrike">
                        <a:solidFill>
                          <a:srgbClr val="000000"/>
                        </a:solidFill>
                        <a:effectLst/>
                        <a:latin typeface="Arial" panose="020B0604020202020204" pitchFamily="34" charset="0"/>
                      </a:endParaRPr>
                    </a:p>
                  </a:txBody>
                  <a:tcPr marL="5252" marR="47271" marT="5252" marB="0" anchor="ctr"/>
                </a:tc>
                <a:extLst>
                  <a:ext uri="{0D108BD9-81ED-4DB2-BD59-A6C34878D82A}">
                    <a16:rowId xmlns:a16="http://schemas.microsoft.com/office/drawing/2014/main" val="2213201533"/>
                  </a:ext>
                </a:extLst>
              </a:tr>
              <a:tr h="185602">
                <a:tc>
                  <a:txBody>
                    <a:bodyPr/>
                    <a:lstStyle/>
                    <a:p>
                      <a:pPr algn="ctr" fontAlgn="ctr"/>
                      <a:r>
                        <a:rPr lang="cs-CZ" sz="1000" u="none" strike="noStrike">
                          <a:effectLst/>
                        </a:rPr>
                        <a:t>31000</a:t>
                      </a:r>
                      <a:endParaRPr lang="cs-CZ" sz="1000" b="0" i="0" u="none" strike="noStrike">
                        <a:solidFill>
                          <a:srgbClr val="000000"/>
                        </a:solidFill>
                        <a:effectLst/>
                        <a:latin typeface="Arial" panose="020B0604020202020204" pitchFamily="34" charset="0"/>
                      </a:endParaRPr>
                    </a:p>
                  </a:txBody>
                  <a:tcPr marL="5252" marR="5252" marT="5252" marB="0" anchor="ctr"/>
                </a:tc>
                <a:tc>
                  <a:txBody>
                    <a:bodyPr/>
                    <a:lstStyle/>
                    <a:p>
                      <a:pPr algn="l" fontAlgn="ctr"/>
                      <a:r>
                        <a:rPr lang="cs-CZ" sz="1000" u="none" strike="noStrike">
                          <a:effectLst/>
                        </a:rPr>
                        <a:t>Vysoká škola ekonomická v Praze</a:t>
                      </a:r>
                      <a:endParaRPr lang="cs-CZ" sz="1000" b="0" i="0" u="none" strike="noStrike">
                        <a:solidFill>
                          <a:srgbClr val="000000"/>
                        </a:solidFill>
                        <a:effectLst/>
                        <a:latin typeface="Arial" panose="020B0604020202020204" pitchFamily="34" charset="0"/>
                      </a:endParaRPr>
                    </a:p>
                  </a:txBody>
                  <a:tcPr marL="5252" marR="5252" marT="5252" marB="0" anchor="ctr"/>
                </a:tc>
                <a:tc>
                  <a:txBody>
                    <a:bodyPr/>
                    <a:lstStyle/>
                    <a:p>
                      <a:pPr algn="r" fontAlgn="ctr"/>
                      <a:r>
                        <a:rPr lang="cs-CZ" sz="1000" u="none" strike="noStrike">
                          <a:effectLst/>
                        </a:rPr>
                        <a:t>20 693 540</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C</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1,00%</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206 935</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9,31%</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10,31%</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2 132 936</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1,27%</a:t>
                      </a:r>
                      <a:endParaRPr lang="cs-CZ" sz="1000" b="0" i="0" u="none" strike="noStrike">
                        <a:solidFill>
                          <a:srgbClr val="000000"/>
                        </a:solidFill>
                        <a:effectLst/>
                        <a:latin typeface="Arial" panose="020B0604020202020204" pitchFamily="34" charset="0"/>
                      </a:endParaRPr>
                    </a:p>
                  </a:txBody>
                  <a:tcPr marL="5252" marR="47271" marT="5252" marB="0" anchor="ctr"/>
                </a:tc>
                <a:extLst>
                  <a:ext uri="{0D108BD9-81ED-4DB2-BD59-A6C34878D82A}">
                    <a16:rowId xmlns:a16="http://schemas.microsoft.com/office/drawing/2014/main" val="3271029215"/>
                  </a:ext>
                </a:extLst>
              </a:tr>
              <a:tr h="185602">
                <a:tc>
                  <a:txBody>
                    <a:bodyPr/>
                    <a:lstStyle/>
                    <a:p>
                      <a:pPr algn="ctr" fontAlgn="ctr"/>
                      <a:r>
                        <a:rPr lang="cs-CZ" sz="1000" u="none" strike="noStrike">
                          <a:effectLst/>
                        </a:rPr>
                        <a:t>41000</a:t>
                      </a:r>
                      <a:endParaRPr lang="cs-CZ" sz="1000" b="0" i="0" u="none" strike="noStrike">
                        <a:solidFill>
                          <a:srgbClr val="000000"/>
                        </a:solidFill>
                        <a:effectLst/>
                        <a:latin typeface="Arial" panose="020B0604020202020204" pitchFamily="34" charset="0"/>
                      </a:endParaRPr>
                    </a:p>
                  </a:txBody>
                  <a:tcPr marL="5252" marR="5252" marT="5252" marB="0" anchor="ctr"/>
                </a:tc>
                <a:tc>
                  <a:txBody>
                    <a:bodyPr/>
                    <a:lstStyle/>
                    <a:p>
                      <a:pPr algn="l" fontAlgn="ctr"/>
                      <a:r>
                        <a:rPr lang="cs-CZ" sz="1000" u="none" strike="noStrike">
                          <a:effectLst/>
                        </a:rPr>
                        <a:t>Česká zemědělská univerzita v Praze</a:t>
                      </a:r>
                      <a:endParaRPr lang="cs-CZ" sz="1000" b="0" i="0" u="none" strike="noStrike">
                        <a:solidFill>
                          <a:srgbClr val="000000"/>
                        </a:solidFill>
                        <a:effectLst/>
                        <a:latin typeface="Arial" panose="020B0604020202020204" pitchFamily="34" charset="0"/>
                      </a:endParaRPr>
                    </a:p>
                  </a:txBody>
                  <a:tcPr marL="5252" marR="5252" marT="5252" marB="0" anchor="ctr"/>
                </a:tc>
                <a:tc>
                  <a:txBody>
                    <a:bodyPr/>
                    <a:lstStyle/>
                    <a:p>
                      <a:pPr algn="r" fontAlgn="ctr"/>
                      <a:r>
                        <a:rPr lang="cs-CZ" sz="1000" u="none" strike="noStrike">
                          <a:effectLst/>
                        </a:rPr>
                        <a:t>69 665 523</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B</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2,00%</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1 393 310</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9,31%</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11,31%</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7 877 258</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4,69%</a:t>
                      </a:r>
                      <a:endParaRPr lang="cs-CZ" sz="1000" b="0" i="0" u="none" strike="noStrike">
                        <a:solidFill>
                          <a:srgbClr val="000000"/>
                        </a:solidFill>
                        <a:effectLst/>
                        <a:latin typeface="Arial" panose="020B0604020202020204" pitchFamily="34" charset="0"/>
                      </a:endParaRPr>
                    </a:p>
                  </a:txBody>
                  <a:tcPr marL="5252" marR="47271" marT="5252" marB="0" anchor="ctr"/>
                </a:tc>
                <a:extLst>
                  <a:ext uri="{0D108BD9-81ED-4DB2-BD59-A6C34878D82A}">
                    <a16:rowId xmlns:a16="http://schemas.microsoft.com/office/drawing/2014/main" val="2756841065"/>
                  </a:ext>
                </a:extLst>
              </a:tr>
              <a:tr h="185602">
                <a:tc>
                  <a:txBody>
                    <a:bodyPr/>
                    <a:lstStyle/>
                    <a:p>
                      <a:pPr algn="ctr" fontAlgn="ctr"/>
                      <a:r>
                        <a:rPr lang="cs-CZ" sz="1000" u="none" strike="noStrike">
                          <a:effectLst/>
                        </a:rPr>
                        <a:t>43000</a:t>
                      </a:r>
                      <a:endParaRPr lang="cs-CZ" sz="1000" b="0" i="0" u="none" strike="noStrike">
                        <a:solidFill>
                          <a:srgbClr val="000000"/>
                        </a:solidFill>
                        <a:effectLst/>
                        <a:latin typeface="Arial" panose="020B0604020202020204" pitchFamily="34" charset="0"/>
                      </a:endParaRPr>
                    </a:p>
                  </a:txBody>
                  <a:tcPr marL="5252" marR="5252" marT="5252" marB="0" anchor="ctr"/>
                </a:tc>
                <a:tc>
                  <a:txBody>
                    <a:bodyPr/>
                    <a:lstStyle/>
                    <a:p>
                      <a:pPr algn="l" fontAlgn="ctr"/>
                      <a:r>
                        <a:rPr lang="cs-CZ" sz="1000" u="none" strike="noStrike" dirty="0">
                          <a:effectLst/>
                        </a:rPr>
                        <a:t>Mendelova univerzita v Brně</a:t>
                      </a:r>
                      <a:endParaRPr lang="cs-CZ" sz="1000" b="0" i="0" u="none" strike="noStrike" dirty="0">
                        <a:solidFill>
                          <a:srgbClr val="000000"/>
                        </a:solidFill>
                        <a:effectLst/>
                        <a:latin typeface="Arial" panose="020B0604020202020204" pitchFamily="34" charset="0"/>
                      </a:endParaRPr>
                    </a:p>
                  </a:txBody>
                  <a:tcPr marL="5252" marR="5252" marT="5252" marB="0" anchor="ctr"/>
                </a:tc>
                <a:tc>
                  <a:txBody>
                    <a:bodyPr/>
                    <a:lstStyle/>
                    <a:p>
                      <a:pPr algn="r" fontAlgn="ctr"/>
                      <a:r>
                        <a:rPr lang="cs-CZ" sz="1000" u="none" strike="noStrike">
                          <a:effectLst/>
                        </a:rPr>
                        <a:t>33 743 132</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C</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1,00%</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337 431</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9,31%</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10,31%</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3 477 990</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2,07%</a:t>
                      </a:r>
                      <a:endParaRPr lang="cs-CZ" sz="1000" b="0" i="0" u="none" strike="noStrike">
                        <a:solidFill>
                          <a:srgbClr val="000000"/>
                        </a:solidFill>
                        <a:effectLst/>
                        <a:latin typeface="Arial" panose="020B0604020202020204" pitchFamily="34" charset="0"/>
                      </a:endParaRPr>
                    </a:p>
                  </a:txBody>
                  <a:tcPr marL="5252" marR="47271" marT="5252" marB="0" anchor="ctr"/>
                </a:tc>
                <a:extLst>
                  <a:ext uri="{0D108BD9-81ED-4DB2-BD59-A6C34878D82A}">
                    <a16:rowId xmlns:a16="http://schemas.microsoft.com/office/drawing/2014/main" val="4033501801"/>
                  </a:ext>
                </a:extLst>
              </a:tr>
              <a:tr h="185602">
                <a:tc>
                  <a:txBody>
                    <a:bodyPr/>
                    <a:lstStyle/>
                    <a:p>
                      <a:pPr algn="ctr" fontAlgn="ctr"/>
                      <a:r>
                        <a:rPr lang="cs-CZ" sz="1000" u="none" strike="noStrike">
                          <a:effectLst/>
                        </a:rPr>
                        <a:t>51000</a:t>
                      </a:r>
                      <a:endParaRPr lang="cs-CZ" sz="1000" b="0" i="0" u="none" strike="noStrike">
                        <a:solidFill>
                          <a:srgbClr val="000000"/>
                        </a:solidFill>
                        <a:effectLst/>
                        <a:latin typeface="Arial" panose="020B0604020202020204" pitchFamily="34" charset="0"/>
                      </a:endParaRPr>
                    </a:p>
                  </a:txBody>
                  <a:tcPr marL="5252" marR="5252" marT="5252" marB="0" anchor="ctr"/>
                </a:tc>
                <a:tc>
                  <a:txBody>
                    <a:bodyPr/>
                    <a:lstStyle/>
                    <a:p>
                      <a:pPr algn="l" fontAlgn="ctr"/>
                      <a:r>
                        <a:rPr lang="cs-CZ" sz="1000" u="none" strike="noStrike">
                          <a:effectLst/>
                        </a:rPr>
                        <a:t>Akademie múzických umění v Praze</a:t>
                      </a:r>
                      <a:endParaRPr lang="cs-CZ" sz="1000" b="0" i="0" u="none" strike="noStrike">
                        <a:solidFill>
                          <a:srgbClr val="000000"/>
                        </a:solidFill>
                        <a:effectLst/>
                        <a:latin typeface="Arial" panose="020B0604020202020204" pitchFamily="34" charset="0"/>
                      </a:endParaRPr>
                    </a:p>
                  </a:txBody>
                  <a:tcPr marL="5252" marR="5252" marT="5252" marB="0" anchor="ctr"/>
                </a:tc>
                <a:tc>
                  <a:txBody>
                    <a:bodyPr/>
                    <a:lstStyle/>
                    <a:p>
                      <a:pPr algn="r" fontAlgn="ctr"/>
                      <a:r>
                        <a:rPr lang="cs-CZ" sz="1000" u="none" strike="noStrike">
                          <a:effectLst/>
                        </a:rPr>
                        <a:t>8 324 609</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C</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1,00%</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83 246</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9,31%</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10,31%</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858 039</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0,51%</a:t>
                      </a:r>
                      <a:endParaRPr lang="cs-CZ" sz="1000" b="0" i="0" u="none" strike="noStrike">
                        <a:solidFill>
                          <a:srgbClr val="000000"/>
                        </a:solidFill>
                        <a:effectLst/>
                        <a:latin typeface="Arial" panose="020B0604020202020204" pitchFamily="34" charset="0"/>
                      </a:endParaRPr>
                    </a:p>
                  </a:txBody>
                  <a:tcPr marL="5252" marR="47271" marT="5252" marB="0" anchor="ctr"/>
                </a:tc>
                <a:extLst>
                  <a:ext uri="{0D108BD9-81ED-4DB2-BD59-A6C34878D82A}">
                    <a16:rowId xmlns:a16="http://schemas.microsoft.com/office/drawing/2014/main" val="3112323267"/>
                  </a:ext>
                </a:extLst>
              </a:tr>
              <a:tr h="185602">
                <a:tc>
                  <a:txBody>
                    <a:bodyPr/>
                    <a:lstStyle/>
                    <a:p>
                      <a:pPr algn="ctr" fontAlgn="ctr"/>
                      <a:r>
                        <a:rPr lang="cs-CZ" sz="1000" u="none" strike="noStrike">
                          <a:effectLst/>
                        </a:rPr>
                        <a:t>52000</a:t>
                      </a:r>
                      <a:endParaRPr lang="cs-CZ" sz="1000" b="0" i="0" u="none" strike="noStrike">
                        <a:solidFill>
                          <a:srgbClr val="000000"/>
                        </a:solidFill>
                        <a:effectLst/>
                        <a:latin typeface="Arial" panose="020B0604020202020204" pitchFamily="34" charset="0"/>
                      </a:endParaRPr>
                    </a:p>
                  </a:txBody>
                  <a:tcPr marL="5252" marR="5252" marT="5252" marB="0" anchor="ctr"/>
                </a:tc>
                <a:tc>
                  <a:txBody>
                    <a:bodyPr/>
                    <a:lstStyle/>
                    <a:p>
                      <a:pPr algn="l" fontAlgn="ctr"/>
                      <a:r>
                        <a:rPr lang="cs-CZ" sz="1000" u="none" strike="noStrike">
                          <a:effectLst/>
                        </a:rPr>
                        <a:t>Akademie výtvarných umění v Praze</a:t>
                      </a:r>
                      <a:endParaRPr lang="cs-CZ" sz="1000" b="0" i="0" u="none" strike="noStrike">
                        <a:solidFill>
                          <a:srgbClr val="000000"/>
                        </a:solidFill>
                        <a:effectLst/>
                        <a:latin typeface="Arial" panose="020B0604020202020204" pitchFamily="34" charset="0"/>
                      </a:endParaRPr>
                    </a:p>
                  </a:txBody>
                  <a:tcPr marL="5252" marR="5252" marT="5252" marB="0" anchor="ctr"/>
                </a:tc>
                <a:tc>
                  <a:txBody>
                    <a:bodyPr/>
                    <a:lstStyle/>
                    <a:p>
                      <a:pPr algn="r" fontAlgn="ctr"/>
                      <a:r>
                        <a:rPr lang="cs-CZ" sz="1000" u="none" strike="noStrike">
                          <a:effectLst/>
                        </a:rPr>
                        <a:t>2 536 026</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C</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1,00%</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25 360</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9,31%</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10,31%</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261 395</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0,16%</a:t>
                      </a:r>
                      <a:endParaRPr lang="cs-CZ" sz="1000" b="0" i="0" u="none" strike="noStrike">
                        <a:solidFill>
                          <a:srgbClr val="000000"/>
                        </a:solidFill>
                        <a:effectLst/>
                        <a:latin typeface="Arial" panose="020B0604020202020204" pitchFamily="34" charset="0"/>
                      </a:endParaRPr>
                    </a:p>
                  </a:txBody>
                  <a:tcPr marL="5252" marR="47271" marT="5252" marB="0" anchor="ctr"/>
                </a:tc>
                <a:extLst>
                  <a:ext uri="{0D108BD9-81ED-4DB2-BD59-A6C34878D82A}">
                    <a16:rowId xmlns:a16="http://schemas.microsoft.com/office/drawing/2014/main" val="114936227"/>
                  </a:ext>
                </a:extLst>
              </a:tr>
              <a:tr h="185602">
                <a:tc>
                  <a:txBody>
                    <a:bodyPr/>
                    <a:lstStyle/>
                    <a:p>
                      <a:pPr algn="ctr" fontAlgn="ctr"/>
                      <a:r>
                        <a:rPr lang="cs-CZ" sz="1000" u="none" strike="noStrike">
                          <a:effectLst/>
                        </a:rPr>
                        <a:t>53000</a:t>
                      </a:r>
                      <a:endParaRPr lang="cs-CZ" sz="1000" b="0" i="0" u="none" strike="noStrike">
                        <a:solidFill>
                          <a:srgbClr val="000000"/>
                        </a:solidFill>
                        <a:effectLst/>
                        <a:latin typeface="Arial" panose="020B0604020202020204" pitchFamily="34" charset="0"/>
                      </a:endParaRPr>
                    </a:p>
                  </a:txBody>
                  <a:tcPr marL="5252" marR="5252" marT="5252" marB="0" anchor="ctr"/>
                </a:tc>
                <a:tc>
                  <a:txBody>
                    <a:bodyPr/>
                    <a:lstStyle/>
                    <a:p>
                      <a:pPr algn="l" fontAlgn="ctr"/>
                      <a:r>
                        <a:rPr lang="cs-CZ" sz="1000" u="none" strike="noStrike">
                          <a:effectLst/>
                        </a:rPr>
                        <a:t>Vysoká škola uměleckoprůmyslová v Praze</a:t>
                      </a:r>
                      <a:endParaRPr lang="cs-CZ" sz="1000" b="0" i="0" u="none" strike="noStrike">
                        <a:solidFill>
                          <a:srgbClr val="000000"/>
                        </a:solidFill>
                        <a:effectLst/>
                        <a:latin typeface="Arial" panose="020B0604020202020204" pitchFamily="34" charset="0"/>
                      </a:endParaRPr>
                    </a:p>
                  </a:txBody>
                  <a:tcPr marL="5252" marR="5252" marT="5252" marB="0" anchor="ctr"/>
                </a:tc>
                <a:tc>
                  <a:txBody>
                    <a:bodyPr/>
                    <a:lstStyle/>
                    <a:p>
                      <a:pPr algn="r" fontAlgn="ctr"/>
                      <a:r>
                        <a:rPr lang="cs-CZ" sz="1000" u="none" strike="noStrike">
                          <a:effectLst/>
                        </a:rPr>
                        <a:t>3 401 719</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B</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2,00%</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68 034</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9,31%</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11,31%</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384 641</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0,23%</a:t>
                      </a:r>
                      <a:endParaRPr lang="cs-CZ" sz="1000" b="0" i="0" u="none" strike="noStrike">
                        <a:solidFill>
                          <a:srgbClr val="000000"/>
                        </a:solidFill>
                        <a:effectLst/>
                        <a:latin typeface="Arial" panose="020B0604020202020204" pitchFamily="34" charset="0"/>
                      </a:endParaRPr>
                    </a:p>
                  </a:txBody>
                  <a:tcPr marL="5252" marR="47271" marT="5252" marB="0" anchor="ctr"/>
                </a:tc>
                <a:extLst>
                  <a:ext uri="{0D108BD9-81ED-4DB2-BD59-A6C34878D82A}">
                    <a16:rowId xmlns:a16="http://schemas.microsoft.com/office/drawing/2014/main" val="139050048"/>
                  </a:ext>
                </a:extLst>
              </a:tr>
              <a:tr h="185602">
                <a:tc>
                  <a:txBody>
                    <a:bodyPr/>
                    <a:lstStyle/>
                    <a:p>
                      <a:pPr algn="ctr" fontAlgn="ctr"/>
                      <a:r>
                        <a:rPr lang="cs-CZ" sz="1000" u="none" strike="noStrike">
                          <a:effectLst/>
                        </a:rPr>
                        <a:t>54000</a:t>
                      </a:r>
                      <a:endParaRPr lang="cs-CZ" sz="1000" b="0" i="0" u="none" strike="noStrike">
                        <a:solidFill>
                          <a:srgbClr val="000000"/>
                        </a:solidFill>
                        <a:effectLst/>
                        <a:latin typeface="Arial" panose="020B0604020202020204" pitchFamily="34" charset="0"/>
                      </a:endParaRPr>
                    </a:p>
                  </a:txBody>
                  <a:tcPr marL="5252" marR="5252" marT="5252" marB="0" anchor="ctr"/>
                </a:tc>
                <a:tc>
                  <a:txBody>
                    <a:bodyPr/>
                    <a:lstStyle/>
                    <a:p>
                      <a:pPr algn="l" fontAlgn="ctr"/>
                      <a:r>
                        <a:rPr lang="cs-CZ" sz="1000" u="none" strike="noStrike">
                          <a:effectLst/>
                        </a:rPr>
                        <a:t>Janáčkova akademie múzických umění</a:t>
                      </a:r>
                      <a:endParaRPr lang="cs-CZ" sz="1000" b="0" i="0" u="none" strike="noStrike">
                        <a:solidFill>
                          <a:srgbClr val="000000"/>
                        </a:solidFill>
                        <a:effectLst/>
                        <a:latin typeface="Arial" panose="020B0604020202020204" pitchFamily="34" charset="0"/>
                      </a:endParaRPr>
                    </a:p>
                  </a:txBody>
                  <a:tcPr marL="5252" marR="5252" marT="5252" marB="0" anchor="ctr"/>
                </a:tc>
                <a:tc>
                  <a:txBody>
                    <a:bodyPr/>
                    <a:lstStyle/>
                    <a:p>
                      <a:pPr algn="r" fontAlgn="ctr"/>
                      <a:r>
                        <a:rPr lang="cs-CZ" sz="1000" u="none" strike="noStrike">
                          <a:effectLst/>
                        </a:rPr>
                        <a:t>4 783 639</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C</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1,00%</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47 836</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9,31%</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10,31%</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493 062</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0,29%</a:t>
                      </a:r>
                      <a:endParaRPr lang="cs-CZ" sz="1000" b="0" i="0" u="none" strike="noStrike">
                        <a:solidFill>
                          <a:srgbClr val="000000"/>
                        </a:solidFill>
                        <a:effectLst/>
                        <a:latin typeface="Arial" panose="020B0604020202020204" pitchFamily="34" charset="0"/>
                      </a:endParaRPr>
                    </a:p>
                  </a:txBody>
                  <a:tcPr marL="5252" marR="47271" marT="5252" marB="0" anchor="ctr"/>
                </a:tc>
                <a:extLst>
                  <a:ext uri="{0D108BD9-81ED-4DB2-BD59-A6C34878D82A}">
                    <a16:rowId xmlns:a16="http://schemas.microsoft.com/office/drawing/2014/main" val="1530593943"/>
                  </a:ext>
                </a:extLst>
              </a:tr>
              <a:tr h="185602">
                <a:tc>
                  <a:txBody>
                    <a:bodyPr/>
                    <a:lstStyle/>
                    <a:p>
                      <a:pPr algn="ctr" fontAlgn="ctr"/>
                      <a:r>
                        <a:rPr lang="cs-CZ" sz="1000" u="none" strike="noStrike">
                          <a:effectLst/>
                        </a:rPr>
                        <a:t>55000</a:t>
                      </a:r>
                      <a:endParaRPr lang="cs-CZ" sz="1000" b="0" i="0" u="none" strike="noStrike">
                        <a:solidFill>
                          <a:srgbClr val="000000"/>
                        </a:solidFill>
                        <a:effectLst/>
                        <a:latin typeface="Arial" panose="020B0604020202020204" pitchFamily="34" charset="0"/>
                      </a:endParaRPr>
                    </a:p>
                  </a:txBody>
                  <a:tcPr marL="5252" marR="5252" marT="5252" marB="0" anchor="ctr"/>
                </a:tc>
                <a:tc>
                  <a:txBody>
                    <a:bodyPr/>
                    <a:lstStyle/>
                    <a:p>
                      <a:pPr algn="l" fontAlgn="ctr"/>
                      <a:r>
                        <a:rPr lang="cs-CZ" sz="1000" u="none" strike="noStrike">
                          <a:effectLst/>
                        </a:rPr>
                        <a:t>Vysoká škola polytechnická Jihlava</a:t>
                      </a:r>
                      <a:endParaRPr lang="cs-CZ" sz="1000" b="0" i="0" u="none" strike="noStrike">
                        <a:solidFill>
                          <a:srgbClr val="000000"/>
                        </a:solidFill>
                        <a:effectLst/>
                        <a:latin typeface="Arial" panose="020B0604020202020204" pitchFamily="34" charset="0"/>
                      </a:endParaRPr>
                    </a:p>
                  </a:txBody>
                  <a:tcPr marL="5252" marR="5252" marT="5252" marB="0" anchor="ctr"/>
                </a:tc>
                <a:tc>
                  <a:txBody>
                    <a:bodyPr/>
                    <a:lstStyle/>
                    <a:p>
                      <a:pPr algn="r" fontAlgn="ctr"/>
                      <a:r>
                        <a:rPr lang="cs-CZ" sz="1000" u="none" strike="noStrike">
                          <a:effectLst/>
                        </a:rPr>
                        <a:t>0</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D</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0,00%</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0</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9,31%</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9,31%</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0</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0,00%</a:t>
                      </a:r>
                      <a:endParaRPr lang="cs-CZ" sz="1000" b="0" i="0" u="none" strike="noStrike">
                        <a:solidFill>
                          <a:srgbClr val="000000"/>
                        </a:solidFill>
                        <a:effectLst/>
                        <a:latin typeface="Arial" panose="020B0604020202020204" pitchFamily="34" charset="0"/>
                      </a:endParaRPr>
                    </a:p>
                  </a:txBody>
                  <a:tcPr marL="5252" marR="47271" marT="5252" marB="0" anchor="ctr"/>
                </a:tc>
                <a:extLst>
                  <a:ext uri="{0D108BD9-81ED-4DB2-BD59-A6C34878D82A}">
                    <a16:rowId xmlns:a16="http://schemas.microsoft.com/office/drawing/2014/main" val="2133747914"/>
                  </a:ext>
                </a:extLst>
              </a:tr>
              <a:tr h="194882">
                <a:tc>
                  <a:txBody>
                    <a:bodyPr/>
                    <a:lstStyle/>
                    <a:p>
                      <a:pPr algn="ctr" fontAlgn="ctr"/>
                      <a:r>
                        <a:rPr lang="cs-CZ" sz="1000" u="none" strike="noStrike">
                          <a:effectLst/>
                        </a:rPr>
                        <a:t>56000</a:t>
                      </a:r>
                      <a:endParaRPr lang="cs-CZ" sz="1000" b="0" i="0" u="none" strike="noStrike">
                        <a:solidFill>
                          <a:srgbClr val="000000"/>
                        </a:solidFill>
                        <a:effectLst/>
                        <a:latin typeface="Arial" panose="020B0604020202020204" pitchFamily="34" charset="0"/>
                      </a:endParaRPr>
                    </a:p>
                  </a:txBody>
                  <a:tcPr marL="5252" marR="5252" marT="5252" marB="0" anchor="ctr"/>
                </a:tc>
                <a:tc>
                  <a:txBody>
                    <a:bodyPr/>
                    <a:lstStyle/>
                    <a:p>
                      <a:pPr algn="l" fontAlgn="ctr"/>
                      <a:r>
                        <a:rPr lang="cs-CZ" sz="1000" u="none" strike="noStrike">
                          <a:effectLst/>
                        </a:rPr>
                        <a:t>Vysoká škola technická a ekonomická v Českých Budějovicích</a:t>
                      </a:r>
                      <a:endParaRPr lang="cs-CZ" sz="1000" b="0" i="0" u="none" strike="noStrike">
                        <a:solidFill>
                          <a:srgbClr val="000000"/>
                        </a:solidFill>
                        <a:effectLst/>
                        <a:latin typeface="Arial" panose="020B0604020202020204" pitchFamily="34" charset="0"/>
                      </a:endParaRPr>
                    </a:p>
                  </a:txBody>
                  <a:tcPr marL="5252" marR="5252" marT="5252" marB="0" anchor="ctr"/>
                </a:tc>
                <a:tc>
                  <a:txBody>
                    <a:bodyPr/>
                    <a:lstStyle/>
                    <a:p>
                      <a:pPr algn="r" fontAlgn="ctr"/>
                      <a:r>
                        <a:rPr lang="cs-CZ" sz="1000" u="none" strike="noStrike">
                          <a:effectLst/>
                        </a:rPr>
                        <a:t>0</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D</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0,00%</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0</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9,31%</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a:effectLst/>
                        </a:rPr>
                        <a:t>9,31%</a:t>
                      </a:r>
                      <a:endParaRPr lang="cs-CZ" sz="1000" b="0" i="0" u="none" strike="noStrike">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dirty="0">
                          <a:effectLst/>
                        </a:rPr>
                        <a:t>0</a:t>
                      </a:r>
                      <a:endParaRPr lang="cs-CZ" sz="1000" b="0" i="0" u="none" strike="noStrike" dirty="0">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dirty="0">
                          <a:effectLst/>
                        </a:rPr>
                        <a:t>0,00%</a:t>
                      </a:r>
                      <a:endParaRPr lang="cs-CZ" sz="1000" b="0" i="0" u="none" strike="noStrike" dirty="0">
                        <a:solidFill>
                          <a:srgbClr val="000000"/>
                        </a:solidFill>
                        <a:effectLst/>
                        <a:latin typeface="Arial" panose="020B0604020202020204" pitchFamily="34" charset="0"/>
                      </a:endParaRPr>
                    </a:p>
                  </a:txBody>
                  <a:tcPr marL="5252" marR="47271" marT="5252" marB="0" anchor="ctr"/>
                </a:tc>
                <a:extLst>
                  <a:ext uri="{0D108BD9-81ED-4DB2-BD59-A6C34878D82A}">
                    <a16:rowId xmlns:a16="http://schemas.microsoft.com/office/drawing/2014/main" val="1912337506"/>
                  </a:ext>
                </a:extLst>
              </a:tr>
              <a:tr h="194882">
                <a:tc gridSpan="2">
                  <a:txBody>
                    <a:bodyPr/>
                    <a:lstStyle/>
                    <a:p>
                      <a:pPr algn="ctr" fontAlgn="ctr"/>
                      <a:r>
                        <a:rPr lang="cs-CZ" sz="1000" u="none" strike="noStrike" dirty="0">
                          <a:effectLst/>
                        </a:rPr>
                        <a:t>Celkem</a:t>
                      </a:r>
                      <a:endParaRPr lang="cs-CZ" sz="1000" b="1" i="0" u="none" strike="noStrike" dirty="0">
                        <a:solidFill>
                          <a:srgbClr val="000000"/>
                        </a:solidFill>
                        <a:effectLst/>
                        <a:latin typeface="Arial" panose="020B0604020202020204" pitchFamily="34" charset="0"/>
                      </a:endParaRPr>
                    </a:p>
                  </a:txBody>
                  <a:tcPr marL="5252" marR="5252" marT="5252" marB="0" anchor="ctr"/>
                </a:tc>
                <a:tc hMerge="1">
                  <a:txBody>
                    <a:bodyPr/>
                    <a:lstStyle/>
                    <a:p>
                      <a:endParaRPr lang="cs-CZ"/>
                    </a:p>
                  </a:txBody>
                  <a:tcPr/>
                </a:tc>
                <a:tc>
                  <a:txBody>
                    <a:bodyPr/>
                    <a:lstStyle/>
                    <a:p>
                      <a:pPr algn="r" fontAlgn="ctr"/>
                      <a:r>
                        <a:rPr lang="cs-CZ" sz="1000" u="none" strike="noStrike" dirty="0">
                          <a:effectLst/>
                        </a:rPr>
                        <a:t>1 342 980 000</a:t>
                      </a:r>
                      <a:endParaRPr lang="cs-CZ" sz="1000" b="1" i="0" u="none" strike="noStrike" dirty="0">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dirty="0">
                          <a:effectLst/>
                        </a:rPr>
                        <a:t> </a:t>
                      </a:r>
                      <a:endParaRPr lang="cs-CZ" sz="1000" b="1" i="0" u="none" strike="noStrike" dirty="0">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dirty="0">
                          <a:effectLst/>
                        </a:rPr>
                        <a:t>1,85%</a:t>
                      </a:r>
                      <a:endParaRPr lang="cs-CZ" sz="1000" b="1" i="0" u="none" strike="noStrike" dirty="0">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dirty="0">
                          <a:effectLst/>
                        </a:rPr>
                        <a:t>42 877 941</a:t>
                      </a:r>
                      <a:endParaRPr lang="cs-CZ" sz="1000" b="1" i="0" u="none" strike="noStrike" dirty="0">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dirty="0">
                          <a:effectLst/>
                        </a:rPr>
                        <a:t> </a:t>
                      </a:r>
                      <a:endParaRPr lang="cs-CZ" sz="1000" b="1" i="0" u="none" strike="noStrike" dirty="0">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dirty="0">
                          <a:effectLst/>
                        </a:rPr>
                        <a:t>11,15%</a:t>
                      </a:r>
                      <a:endParaRPr lang="cs-CZ" sz="1000" b="1" i="0" u="none" strike="noStrike" dirty="0">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dirty="0">
                          <a:effectLst/>
                        </a:rPr>
                        <a:t>167 872 500</a:t>
                      </a:r>
                      <a:endParaRPr lang="cs-CZ" sz="1000" b="1" i="0" u="none" strike="noStrike" dirty="0">
                        <a:solidFill>
                          <a:srgbClr val="000000"/>
                        </a:solidFill>
                        <a:effectLst/>
                        <a:latin typeface="Arial" panose="020B0604020202020204" pitchFamily="34" charset="0"/>
                      </a:endParaRPr>
                    </a:p>
                  </a:txBody>
                  <a:tcPr marL="5252" marR="47271" marT="5252" marB="0" anchor="ctr"/>
                </a:tc>
                <a:tc>
                  <a:txBody>
                    <a:bodyPr/>
                    <a:lstStyle/>
                    <a:p>
                      <a:pPr algn="r" fontAlgn="ctr"/>
                      <a:r>
                        <a:rPr lang="cs-CZ" sz="1000" u="none" strike="noStrike" dirty="0">
                          <a:effectLst/>
                        </a:rPr>
                        <a:t>100,00%</a:t>
                      </a:r>
                      <a:endParaRPr lang="cs-CZ" sz="1000" b="1" i="0" u="none" strike="noStrike" dirty="0">
                        <a:solidFill>
                          <a:srgbClr val="000000"/>
                        </a:solidFill>
                        <a:effectLst/>
                        <a:latin typeface="Arial" panose="020B0604020202020204" pitchFamily="34" charset="0"/>
                      </a:endParaRPr>
                    </a:p>
                  </a:txBody>
                  <a:tcPr marL="5252" marR="47271" marT="5252" marB="0" anchor="ctr"/>
                </a:tc>
                <a:extLst>
                  <a:ext uri="{0D108BD9-81ED-4DB2-BD59-A6C34878D82A}">
                    <a16:rowId xmlns:a16="http://schemas.microsoft.com/office/drawing/2014/main" val="1279598904"/>
                  </a:ext>
                </a:extLst>
              </a:tr>
            </a:tbl>
          </a:graphicData>
        </a:graphic>
      </p:graphicFrame>
    </p:spTree>
    <p:extLst>
      <p:ext uri="{BB962C8B-B14F-4D97-AF65-F5344CB8AC3E}">
        <p14:creationId xmlns:p14="http://schemas.microsoft.com/office/powerpoint/2010/main" val="11405790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D38D301-F384-8A4D-3A4D-3AFECB0A44E2}"/>
              </a:ext>
            </a:extLst>
          </p:cNvPr>
          <p:cNvSpPr>
            <a:spLocks noGrp="1"/>
          </p:cNvSpPr>
          <p:nvPr>
            <p:ph type="title"/>
          </p:nvPr>
        </p:nvSpPr>
        <p:spPr/>
        <p:txBody>
          <a:bodyPr/>
          <a:lstStyle/>
          <a:p>
            <a:r>
              <a:rPr lang="cs-CZ" dirty="0">
                <a:solidFill>
                  <a:srgbClr val="FF0000"/>
                </a:solidFill>
              </a:rPr>
              <a:t>ZÁVĚR</a:t>
            </a:r>
          </a:p>
        </p:txBody>
      </p:sp>
      <p:sp>
        <p:nvSpPr>
          <p:cNvPr id="3" name="Zástupný obsah 2">
            <a:extLst>
              <a:ext uri="{FF2B5EF4-FFF2-40B4-BE49-F238E27FC236}">
                <a16:creationId xmlns:a16="http://schemas.microsoft.com/office/drawing/2014/main" id="{81585AF2-379C-139C-94CF-71A22349E7A8}"/>
              </a:ext>
            </a:extLst>
          </p:cNvPr>
          <p:cNvSpPr>
            <a:spLocks noGrp="1"/>
          </p:cNvSpPr>
          <p:nvPr>
            <p:ph idx="1"/>
          </p:nvPr>
        </p:nvSpPr>
        <p:spPr/>
        <p:txBody>
          <a:bodyPr/>
          <a:lstStyle/>
          <a:p>
            <a:r>
              <a:rPr lang="cs-CZ" dirty="0"/>
              <a:t>Účinnost novely pravděpodobně od 1.9. 2025</a:t>
            </a:r>
          </a:p>
          <a:p>
            <a:r>
              <a:rPr lang="cs-CZ" dirty="0"/>
              <a:t>Výpočet 80% bude rozšířen na průměr 2018-2022</a:t>
            </a:r>
          </a:p>
        </p:txBody>
      </p:sp>
    </p:spTree>
    <p:extLst>
      <p:ext uri="{BB962C8B-B14F-4D97-AF65-F5344CB8AC3E}">
        <p14:creationId xmlns:p14="http://schemas.microsoft.com/office/powerpoint/2010/main" val="42313429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FED5BEF-137B-C7AA-A899-DCA3F9D4763A}"/>
              </a:ext>
            </a:extLst>
          </p:cNvPr>
          <p:cNvSpPr>
            <a:spLocks noGrp="1"/>
          </p:cNvSpPr>
          <p:nvPr>
            <p:ph type="title"/>
          </p:nvPr>
        </p:nvSpPr>
        <p:spPr>
          <a:xfrm>
            <a:off x="677334" y="117446"/>
            <a:ext cx="8596668" cy="461394"/>
          </a:xfrm>
        </p:spPr>
        <p:txBody>
          <a:bodyPr>
            <a:normAutofit fontScale="90000"/>
          </a:bodyPr>
          <a:lstStyle/>
          <a:p>
            <a:r>
              <a:rPr lang="cs-CZ" sz="2000" b="1" kern="100" dirty="0">
                <a:effectLst/>
                <a:latin typeface="Calibri" panose="020F0502020204030204" pitchFamily="34" charset="0"/>
                <a:ea typeface="Calibri" panose="020F0502020204030204" pitchFamily="34" charset="0"/>
                <a:cs typeface="Times New Roman" panose="02020603050405020304" pitchFamily="18" charset="0"/>
              </a:rPr>
              <a:t>Úprava indikátoru </a:t>
            </a:r>
            <a:r>
              <a:rPr lang="cs-CZ" sz="2000" b="1" kern="100" dirty="0" err="1">
                <a:effectLst/>
                <a:latin typeface="Calibri" panose="020F0502020204030204" pitchFamily="34" charset="0"/>
                <a:ea typeface="Calibri" panose="020F0502020204030204" pitchFamily="34" charset="0"/>
                <a:cs typeface="Times New Roman" panose="02020603050405020304" pitchFamily="18" charset="0"/>
              </a:rPr>
              <a:t>VaV</a:t>
            </a:r>
            <a:r>
              <a:rPr lang="cs-CZ" sz="2000" b="1" kern="100" dirty="0">
                <a:effectLst/>
                <a:latin typeface="Calibri" panose="020F0502020204030204" pitchFamily="34" charset="0"/>
                <a:ea typeface="Calibri" panose="020F0502020204030204" pitchFamily="34" charset="0"/>
                <a:cs typeface="Times New Roman" panose="02020603050405020304" pitchFamily="18" charset="0"/>
              </a:rPr>
              <a:t> ukazatele K</a:t>
            </a:r>
            <a:br>
              <a:rPr lang="cs-CZ" sz="2000" kern="100" dirty="0">
                <a:effectLst/>
                <a:latin typeface="Calibri" panose="020F0502020204030204" pitchFamily="34" charset="0"/>
                <a:ea typeface="Calibri" panose="020F0502020204030204" pitchFamily="34" charset="0"/>
                <a:cs typeface="Times New Roman" panose="02020603050405020304" pitchFamily="18" charset="0"/>
              </a:rPr>
            </a:br>
            <a:endParaRPr lang="cs-CZ" sz="2000" dirty="0"/>
          </a:p>
        </p:txBody>
      </p:sp>
      <p:sp>
        <p:nvSpPr>
          <p:cNvPr id="3" name="Zástupný obsah 2">
            <a:extLst>
              <a:ext uri="{FF2B5EF4-FFF2-40B4-BE49-F238E27FC236}">
                <a16:creationId xmlns:a16="http://schemas.microsoft.com/office/drawing/2014/main" id="{3686EC87-C4A6-F50A-7883-E7169BC47417}"/>
              </a:ext>
            </a:extLst>
          </p:cNvPr>
          <p:cNvSpPr>
            <a:spLocks noGrp="1"/>
          </p:cNvSpPr>
          <p:nvPr>
            <p:ph idx="1"/>
          </p:nvPr>
        </p:nvSpPr>
        <p:spPr>
          <a:xfrm>
            <a:off x="677334" y="645953"/>
            <a:ext cx="6805646" cy="5395410"/>
          </a:xfrm>
        </p:spPr>
        <p:txBody>
          <a:bodyPr>
            <a:normAutofit fontScale="92500" lnSpcReduction="20000"/>
          </a:bodyPr>
          <a:lstStyle/>
          <a:p>
            <a:pPr algn="just">
              <a:lnSpc>
                <a:spcPct val="107000"/>
              </a:lnSpc>
              <a:spcAft>
                <a:spcPts val="800"/>
              </a:spcAft>
            </a:pPr>
            <a:r>
              <a:rPr lang="cs-CZ" sz="1800" kern="100" dirty="0">
                <a:effectLst/>
                <a:latin typeface="Calibri" panose="020F0502020204030204" pitchFamily="34" charset="0"/>
                <a:ea typeface="Calibri" panose="020F0502020204030204" pitchFamily="34" charset="0"/>
                <a:cs typeface="Times New Roman" panose="02020603050405020304" pitchFamily="18" charset="0"/>
              </a:rPr>
              <a:t>V návaznosti na výhrady k vypovídací schopnosti dílčího ukazatele b) indikátoru </a:t>
            </a:r>
            <a:r>
              <a:rPr lang="cs-CZ" sz="1800" kern="100" dirty="0" err="1">
                <a:effectLst/>
                <a:latin typeface="Calibri" panose="020F0502020204030204" pitchFamily="34" charset="0"/>
                <a:ea typeface="Calibri" panose="020F0502020204030204" pitchFamily="34" charset="0"/>
                <a:cs typeface="Times New Roman" panose="02020603050405020304" pitchFamily="18" charset="0"/>
              </a:rPr>
              <a:t>VaV</a:t>
            </a:r>
            <a:r>
              <a:rPr lang="cs-CZ" sz="1800" kern="100" dirty="0">
                <a:effectLst/>
                <a:latin typeface="Calibri" panose="020F0502020204030204" pitchFamily="34" charset="0"/>
                <a:ea typeface="Calibri" panose="020F0502020204030204" pitchFamily="34" charset="0"/>
                <a:cs typeface="Times New Roman" panose="02020603050405020304" pitchFamily="18" charset="0"/>
              </a:rPr>
              <a:t>, definovaného v Pravidlech pro poskytování příspěvku a dotací VVŠ na r. 2023, tzn.:</a:t>
            </a:r>
          </a:p>
          <a:p>
            <a:pPr marL="0" indent="0" algn="just">
              <a:lnSpc>
                <a:spcPct val="107000"/>
              </a:lnSpc>
              <a:spcAft>
                <a:spcPts val="800"/>
              </a:spcAft>
              <a:buNone/>
            </a:pPr>
            <a:r>
              <a:rPr lang="cs-CZ" sz="1800" i="1" kern="100" dirty="0">
                <a:effectLst/>
                <a:latin typeface="Calibri" panose="020F0502020204030204" pitchFamily="34" charset="0"/>
                <a:ea typeface="Calibri" panose="020F0502020204030204" pitchFamily="34" charset="0"/>
                <a:cs typeface="Times New Roman" panose="02020603050405020304" pitchFamily="18" charset="0"/>
              </a:rPr>
              <a:t>b) </a:t>
            </a:r>
            <a:endParaRPr lang="cs-CZ"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cs-CZ" sz="1800" i="1" kern="100" dirty="0">
                <a:effectLst/>
                <a:latin typeface="Calibri" panose="020F0502020204030204" pitchFamily="34" charset="0"/>
                <a:ea typeface="Calibri" panose="020F0502020204030204" pitchFamily="34" charset="0"/>
                <a:cs typeface="Times New Roman" panose="02020603050405020304" pitchFamily="18" charset="0"/>
              </a:rPr>
              <a:t>1. podíl VVŠ na výsledcích hodnocení všech VVŠ v segmentu dle Metodiky hodnocení výzkumných organizací a hodnocení programů účelové podpory výzkumu, vývoje a inovací, schválené usnesením vlády ČR ze dne 8. února 2017 č. 107 (Metodika M17+), výsledků uvedených v modulu 1, a to výsledků 5. a 6. </a:t>
            </a:r>
            <a:r>
              <a:rPr lang="cs-CZ" sz="1800" i="1" kern="100" dirty="0" err="1">
                <a:effectLst/>
                <a:latin typeface="Calibri" panose="020F0502020204030204" pitchFamily="34" charset="0"/>
                <a:ea typeface="Calibri" panose="020F0502020204030204" pitchFamily="34" charset="0"/>
                <a:cs typeface="Times New Roman" panose="02020603050405020304" pitchFamily="18" charset="0"/>
              </a:rPr>
              <a:t>FORDu</a:t>
            </a:r>
            <a:r>
              <a:rPr lang="cs-CZ" sz="1800" i="1" kern="100" dirty="0">
                <a:effectLst/>
                <a:latin typeface="Calibri" panose="020F0502020204030204" pitchFamily="34" charset="0"/>
                <a:ea typeface="Calibri" panose="020F0502020204030204" pitchFamily="34" charset="0"/>
                <a:cs typeface="Times New Roman" panose="02020603050405020304" pitchFamily="18" charset="0"/>
              </a:rPr>
              <a:t> v součtu hodnocených známkou 1, 2 a 3 (zdrojem dat pro rozpočet pro kalendářní rok budou výsledky v součtu za léta 2016 - 2020) a</a:t>
            </a:r>
            <a:endParaRPr lang="cs-CZ"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cs-CZ" sz="1800" i="1" kern="100" dirty="0">
                <a:effectLst/>
                <a:latin typeface="Calibri" panose="020F0502020204030204" pitchFamily="34" charset="0"/>
                <a:ea typeface="Calibri" panose="020F0502020204030204" pitchFamily="34" charset="0"/>
                <a:cs typeface="Times New Roman" panose="02020603050405020304" pitchFamily="18" charset="0"/>
              </a:rPr>
              <a:t>2. podíl VVŠ na výsledcích hodnocení všech VVŠ v segmentu dle Metodiky M17+ (v rámci modulu 2). Pro výpočet budou konkrétně použity údaje o počtu příspěvků výzkumné organizace evidovaných ve Web </a:t>
            </a:r>
            <a:r>
              <a:rPr lang="cs-CZ" sz="1800" i="1" kern="100" dirty="0" err="1">
                <a:effectLst/>
                <a:latin typeface="Calibri" panose="020F0502020204030204" pitchFamily="34" charset="0"/>
                <a:ea typeface="Calibri" panose="020F0502020204030204" pitchFamily="34" charset="0"/>
                <a:cs typeface="Times New Roman" panose="02020603050405020304" pitchFamily="18" charset="0"/>
              </a:rPr>
              <a:t>of</a:t>
            </a:r>
            <a:r>
              <a:rPr lang="cs-CZ" sz="1800" i="1" kern="100" dirty="0">
                <a:effectLst/>
                <a:latin typeface="Calibri" panose="020F0502020204030204" pitchFamily="34" charset="0"/>
                <a:ea typeface="Calibri" panose="020F0502020204030204" pitchFamily="34" charset="0"/>
                <a:cs typeface="Times New Roman" panose="02020603050405020304" pitchFamily="18" charset="0"/>
              </a:rPr>
              <a:t> Science, zařazených do 1. až 3. kvartilu časopisů po odečtení příspěvků s velkým počtem autorů (nad 30). Hodnoty v jednotlivých kvartilech jsou započteny v poměru 6:3:1 (zdrojem dat pro rozpočet pro kalendářní rok budou výsledky v součtu za léta 2016 - 2020);</a:t>
            </a:r>
            <a:endParaRPr lang="cs-CZ"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Obdélník 3">
            <a:extLst>
              <a:ext uri="{FF2B5EF4-FFF2-40B4-BE49-F238E27FC236}">
                <a16:creationId xmlns:a16="http://schemas.microsoft.com/office/drawing/2014/main" id="{98976331-0758-EEA0-4F28-010FD96AEFCC}"/>
              </a:ext>
            </a:extLst>
          </p:cNvPr>
          <p:cNvSpPr/>
          <p:nvPr/>
        </p:nvSpPr>
        <p:spPr>
          <a:xfrm>
            <a:off x="8011486" y="1107347"/>
            <a:ext cx="2625754" cy="4253218"/>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cs-CZ" sz="1800">
                <a:effectLst/>
                <a:latin typeface="Calibri" panose="020F0502020204030204" pitchFamily="34" charset="0"/>
                <a:ea typeface="Calibri" panose="020F0502020204030204" pitchFamily="34" charset="0"/>
                <a:cs typeface="Times New Roman" panose="02020603050405020304" pitchFamily="18" charset="0"/>
              </a:rPr>
              <a:t>MŠMT pro rok 2024 navrhuje podíly v dílčím indikátoru b) stanovit jako podíl VVŠ na součtu přidělených prostředků na DKRVO za poslední 3 roky všem VVŠ v segmentu</a:t>
            </a:r>
            <a:endParaRPr lang="cs-CZ"/>
          </a:p>
        </p:txBody>
      </p:sp>
    </p:spTree>
    <p:extLst>
      <p:ext uri="{BB962C8B-B14F-4D97-AF65-F5344CB8AC3E}">
        <p14:creationId xmlns:p14="http://schemas.microsoft.com/office/powerpoint/2010/main" val="34674317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0BF1B91-5605-A017-BA9B-90E4A8316CBF}"/>
              </a:ext>
            </a:extLst>
          </p:cNvPr>
          <p:cNvSpPr>
            <a:spLocks noGrp="1"/>
          </p:cNvSpPr>
          <p:nvPr>
            <p:ph type="title"/>
          </p:nvPr>
        </p:nvSpPr>
        <p:spPr>
          <a:xfrm>
            <a:off x="677334" y="609600"/>
            <a:ext cx="8596668" cy="732639"/>
          </a:xfrm>
        </p:spPr>
        <p:txBody>
          <a:bodyPr>
            <a:normAutofit fontScale="90000"/>
          </a:bodyPr>
          <a:lstStyle/>
          <a:p>
            <a:pPr>
              <a:lnSpc>
                <a:spcPct val="107000"/>
              </a:lnSpc>
              <a:spcAft>
                <a:spcPts val="300"/>
              </a:spcAft>
            </a:pPr>
            <a:r>
              <a:rPr lang="cs-CZ" sz="1800" b="1" kern="100" dirty="0">
                <a:effectLst/>
                <a:latin typeface="Calibri" panose="020F0502020204030204" pitchFamily="34" charset="0"/>
                <a:ea typeface="Calibri" panose="020F0502020204030204" pitchFamily="34" charset="0"/>
                <a:cs typeface="Times New Roman" panose="02020603050405020304" pitchFamily="18" charset="0"/>
              </a:rPr>
              <a:t>Kvantifikace dopadů úpravy dílčího indikátoru b) indikátoru </a:t>
            </a:r>
            <a:r>
              <a:rPr lang="cs-CZ" sz="1800" b="1" kern="100" dirty="0" err="1">
                <a:effectLst/>
                <a:latin typeface="Calibri" panose="020F0502020204030204" pitchFamily="34" charset="0"/>
                <a:ea typeface="Calibri" panose="020F0502020204030204" pitchFamily="34" charset="0"/>
                <a:cs typeface="Times New Roman" panose="02020603050405020304" pitchFamily="18" charset="0"/>
              </a:rPr>
              <a:t>VaV</a:t>
            </a:r>
            <a:r>
              <a:rPr lang="cs-CZ" sz="1800" b="1" kern="100" dirty="0">
                <a:effectLst/>
                <a:latin typeface="Calibri" panose="020F0502020204030204" pitchFamily="34" charset="0"/>
                <a:ea typeface="Calibri" panose="020F0502020204030204" pitchFamily="34" charset="0"/>
                <a:cs typeface="Times New Roman" panose="02020603050405020304" pitchFamily="18" charset="0"/>
              </a:rPr>
              <a:t> ukazatele K</a:t>
            </a:r>
            <a:br>
              <a:rPr lang="cs-CZ" sz="1800" kern="100" dirty="0">
                <a:effectLst/>
                <a:latin typeface="Calibri" panose="020F0502020204030204" pitchFamily="34" charset="0"/>
                <a:ea typeface="Calibri" panose="020F0502020204030204" pitchFamily="34" charset="0"/>
                <a:cs typeface="Times New Roman" panose="02020603050405020304" pitchFamily="18" charset="0"/>
              </a:rPr>
            </a:br>
            <a:r>
              <a:rPr lang="cs-CZ" sz="1800" b="1" kern="100" dirty="0">
                <a:effectLst/>
                <a:latin typeface="Calibri" panose="020F0502020204030204" pitchFamily="34" charset="0"/>
                <a:ea typeface="Calibri" panose="020F0502020204030204" pitchFamily="34" charset="0"/>
                <a:cs typeface="Times New Roman" panose="02020603050405020304" pitchFamily="18" charset="0"/>
              </a:rPr>
              <a:t>(ve srovnání s hodnotami rozpočtu na r. 2023)</a:t>
            </a:r>
            <a:br>
              <a:rPr lang="cs-CZ"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cs-CZ" dirty="0"/>
          </a:p>
        </p:txBody>
      </p:sp>
      <p:pic>
        <p:nvPicPr>
          <p:cNvPr id="4" name="Zástupný obsah 3">
            <a:extLst>
              <a:ext uri="{FF2B5EF4-FFF2-40B4-BE49-F238E27FC236}">
                <a16:creationId xmlns:a16="http://schemas.microsoft.com/office/drawing/2014/main" id="{829C5E60-05B1-1F2B-681D-54536F189840}"/>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835879" y="1203648"/>
            <a:ext cx="11191279" cy="5680683"/>
          </a:xfrm>
          <a:prstGeom prst="rect">
            <a:avLst/>
          </a:prstGeom>
          <a:noFill/>
          <a:ln>
            <a:noFill/>
          </a:ln>
        </p:spPr>
      </p:pic>
      <p:sp>
        <p:nvSpPr>
          <p:cNvPr id="5" name="Obdélník 4">
            <a:extLst>
              <a:ext uri="{FF2B5EF4-FFF2-40B4-BE49-F238E27FC236}">
                <a16:creationId xmlns:a16="http://schemas.microsoft.com/office/drawing/2014/main" id="{6833CE9D-33ED-CD24-7FCF-A5B91434ADBB}"/>
              </a:ext>
            </a:extLst>
          </p:cNvPr>
          <p:cNvSpPr/>
          <p:nvPr/>
        </p:nvSpPr>
        <p:spPr>
          <a:xfrm>
            <a:off x="1233182" y="1501629"/>
            <a:ext cx="4521666" cy="89762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cs-CZ" dirty="0">
                <a:solidFill>
                  <a:srgbClr val="FF0000"/>
                </a:solidFill>
              </a:rPr>
              <a:t>ZÁVĚR – schválena navržená úprava</a:t>
            </a:r>
          </a:p>
        </p:txBody>
      </p:sp>
    </p:spTree>
    <p:extLst>
      <p:ext uri="{BB962C8B-B14F-4D97-AF65-F5344CB8AC3E}">
        <p14:creationId xmlns:p14="http://schemas.microsoft.com/office/powerpoint/2010/main" val="21564823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A13DD9-2910-7249-F61D-31DA7F2F459A}"/>
              </a:ext>
            </a:extLst>
          </p:cNvPr>
          <p:cNvSpPr>
            <a:spLocks noGrp="1"/>
          </p:cNvSpPr>
          <p:nvPr>
            <p:ph type="title"/>
          </p:nvPr>
        </p:nvSpPr>
        <p:spPr/>
        <p:txBody>
          <a:bodyPr/>
          <a:lstStyle/>
          <a:p>
            <a:r>
              <a:rPr lang="cs-CZ" sz="2000" b="1" kern="100" dirty="0">
                <a:effectLst/>
                <a:latin typeface="Calibri" panose="020F0502020204030204" pitchFamily="34" charset="0"/>
                <a:ea typeface="Calibri" panose="020F0502020204030204" pitchFamily="34" charset="0"/>
                <a:cs typeface="Times New Roman" panose="02020603050405020304" pitchFamily="18" charset="0"/>
              </a:rPr>
              <a:t>Úprava ukazatele K o profesní SP</a:t>
            </a:r>
            <a:br>
              <a:rPr lang="cs-CZ"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cs-CZ" dirty="0"/>
          </a:p>
        </p:txBody>
      </p:sp>
      <p:sp>
        <p:nvSpPr>
          <p:cNvPr id="3" name="Zástupný obsah 2">
            <a:extLst>
              <a:ext uri="{FF2B5EF4-FFF2-40B4-BE49-F238E27FC236}">
                <a16:creationId xmlns:a16="http://schemas.microsoft.com/office/drawing/2014/main" id="{72F4B869-FD95-D541-2C1C-74B7105B4E2B}"/>
              </a:ext>
            </a:extLst>
          </p:cNvPr>
          <p:cNvSpPr>
            <a:spLocks noGrp="1"/>
          </p:cNvSpPr>
          <p:nvPr>
            <p:ph idx="1"/>
          </p:nvPr>
        </p:nvSpPr>
        <p:spPr>
          <a:xfrm>
            <a:off x="677334" y="973124"/>
            <a:ext cx="8596668" cy="4269996"/>
          </a:xfrm>
        </p:spPr>
        <p:txBody>
          <a:bodyPr>
            <a:normAutofit fontScale="77500" lnSpcReduction="20000"/>
          </a:bodyPr>
          <a:lstStyle/>
          <a:p>
            <a:pPr algn="just">
              <a:lnSpc>
                <a:spcPct val="107000"/>
              </a:lnSpc>
              <a:spcAft>
                <a:spcPts val="800"/>
              </a:spcAft>
            </a:pPr>
            <a:r>
              <a:rPr lang="cs-CZ" sz="1800" kern="100" dirty="0">
                <a:effectLst/>
                <a:latin typeface="Calibri" panose="020F0502020204030204" pitchFamily="34" charset="0"/>
                <a:ea typeface="Calibri" panose="020F0502020204030204" pitchFamily="34" charset="0"/>
                <a:cs typeface="Calibri" panose="020F0502020204030204" pitchFamily="34" charset="0"/>
              </a:rPr>
              <a:t>V návaznosti na tézi programového prohlášení vlády ČR: „Do konce roku 2024 upravíme systém financování vysokých škol tak, aby více zohlednil kvalitní výuku a vzdělávání v profesně orientovaných studijních programech“ ministerstvo zahájilo přípravu k jeho naplnění s následujícími poznatky:</a:t>
            </a:r>
            <a:endParaRPr lang="cs-CZ"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1800" kern="100" dirty="0">
                <a:effectLst/>
                <a:latin typeface="Calibri" panose="020F0502020204030204" pitchFamily="34" charset="0"/>
                <a:ea typeface="Calibri" panose="020F0502020204030204" pitchFamily="34" charset="0"/>
                <a:cs typeface="Calibri" panose="020F0502020204030204" pitchFamily="34" charset="0"/>
              </a:rPr>
              <a:t>Analýzou údajů ze SIMS bylo zjištěno, že aktuální četnost již realizovaných profesních studijních programů objektivní využití takto získaných dat ve výpočtech pro financování výrazně limituje.  </a:t>
            </a:r>
            <a:endParaRPr lang="cs-CZ"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cs-CZ" sz="1800" dirty="0">
                <a:effectLst/>
                <a:latin typeface="Calibri" panose="020F0502020204030204" pitchFamily="34" charset="0"/>
                <a:ea typeface="Calibri" panose="020F0502020204030204" pitchFamily="34" charset="0"/>
              </a:rPr>
              <a:t>K 31. 10. 2022 bylo akreditováno 270 profesně zaměřených studijních programů, ve kterých byla evidována aktivní studia. Z celkového počtu studijních programů s aktivními studii (4 716) se jedná o přibližně o 5,7 % studijních programů, z pohledu počtu studií pak cca o 10 %. </a:t>
            </a:r>
          </a:p>
          <a:p>
            <a:pPr algn="just">
              <a:lnSpc>
                <a:spcPct val="107000"/>
              </a:lnSpc>
              <a:spcAft>
                <a:spcPts val="800"/>
              </a:spcAft>
            </a:pPr>
            <a:r>
              <a:rPr lang="cs-CZ" sz="1800" kern="100" dirty="0">
                <a:effectLst/>
                <a:latin typeface="Calibri" panose="020F0502020204030204" pitchFamily="34" charset="0"/>
                <a:ea typeface="Calibri" panose="020F0502020204030204" pitchFamily="34" charset="0"/>
                <a:cs typeface="Times New Roman" panose="02020603050405020304" pitchFamily="18" charset="0"/>
              </a:rPr>
              <a:t>Pro r. 2024 MŠMT předpokládá pilotní zavedení NOVÉHO indikátoru pro </a:t>
            </a:r>
            <a:r>
              <a:rPr lang="cs-CZ" sz="1800" kern="100">
                <a:effectLst/>
                <a:latin typeface="Calibri" panose="020F0502020204030204" pitchFamily="34" charset="0"/>
                <a:ea typeface="Calibri" panose="020F0502020204030204" pitchFamily="34" charset="0"/>
                <a:cs typeface="Times New Roman" panose="02020603050405020304" pitchFamily="18" charset="0"/>
              </a:rPr>
              <a:t>segmenty 3 a 4 </a:t>
            </a:r>
            <a:r>
              <a:rPr lang="cs-CZ" sz="1800" kern="100" dirty="0">
                <a:effectLst/>
                <a:latin typeface="Calibri" panose="020F0502020204030204" pitchFamily="34" charset="0"/>
                <a:ea typeface="Calibri" panose="020F0502020204030204" pitchFamily="34" charset="0"/>
                <a:cs typeface="Times New Roman" panose="02020603050405020304" pitchFamily="18" charset="0"/>
              </a:rPr>
              <a:t>s tím, že zdrojem dat budou počty aktivních profesních SP a počty v nich studujících přepočtených studentů. Pro následující léta je záměrem MŠMT rozšířit uplatnění tohoto indikátoru i na další segmenty. Zároveň bude připravováno doplnění do výpočtu údajů o počtu absolventů těchto SP s postupným nárůstem váhy tohoto kritéria. Nový indikátor </a:t>
            </a:r>
            <a:r>
              <a:rPr lang="cs-CZ" sz="18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bude do schématu indikátorů zaveden s váhou 3 -5 % s tím, že toto může být učiněno na úkor některého (některých) z ostatních konkrétních indikátorů, případně mohou být poměrově sníženy všechny k zachování součtu 100 %.</a:t>
            </a:r>
          </a:p>
          <a:p>
            <a:r>
              <a:rPr lang="cs-CZ" sz="1800" dirty="0">
                <a:effectLst/>
                <a:latin typeface="Calibri" panose="020F0502020204030204" pitchFamily="34" charset="0"/>
                <a:ea typeface="Calibri" panose="020F0502020204030204" pitchFamily="34" charset="0"/>
                <a:cs typeface="Times New Roman" panose="02020603050405020304" pitchFamily="18" charset="0"/>
              </a:rPr>
              <a:t>Vzhledem k očekávanému významnému meziročním nárůstu počtu profesních SP a počtu v nich studujících studentů, budou modelové propočty provedeny na základě výstupů ze SIMS k 31. 10. 2023 a RK s nimi bude seznámena na svém příštím jednání</a:t>
            </a:r>
            <a:endParaRPr lang="cs-CZ" dirty="0"/>
          </a:p>
        </p:txBody>
      </p:sp>
      <p:sp>
        <p:nvSpPr>
          <p:cNvPr id="4" name="Obdélník 3">
            <a:extLst>
              <a:ext uri="{FF2B5EF4-FFF2-40B4-BE49-F238E27FC236}">
                <a16:creationId xmlns:a16="http://schemas.microsoft.com/office/drawing/2014/main" id="{77E08957-1B50-D664-CBDB-51C064CF786F}"/>
              </a:ext>
            </a:extLst>
          </p:cNvPr>
          <p:cNvSpPr/>
          <p:nvPr/>
        </p:nvSpPr>
        <p:spPr>
          <a:xfrm>
            <a:off x="864066" y="5503178"/>
            <a:ext cx="7399090" cy="124157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cs-CZ" dirty="0">
                <a:solidFill>
                  <a:srgbClr val="FF0000"/>
                </a:solidFill>
              </a:rPr>
              <a:t>ZÁVĚR – zástupci obou reprezentací upozornili na možná úskalí takto rychle zavedeného indikátoru – součást programového prohlášení vlády </a:t>
            </a:r>
          </a:p>
        </p:txBody>
      </p:sp>
    </p:spTree>
    <p:extLst>
      <p:ext uri="{BB962C8B-B14F-4D97-AF65-F5344CB8AC3E}">
        <p14:creationId xmlns:p14="http://schemas.microsoft.com/office/powerpoint/2010/main" val="42625486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a:extLst>
              <a:ext uri="{FF2B5EF4-FFF2-40B4-BE49-F238E27FC236}">
                <a16:creationId xmlns:a16="http://schemas.microsoft.com/office/drawing/2014/main" id="{A4F6952C-241D-7B65-A189-19B52529A0B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53143" y="587828"/>
            <a:ext cx="10450286" cy="6177550"/>
          </a:xfrm>
          <a:prstGeom prst="rect">
            <a:avLst/>
          </a:prstGeom>
          <a:noFill/>
          <a:ln>
            <a:noFill/>
          </a:ln>
        </p:spPr>
      </p:pic>
    </p:spTree>
    <p:extLst>
      <p:ext uri="{BB962C8B-B14F-4D97-AF65-F5344CB8AC3E}">
        <p14:creationId xmlns:p14="http://schemas.microsoft.com/office/powerpoint/2010/main" val="28608858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0B248EF-F03E-80F7-52C7-ACFB5D40BC0B}"/>
              </a:ext>
            </a:extLst>
          </p:cNvPr>
          <p:cNvSpPr>
            <a:spLocks noGrp="1"/>
          </p:cNvSpPr>
          <p:nvPr>
            <p:ph type="title"/>
          </p:nvPr>
        </p:nvSpPr>
        <p:spPr/>
        <p:txBody>
          <a:bodyPr/>
          <a:lstStyle/>
          <a:p>
            <a:r>
              <a:rPr lang="cs-CZ" dirty="0"/>
              <a:t>Různé</a:t>
            </a:r>
          </a:p>
        </p:txBody>
      </p:sp>
      <p:sp>
        <p:nvSpPr>
          <p:cNvPr id="3" name="Zástupný obsah 2">
            <a:extLst>
              <a:ext uri="{FF2B5EF4-FFF2-40B4-BE49-F238E27FC236}">
                <a16:creationId xmlns:a16="http://schemas.microsoft.com/office/drawing/2014/main" id="{57A721A3-6402-72EA-076F-5D06E095E692}"/>
              </a:ext>
            </a:extLst>
          </p:cNvPr>
          <p:cNvSpPr>
            <a:spLocks noGrp="1"/>
          </p:cNvSpPr>
          <p:nvPr>
            <p:ph idx="1"/>
          </p:nvPr>
        </p:nvSpPr>
        <p:spPr>
          <a:xfrm>
            <a:off x="677334" y="1280161"/>
            <a:ext cx="8596668" cy="4761202"/>
          </a:xfrm>
        </p:spPr>
        <p:txBody>
          <a:bodyPr>
            <a:normAutofit fontScale="25000" lnSpcReduction="20000"/>
          </a:bodyPr>
          <a:lstStyle/>
          <a:p>
            <a:pPr marL="565200" indent="-457200" algn="just">
              <a:spcAft>
                <a:spcPts val="2400"/>
              </a:spcAft>
              <a:buFont typeface="+mj-lt"/>
              <a:buAutoNum type="arabicParenR"/>
            </a:pPr>
            <a:r>
              <a:rPr lang="cs-CZ" sz="5600" b="1" dirty="0"/>
              <a:t>Program podpory rozvoje v oblasti vysokých škol</a:t>
            </a:r>
          </a:p>
          <a:p>
            <a:pPr marL="565200" indent="-457200" algn="just">
              <a:spcAft>
                <a:spcPts val="2400"/>
              </a:spcAft>
              <a:buFont typeface="+mj-lt"/>
              <a:buAutoNum type="arabicParenR"/>
            </a:pPr>
            <a:r>
              <a:rPr lang="cs-CZ" sz="5600" b="1" dirty="0"/>
              <a:t>NPO – komponenta 3.2.1</a:t>
            </a:r>
          </a:p>
          <a:p>
            <a:pPr marL="565200" indent="-457200" algn="just">
              <a:spcAft>
                <a:spcPts val="2400"/>
              </a:spcAft>
              <a:buFont typeface="+mj-lt"/>
              <a:buAutoNum type="arabicParenR"/>
            </a:pPr>
            <a:r>
              <a:rPr lang="cs-CZ" sz="5600" b="1" dirty="0"/>
              <a:t>NPO – Podpora zelených dovedností a udržitelnosti na vysokých školách</a:t>
            </a:r>
          </a:p>
          <a:p>
            <a:pPr marL="565200" indent="-457200" algn="just">
              <a:spcAft>
                <a:spcPts val="2400"/>
              </a:spcAft>
              <a:buFont typeface="+mj-lt"/>
              <a:buAutoNum type="arabicParenR"/>
            </a:pPr>
            <a:r>
              <a:rPr lang="cs-CZ" sz="5600" b="1" dirty="0" err="1"/>
              <a:t>VaV</a:t>
            </a:r>
            <a:r>
              <a:rPr lang="cs-CZ" sz="5600" b="1" dirty="0"/>
              <a:t> – DKRVO</a:t>
            </a:r>
          </a:p>
          <a:p>
            <a:pPr marL="565200" indent="-457200" algn="just">
              <a:spcAft>
                <a:spcPts val="2400"/>
              </a:spcAft>
              <a:buFont typeface="+mj-lt"/>
              <a:buAutoNum type="arabicParenR"/>
            </a:pPr>
            <a:r>
              <a:rPr lang="cs-CZ" sz="5600" b="1" dirty="0" err="1"/>
              <a:t>VaV</a:t>
            </a:r>
            <a:r>
              <a:rPr lang="cs-CZ" sz="5600" b="1" dirty="0"/>
              <a:t> – Specifický vysokoškolský výzkum</a:t>
            </a:r>
          </a:p>
          <a:p>
            <a:pPr marL="565200" indent="-457200" algn="just">
              <a:spcAft>
                <a:spcPts val="2400"/>
              </a:spcAft>
              <a:buFont typeface="+mj-lt"/>
              <a:buAutoNum type="arabicParenR"/>
            </a:pPr>
            <a:r>
              <a:rPr lang="cs-CZ" sz="5600" b="1" dirty="0"/>
              <a:t>Stav fondů VVŠ</a:t>
            </a:r>
          </a:p>
          <a:p>
            <a:pPr marL="565200" indent="-457200" algn="just">
              <a:spcAft>
                <a:spcPts val="2400"/>
              </a:spcAft>
              <a:buFont typeface="+mj-lt"/>
              <a:buAutoNum type="arabicParenR"/>
            </a:pPr>
            <a:r>
              <a:rPr lang="cs-CZ" sz="5600" b="1" dirty="0"/>
              <a:t>Záměr MŠMT podpořit mzdovou kohezi</a:t>
            </a:r>
          </a:p>
          <a:p>
            <a:pPr marL="565200" indent="-457200" algn="just">
              <a:spcAft>
                <a:spcPts val="2400"/>
              </a:spcAft>
              <a:buFont typeface="+mj-lt"/>
              <a:buAutoNum type="arabicParenR"/>
            </a:pPr>
            <a:r>
              <a:rPr lang="cs-CZ" sz="5600" b="1" dirty="0"/>
              <a:t>Záměr podpory excelence na VŠ</a:t>
            </a:r>
          </a:p>
          <a:p>
            <a:pPr marL="565200" indent="-457200" algn="just">
              <a:spcAft>
                <a:spcPts val="2400"/>
              </a:spcAft>
              <a:buFont typeface="+mj-lt"/>
              <a:buAutoNum type="arabicParenR"/>
            </a:pPr>
            <a:r>
              <a:rPr lang="cs-CZ" sz="5600" b="1" dirty="0"/>
              <a:t>KEN nově akreditovaných SP</a:t>
            </a:r>
          </a:p>
          <a:p>
            <a:endParaRPr lang="cs-CZ" dirty="0"/>
          </a:p>
        </p:txBody>
      </p:sp>
    </p:spTree>
    <p:extLst>
      <p:ext uri="{BB962C8B-B14F-4D97-AF65-F5344CB8AC3E}">
        <p14:creationId xmlns:p14="http://schemas.microsoft.com/office/powerpoint/2010/main" val="10920513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CC1451A-EDAB-B6F0-0F43-73F3114EC6A7}"/>
              </a:ext>
            </a:extLst>
          </p:cNvPr>
          <p:cNvSpPr>
            <a:spLocks noGrp="1"/>
          </p:cNvSpPr>
          <p:nvPr>
            <p:ph type="title"/>
          </p:nvPr>
        </p:nvSpPr>
        <p:spPr/>
        <p:txBody>
          <a:bodyPr>
            <a:normAutofit fontScale="90000"/>
          </a:bodyPr>
          <a:lstStyle/>
          <a:p>
            <a:r>
              <a:rPr lang="cs-CZ" b="1" dirty="0"/>
              <a:t>1. Program podpory rozvoje v oblasti VŠ</a:t>
            </a:r>
            <a:br>
              <a:rPr lang="cs-CZ" b="1" dirty="0"/>
            </a:br>
            <a:endParaRPr lang="cs-CZ" dirty="0"/>
          </a:p>
        </p:txBody>
      </p:sp>
      <p:sp>
        <p:nvSpPr>
          <p:cNvPr id="3" name="Zástupný obsah 2">
            <a:extLst>
              <a:ext uri="{FF2B5EF4-FFF2-40B4-BE49-F238E27FC236}">
                <a16:creationId xmlns:a16="http://schemas.microsoft.com/office/drawing/2014/main" id="{006EBB82-19FE-2897-42DE-68B82F739AC7}"/>
              </a:ext>
            </a:extLst>
          </p:cNvPr>
          <p:cNvSpPr>
            <a:spLocks noGrp="1"/>
          </p:cNvSpPr>
          <p:nvPr>
            <p:ph idx="1"/>
          </p:nvPr>
        </p:nvSpPr>
        <p:spPr>
          <a:xfrm>
            <a:off x="677334" y="1695797"/>
            <a:ext cx="8596668" cy="4854632"/>
          </a:xfrm>
        </p:spPr>
        <p:txBody>
          <a:bodyPr>
            <a:normAutofit fontScale="92500" lnSpcReduction="20000"/>
          </a:bodyPr>
          <a:lstStyle/>
          <a:p>
            <a:pPr algn="just">
              <a:spcAft>
                <a:spcPts val="0"/>
              </a:spcAft>
            </a:pPr>
            <a:r>
              <a:rPr lang="cs-CZ" sz="1800" dirty="0"/>
              <a:t>Informace o programu jako nová příloha Plánu realizace; výzva bude vypsána samostatně </a:t>
            </a:r>
          </a:p>
          <a:p>
            <a:pPr algn="just">
              <a:spcAft>
                <a:spcPts val="0"/>
              </a:spcAft>
            </a:pPr>
            <a:r>
              <a:rPr lang="cs-CZ" sz="1800" dirty="0">
                <a:latin typeface="+mj-lt"/>
              </a:rPr>
              <a:t>Program představuje podporu zaměřenou na spolupráci vysokých škol; částečně navazuje na témata vyhlašovaná v rámci Centralizovaných rozvojových programů </a:t>
            </a:r>
          </a:p>
          <a:p>
            <a:pPr lvl="2" algn="just"/>
            <a:r>
              <a:rPr lang="cs-CZ" sz="1700" dirty="0">
                <a:latin typeface="+mj-lt"/>
              </a:rPr>
              <a:t>cílí na strategický rozvoj veřejných vysokých škol a propagaci oblasti vysokého školství</a:t>
            </a:r>
          </a:p>
          <a:p>
            <a:pPr lvl="2" algn="just"/>
            <a:r>
              <a:rPr lang="cs-CZ" sz="1700" dirty="0">
                <a:latin typeface="+mj-lt"/>
              </a:rPr>
              <a:t>záměrem je umožnit VŠ dále čerpat nezanedbatelnou podporu a zároveň vylepšit strukturu podpory tak, aby lépe odpovídala současným potřebám </a:t>
            </a:r>
          </a:p>
          <a:p>
            <a:pPr lvl="1" algn="just"/>
            <a:r>
              <a:rPr lang="pl-PL" sz="1800" dirty="0">
                <a:latin typeface="+mj-lt"/>
              </a:rPr>
              <a:t>Program je rozdělen na dvě části</a:t>
            </a:r>
          </a:p>
          <a:p>
            <a:pPr lvl="2" algn="just"/>
            <a:r>
              <a:rPr lang="cs-CZ" sz="1700" dirty="0">
                <a:latin typeface="+mj-lt"/>
              </a:rPr>
              <a:t>V první části se jedná o jednoleté projekty zpracovávané jednotlivě za každou VŠ (Program spolupráci VŠ nezakazuje), témata značně tematicky navazují na CRP,     </a:t>
            </a:r>
            <a:r>
              <a:rPr lang="cs-CZ" sz="1700" b="1" dirty="0">
                <a:latin typeface="+mj-lt"/>
              </a:rPr>
              <a:t>130 mil. Kč na rok</a:t>
            </a:r>
          </a:p>
          <a:p>
            <a:pPr lvl="2" algn="just"/>
            <a:r>
              <a:rPr lang="cs-CZ" sz="1700" dirty="0">
                <a:latin typeface="+mj-lt"/>
              </a:rPr>
              <a:t>V části dvě jde o dva projekty s delším charakterem. V těchto projektech bude aktivněji působit MŠMT – bude plnit roli koordinační, konzultační a kontrolní, témata projektů jsou a) implementace reformy doktorského studia a                         za b) strategie řízení lidských zdrojů, </a:t>
            </a:r>
            <a:r>
              <a:rPr lang="cs-CZ" sz="1700" b="1" dirty="0">
                <a:latin typeface="+mj-lt"/>
              </a:rPr>
              <a:t>celková alokace 30 mil. Kč</a:t>
            </a:r>
          </a:p>
          <a:p>
            <a:pPr lvl="1" algn="just"/>
            <a:r>
              <a:rPr lang="cs-CZ" sz="1800" dirty="0">
                <a:latin typeface="+mj-lt"/>
              </a:rPr>
              <a:t>Výzva bude předložena na Poradu vedení MŠMT do konce listopadu 2023; předkládat projekty bude možné do 29. 2. 2024 (sloučení termínu pro předkládání projektů v tomto programu a Plánu realizace ministerstvu)</a:t>
            </a:r>
          </a:p>
          <a:p>
            <a:endParaRPr lang="cs-CZ" dirty="0"/>
          </a:p>
        </p:txBody>
      </p:sp>
    </p:spTree>
    <p:extLst>
      <p:ext uri="{BB962C8B-B14F-4D97-AF65-F5344CB8AC3E}">
        <p14:creationId xmlns:p14="http://schemas.microsoft.com/office/powerpoint/2010/main" val="18363592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87BDC66-62C7-5304-B138-108DDFB47411}"/>
              </a:ext>
            </a:extLst>
          </p:cNvPr>
          <p:cNvSpPr>
            <a:spLocks noGrp="1"/>
          </p:cNvSpPr>
          <p:nvPr>
            <p:ph type="title"/>
          </p:nvPr>
        </p:nvSpPr>
        <p:spPr/>
        <p:txBody>
          <a:bodyPr/>
          <a:lstStyle/>
          <a:p>
            <a:r>
              <a:rPr lang="cs-CZ" b="1" dirty="0"/>
              <a:t>2. NPO – Komponenta 3.2.1</a:t>
            </a:r>
            <a:br>
              <a:rPr lang="cs-CZ" b="1" dirty="0"/>
            </a:br>
            <a:endParaRPr lang="cs-CZ" dirty="0"/>
          </a:p>
        </p:txBody>
      </p:sp>
      <p:sp>
        <p:nvSpPr>
          <p:cNvPr id="3" name="Zástupný obsah 2">
            <a:extLst>
              <a:ext uri="{FF2B5EF4-FFF2-40B4-BE49-F238E27FC236}">
                <a16:creationId xmlns:a16="http://schemas.microsoft.com/office/drawing/2014/main" id="{EFA49C23-C973-AF13-90ED-C1E99B7E1453}"/>
              </a:ext>
            </a:extLst>
          </p:cNvPr>
          <p:cNvSpPr>
            <a:spLocks noGrp="1"/>
          </p:cNvSpPr>
          <p:nvPr>
            <p:ph idx="1"/>
          </p:nvPr>
        </p:nvSpPr>
        <p:spPr/>
        <p:txBody>
          <a:bodyPr/>
          <a:lstStyle/>
          <a:p>
            <a:pPr algn="just">
              <a:spcAft>
                <a:spcPts val="600"/>
              </a:spcAft>
            </a:pPr>
            <a:r>
              <a:rPr lang="cs-CZ" dirty="0"/>
              <a:t>Zákonem č. 449/2022 Sb., zákon o státním rozpočtu ČR na rok 2023, byly MŠMT poskytnuty prostředky na komponentu 3.2.1 ve výši 1 110 mil. Kč</a:t>
            </a:r>
          </a:p>
          <a:p>
            <a:pPr algn="just">
              <a:spcAft>
                <a:spcPts val="600"/>
              </a:spcAft>
            </a:pPr>
            <a:r>
              <a:rPr lang="cs-CZ" dirty="0"/>
              <a:t>Na základě aktualizovaných rozpočtů projektů MŠMT požádalo MF o souvztažné navýšení prostředků o  596 mil. Kč. Jednání dosud nebylo uzavřeno</a:t>
            </a:r>
          </a:p>
        </p:txBody>
      </p:sp>
    </p:spTree>
    <p:extLst>
      <p:ext uri="{BB962C8B-B14F-4D97-AF65-F5344CB8AC3E}">
        <p14:creationId xmlns:p14="http://schemas.microsoft.com/office/powerpoint/2010/main" val="1030830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Obsah</a:t>
            </a:r>
          </a:p>
        </p:txBody>
      </p:sp>
      <p:sp>
        <p:nvSpPr>
          <p:cNvPr id="3" name="Zástupný symbol pro obsah 2"/>
          <p:cNvSpPr>
            <a:spLocks noGrp="1"/>
          </p:cNvSpPr>
          <p:nvPr>
            <p:ph idx="1"/>
          </p:nvPr>
        </p:nvSpPr>
        <p:spPr>
          <a:xfrm>
            <a:off x="1015067" y="2060849"/>
            <a:ext cx="9571839" cy="3240360"/>
          </a:xfrm>
        </p:spPr>
        <p:txBody>
          <a:bodyPr>
            <a:normAutofit fontScale="40000" lnSpcReduction="20000"/>
          </a:bodyPr>
          <a:lstStyle/>
          <a:p>
            <a:endParaRPr lang="cs-CZ" sz="4400" dirty="0"/>
          </a:p>
          <a:p>
            <a:pPr marL="0" indent="0">
              <a:buNone/>
            </a:pPr>
            <a:r>
              <a:rPr lang="cs-CZ" sz="6000" b="1" dirty="0"/>
              <a:t>Informace z jednání Reprezentativní komise MŠMT </a:t>
            </a:r>
          </a:p>
          <a:p>
            <a:pPr marL="0" indent="0">
              <a:buNone/>
            </a:pPr>
            <a:r>
              <a:rPr lang="cs-CZ" sz="6000" b="1" dirty="0"/>
              <a:t>ze dne 11.10. 2023</a:t>
            </a:r>
          </a:p>
          <a:p>
            <a:r>
              <a:rPr lang="cs-CZ" sz="4400" b="1" dirty="0">
                <a:latin typeface="+mj-lt"/>
              </a:rPr>
              <a:t>Rozpočet 2023</a:t>
            </a:r>
          </a:p>
          <a:p>
            <a:r>
              <a:rPr lang="cs-CZ" sz="4400" b="1" dirty="0">
                <a:latin typeface="+mj-lt"/>
              </a:rPr>
              <a:t>Rozpočet 2024</a:t>
            </a:r>
          </a:p>
          <a:p>
            <a:r>
              <a:rPr lang="cs-CZ" sz="4400" b="1" kern="100" dirty="0">
                <a:effectLst/>
                <a:latin typeface="+mj-lt"/>
                <a:ea typeface="Calibri" panose="020F0502020204030204" pitchFamily="34" charset="0"/>
                <a:cs typeface="Times New Roman" panose="02020603050405020304" pitchFamily="18" charset="0"/>
              </a:rPr>
              <a:t>Reforma financování doktorských studijních programů</a:t>
            </a:r>
          </a:p>
          <a:p>
            <a:r>
              <a:rPr lang="cs-CZ" sz="4400" b="1" kern="100" dirty="0">
                <a:effectLst/>
                <a:latin typeface="+mj-lt"/>
                <a:ea typeface="Calibri" panose="020F0502020204030204" pitchFamily="34" charset="0"/>
                <a:cs typeface="Times New Roman" panose="02020603050405020304" pitchFamily="18" charset="0"/>
              </a:rPr>
              <a:t>Úprava indikátoru </a:t>
            </a:r>
            <a:r>
              <a:rPr lang="cs-CZ" sz="4400" b="1" kern="100" dirty="0" err="1">
                <a:effectLst/>
                <a:latin typeface="+mj-lt"/>
                <a:ea typeface="Calibri" panose="020F0502020204030204" pitchFamily="34" charset="0"/>
                <a:cs typeface="Times New Roman" panose="02020603050405020304" pitchFamily="18" charset="0"/>
              </a:rPr>
              <a:t>VaV</a:t>
            </a:r>
            <a:r>
              <a:rPr lang="cs-CZ" sz="4400" b="1" kern="100" dirty="0">
                <a:effectLst/>
                <a:latin typeface="+mj-lt"/>
                <a:ea typeface="Calibri" panose="020F0502020204030204" pitchFamily="34" charset="0"/>
                <a:cs typeface="Times New Roman" panose="02020603050405020304" pitchFamily="18" charset="0"/>
              </a:rPr>
              <a:t> ukazatele K</a:t>
            </a:r>
          </a:p>
          <a:p>
            <a:r>
              <a:rPr lang="cs-CZ" sz="4400" b="1" kern="100" dirty="0">
                <a:effectLst/>
                <a:latin typeface="+mj-lt"/>
                <a:ea typeface="Calibri" panose="020F0502020204030204" pitchFamily="34" charset="0"/>
                <a:cs typeface="Times New Roman" panose="02020603050405020304" pitchFamily="18" charset="0"/>
              </a:rPr>
              <a:t>Úprava ukazatele K o profesní SP</a:t>
            </a:r>
          </a:p>
          <a:p>
            <a:r>
              <a:rPr lang="cs-CZ" sz="4400" b="1" dirty="0">
                <a:latin typeface="+mj-lt"/>
                <a:cs typeface="Times New Roman" panose="02020603050405020304" pitchFamily="18" charset="0"/>
              </a:rPr>
              <a:t>Různé</a:t>
            </a:r>
            <a:endParaRPr lang="cs-CZ" sz="4400" b="1" dirty="0">
              <a:latin typeface="+mj-lt"/>
            </a:endParaRPr>
          </a:p>
          <a:p>
            <a:pPr marL="0" indent="0">
              <a:buNone/>
            </a:pPr>
            <a:endParaRPr lang="cs-CZ" sz="4400" dirty="0"/>
          </a:p>
          <a:p>
            <a:pPr marL="0" indent="0">
              <a:buNone/>
            </a:pPr>
            <a:endParaRPr lang="cs-CZ" sz="4400" dirty="0"/>
          </a:p>
        </p:txBody>
      </p:sp>
    </p:spTree>
    <p:extLst>
      <p:ext uri="{BB962C8B-B14F-4D97-AF65-F5344CB8AC3E}">
        <p14:creationId xmlns:p14="http://schemas.microsoft.com/office/powerpoint/2010/main" val="34703460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26E1FFA-4AF8-55D1-1A65-061D0165D5CE}"/>
              </a:ext>
            </a:extLst>
          </p:cNvPr>
          <p:cNvSpPr>
            <a:spLocks noGrp="1"/>
          </p:cNvSpPr>
          <p:nvPr>
            <p:ph type="title"/>
          </p:nvPr>
        </p:nvSpPr>
        <p:spPr/>
        <p:txBody>
          <a:bodyPr>
            <a:normAutofit fontScale="90000"/>
          </a:bodyPr>
          <a:lstStyle/>
          <a:p>
            <a:r>
              <a:rPr lang="cs-CZ" b="1" dirty="0"/>
              <a:t>3. NPO - Podpora zelených dovedností a udržitelnosti na vysokých školách</a:t>
            </a:r>
            <a:br>
              <a:rPr lang="cs-CZ" b="1" dirty="0"/>
            </a:br>
            <a:endParaRPr lang="cs-CZ" dirty="0"/>
          </a:p>
        </p:txBody>
      </p:sp>
      <p:sp>
        <p:nvSpPr>
          <p:cNvPr id="3" name="Zástupný obsah 2">
            <a:extLst>
              <a:ext uri="{FF2B5EF4-FFF2-40B4-BE49-F238E27FC236}">
                <a16:creationId xmlns:a16="http://schemas.microsoft.com/office/drawing/2014/main" id="{4A28B35A-D29C-2F14-F8CC-18233CDB740C}"/>
              </a:ext>
            </a:extLst>
          </p:cNvPr>
          <p:cNvSpPr>
            <a:spLocks noGrp="1"/>
          </p:cNvSpPr>
          <p:nvPr>
            <p:ph idx="1"/>
          </p:nvPr>
        </p:nvSpPr>
        <p:spPr/>
        <p:txBody>
          <a:bodyPr/>
          <a:lstStyle/>
          <a:p>
            <a:pPr algn="just">
              <a:spcAft>
                <a:spcPts val="600"/>
              </a:spcAft>
            </a:pPr>
            <a:r>
              <a:rPr lang="cs-CZ" dirty="0"/>
              <a:t>MŠMT v roce 2024 podpoří realizaci projektů v rámci komponenty 7.4.</a:t>
            </a:r>
          </a:p>
          <a:p>
            <a:pPr algn="just">
              <a:spcAft>
                <a:spcPts val="600"/>
              </a:spcAft>
            </a:pPr>
            <a:r>
              <a:rPr lang="cs-CZ" dirty="0"/>
              <a:t>Cílem projektu je podpora ekologické transformace a udržitelného rozvoje vysokého školství a odborné přípravy</a:t>
            </a:r>
          </a:p>
          <a:p>
            <a:pPr algn="just">
              <a:spcAft>
                <a:spcPts val="600"/>
              </a:spcAft>
            </a:pPr>
            <a:r>
              <a:rPr lang="cs-CZ" dirty="0"/>
              <a:t>Výzva se zaměří na revize a inovace stávajících SP a jejich obohacení o témata zelené tranzice a na vznik nových SP a kurzů CŽV</a:t>
            </a:r>
          </a:p>
          <a:p>
            <a:pPr algn="just">
              <a:spcAft>
                <a:spcPts val="600"/>
              </a:spcAft>
            </a:pPr>
            <a:r>
              <a:rPr lang="cs-CZ" dirty="0"/>
              <a:t>Součástí je i vytváření strategií udržitelnosti a zelené transformace na VŠ a podpora navazování strategických partnerství</a:t>
            </a:r>
          </a:p>
          <a:p>
            <a:endParaRPr lang="cs-CZ" dirty="0"/>
          </a:p>
        </p:txBody>
      </p:sp>
    </p:spTree>
    <p:extLst>
      <p:ext uri="{BB962C8B-B14F-4D97-AF65-F5344CB8AC3E}">
        <p14:creationId xmlns:p14="http://schemas.microsoft.com/office/powerpoint/2010/main" val="31751572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F05FB9E-3949-8AAB-FE67-89FD36C9E6E3}"/>
              </a:ext>
            </a:extLst>
          </p:cNvPr>
          <p:cNvSpPr>
            <a:spLocks noGrp="1"/>
          </p:cNvSpPr>
          <p:nvPr>
            <p:ph type="title"/>
          </p:nvPr>
        </p:nvSpPr>
        <p:spPr/>
        <p:txBody>
          <a:bodyPr/>
          <a:lstStyle/>
          <a:p>
            <a:r>
              <a:rPr lang="cs-CZ" b="1" dirty="0"/>
              <a:t>4. </a:t>
            </a:r>
            <a:r>
              <a:rPr lang="cs-CZ" b="1" dirty="0" err="1"/>
              <a:t>VaV</a:t>
            </a:r>
            <a:r>
              <a:rPr lang="cs-CZ" b="1" dirty="0"/>
              <a:t> – DKRVO</a:t>
            </a:r>
            <a:br>
              <a:rPr lang="cs-CZ" b="1" dirty="0"/>
            </a:br>
            <a:endParaRPr lang="cs-CZ" dirty="0"/>
          </a:p>
        </p:txBody>
      </p:sp>
      <p:sp>
        <p:nvSpPr>
          <p:cNvPr id="3" name="Zástupný obsah 2">
            <a:extLst>
              <a:ext uri="{FF2B5EF4-FFF2-40B4-BE49-F238E27FC236}">
                <a16:creationId xmlns:a16="http://schemas.microsoft.com/office/drawing/2014/main" id="{D2035101-A114-2BC0-8C61-EF2C2F664DD4}"/>
              </a:ext>
            </a:extLst>
          </p:cNvPr>
          <p:cNvSpPr>
            <a:spLocks noGrp="1"/>
          </p:cNvSpPr>
          <p:nvPr>
            <p:ph idx="1"/>
          </p:nvPr>
        </p:nvSpPr>
        <p:spPr/>
        <p:txBody>
          <a:bodyPr/>
          <a:lstStyle/>
          <a:p>
            <a:pPr>
              <a:spcAft>
                <a:spcPts val="600"/>
              </a:spcAft>
            </a:pPr>
            <a:r>
              <a:rPr lang="cs-CZ" dirty="0"/>
              <a:t>IP DKRVO v aktuálním návrhu státního rozpočtu navržena ve výši                        9 202 030 759 Kč</a:t>
            </a:r>
          </a:p>
          <a:p>
            <a:pPr>
              <a:spcAft>
                <a:spcPts val="600"/>
              </a:spcAft>
            </a:pPr>
            <a:r>
              <a:rPr lang="cs-CZ" dirty="0"/>
              <a:t>Oproti roku 2023 se jedná o nárůst ukazatele o 387 206 794 Kč, tedy 4,39 %</a:t>
            </a:r>
          </a:p>
          <a:p>
            <a:pPr algn="just">
              <a:spcAft>
                <a:spcPts val="600"/>
              </a:spcAft>
            </a:pPr>
            <a:r>
              <a:rPr lang="cs-CZ" dirty="0"/>
              <a:t>Pro segment VŠ připadají prostředky ve výši 9 198 221 759 Kč</a:t>
            </a:r>
          </a:p>
          <a:p>
            <a:pPr algn="just">
              <a:spcAft>
                <a:spcPts val="600"/>
              </a:spcAft>
            </a:pPr>
            <a:r>
              <a:rPr lang="cs-CZ" dirty="0"/>
              <a:t>Podpora bude poskytnuta v souladu s </a:t>
            </a:r>
            <a:r>
              <a:rPr lang="cs-CZ" i="1" dirty="0"/>
              <a:t>Pravidly poskytování institucionální podpory na dlouhodobý koncepční rozvoj výzkumné organizace v segmentu vysokých škol v působnosti Ministerstva školství, mládeže a tělovýchovy na léta 2021 až 2025, č. j. MSMT-44599/2020-1, ve znění změn účinných od 1. března 2023</a:t>
            </a:r>
          </a:p>
          <a:p>
            <a:endParaRPr lang="cs-CZ" dirty="0"/>
          </a:p>
        </p:txBody>
      </p:sp>
    </p:spTree>
    <p:extLst>
      <p:ext uri="{BB962C8B-B14F-4D97-AF65-F5344CB8AC3E}">
        <p14:creationId xmlns:p14="http://schemas.microsoft.com/office/powerpoint/2010/main" val="4218123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FD8FF82-E59B-5C4D-EDC6-EB1A10316380}"/>
              </a:ext>
            </a:extLst>
          </p:cNvPr>
          <p:cNvSpPr>
            <a:spLocks noGrp="1"/>
          </p:cNvSpPr>
          <p:nvPr>
            <p:ph type="title"/>
          </p:nvPr>
        </p:nvSpPr>
        <p:spPr/>
        <p:txBody>
          <a:bodyPr>
            <a:normAutofit fontScale="90000"/>
          </a:bodyPr>
          <a:lstStyle/>
          <a:p>
            <a:r>
              <a:rPr lang="cs-CZ" b="1" dirty="0"/>
              <a:t>5. </a:t>
            </a:r>
            <a:r>
              <a:rPr lang="cs-CZ" b="1" dirty="0" err="1"/>
              <a:t>VaV</a:t>
            </a:r>
            <a:r>
              <a:rPr lang="cs-CZ" b="1" dirty="0"/>
              <a:t> - Specifický vysokoškolský výzkum</a:t>
            </a:r>
            <a:br>
              <a:rPr lang="cs-CZ" b="1" dirty="0"/>
            </a:br>
            <a:endParaRPr lang="cs-CZ" dirty="0"/>
          </a:p>
        </p:txBody>
      </p:sp>
      <p:sp>
        <p:nvSpPr>
          <p:cNvPr id="3" name="Zástupný obsah 2">
            <a:extLst>
              <a:ext uri="{FF2B5EF4-FFF2-40B4-BE49-F238E27FC236}">
                <a16:creationId xmlns:a16="http://schemas.microsoft.com/office/drawing/2014/main" id="{6BB5C727-0D50-079F-1605-35D07357EB9F}"/>
              </a:ext>
            </a:extLst>
          </p:cNvPr>
          <p:cNvSpPr>
            <a:spLocks noGrp="1"/>
          </p:cNvSpPr>
          <p:nvPr>
            <p:ph idx="1"/>
          </p:nvPr>
        </p:nvSpPr>
        <p:spPr/>
        <p:txBody>
          <a:bodyPr/>
          <a:lstStyle/>
          <a:p>
            <a:pPr algn="just">
              <a:spcAft>
                <a:spcPts val="600"/>
              </a:spcAft>
            </a:pPr>
            <a:r>
              <a:rPr lang="cs-CZ" dirty="0"/>
              <a:t>Účelová podpora na specifický vysokoškolský výzkum poskytována podle </a:t>
            </a:r>
            <a:r>
              <a:rPr lang="cs-CZ" i="1" dirty="0"/>
              <a:t>Pravidel pro poskytování účelové podpory na specifický vysokoškolský výzkum</a:t>
            </a:r>
          </a:p>
          <a:p>
            <a:pPr algn="just">
              <a:spcAft>
                <a:spcPts val="600"/>
              </a:spcAft>
            </a:pPr>
            <a:r>
              <a:rPr lang="cs-CZ" dirty="0"/>
              <a:t>Výše podpory v aktuálním návrhu státního rozpočtu činí 1 048 777 200 Kč</a:t>
            </a:r>
          </a:p>
          <a:p>
            <a:pPr algn="just">
              <a:spcAft>
                <a:spcPts val="600"/>
              </a:spcAft>
            </a:pPr>
            <a:r>
              <a:rPr lang="cs-CZ" dirty="0"/>
              <a:t>Meziroční pokles o 116 530 800 Kč, tedy 10 %</a:t>
            </a:r>
          </a:p>
          <a:p>
            <a:endParaRPr lang="cs-CZ" dirty="0"/>
          </a:p>
        </p:txBody>
      </p:sp>
    </p:spTree>
    <p:extLst>
      <p:ext uri="{BB962C8B-B14F-4D97-AF65-F5344CB8AC3E}">
        <p14:creationId xmlns:p14="http://schemas.microsoft.com/office/powerpoint/2010/main" val="18980250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9D28847-8377-FE9E-A896-A064221BF1A8}"/>
              </a:ext>
            </a:extLst>
          </p:cNvPr>
          <p:cNvSpPr>
            <a:spLocks noGrp="1"/>
          </p:cNvSpPr>
          <p:nvPr>
            <p:ph type="title"/>
          </p:nvPr>
        </p:nvSpPr>
        <p:spPr/>
        <p:txBody>
          <a:bodyPr/>
          <a:lstStyle/>
          <a:p>
            <a:r>
              <a:rPr lang="cs-CZ" dirty="0"/>
              <a:t>6. Stav fondů</a:t>
            </a:r>
          </a:p>
        </p:txBody>
      </p:sp>
      <p:graphicFrame>
        <p:nvGraphicFramePr>
          <p:cNvPr id="6" name="Zástupný obsah 5">
            <a:extLst>
              <a:ext uri="{FF2B5EF4-FFF2-40B4-BE49-F238E27FC236}">
                <a16:creationId xmlns:a16="http://schemas.microsoft.com/office/drawing/2014/main" id="{22C85A18-6530-F4D1-193F-D6ABF1333F61}"/>
              </a:ext>
            </a:extLst>
          </p:cNvPr>
          <p:cNvGraphicFramePr>
            <a:graphicFrameLocks noGrp="1"/>
          </p:cNvGraphicFramePr>
          <p:nvPr>
            <p:ph idx="1"/>
            <p:extLst>
              <p:ext uri="{D42A27DB-BD31-4B8C-83A1-F6EECF244321}">
                <p14:modId xmlns:p14="http://schemas.microsoft.com/office/powerpoint/2010/main" val="2192652501"/>
              </p:ext>
            </p:extLst>
          </p:nvPr>
        </p:nvGraphicFramePr>
        <p:xfrm>
          <a:off x="764628" y="1568669"/>
          <a:ext cx="8237482" cy="4027872"/>
        </p:xfrm>
        <a:graphic>
          <a:graphicData uri="http://schemas.openxmlformats.org/drawingml/2006/table">
            <a:tbl>
              <a:tblPr>
                <a:tableStyleId>{5C22544A-7EE6-4342-B048-85BDC9FD1C3A}</a:tableStyleId>
              </a:tblPr>
              <a:tblGrid>
                <a:gridCol w="2360483">
                  <a:extLst>
                    <a:ext uri="{9D8B030D-6E8A-4147-A177-3AD203B41FA5}">
                      <a16:colId xmlns:a16="http://schemas.microsoft.com/office/drawing/2014/main" val="3998997688"/>
                    </a:ext>
                  </a:extLst>
                </a:gridCol>
                <a:gridCol w="1539387">
                  <a:extLst>
                    <a:ext uri="{9D8B030D-6E8A-4147-A177-3AD203B41FA5}">
                      <a16:colId xmlns:a16="http://schemas.microsoft.com/office/drawing/2014/main" val="1704420897"/>
                    </a:ext>
                  </a:extLst>
                </a:gridCol>
                <a:gridCol w="1084403">
                  <a:extLst>
                    <a:ext uri="{9D8B030D-6E8A-4147-A177-3AD203B41FA5}">
                      <a16:colId xmlns:a16="http://schemas.microsoft.com/office/drawing/2014/main" val="3863801201"/>
                    </a:ext>
                  </a:extLst>
                </a:gridCol>
                <a:gridCol w="1084403">
                  <a:extLst>
                    <a:ext uri="{9D8B030D-6E8A-4147-A177-3AD203B41FA5}">
                      <a16:colId xmlns:a16="http://schemas.microsoft.com/office/drawing/2014/main" val="594183098"/>
                    </a:ext>
                  </a:extLst>
                </a:gridCol>
                <a:gridCol w="1084403">
                  <a:extLst>
                    <a:ext uri="{9D8B030D-6E8A-4147-A177-3AD203B41FA5}">
                      <a16:colId xmlns:a16="http://schemas.microsoft.com/office/drawing/2014/main" val="1018031289"/>
                    </a:ext>
                  </a:extLst>
                </a:gridCol>
                <a:gridCol w="1084403">
                  <a:extLst>
                    <a:ext uri="{9D8B030D-6E8A-4147-A177-3AD203B41FA5}">
                      <a16:colId xmlns:a16="http://schemas.microsoft.com/office/drawing/2014/main" val="398685159"/>
                    </a:ext>
                  </a:extLst>
                </a:gridCol>
              </a:tblGrid>
              <a:tr h="428206">
                <a:tc>
                  <a:txBody>
                    <a:bodyPr/>
                    <a:lstStyle/>
                    <a:p>
                      <a:pPr>
                        <a:lnSpc>
                          <a:spcPct val="115000"/>
                        </a:lnSpc>
                        <a:spcAft>
                          <a:spcPts val="1000"/>
                        </a:spcAft>
                      </a:pPr>
                      <a:r>
                        <a:rPr lang="nn-NO" sz="1100" kern="100">
                          <a:effectLst/>
                        </a:rPr>
                        <a:t>Stav fondů k 31. 12. v tis. Kč</a:t>
                      </a:r>
                      <a:endParaRPr lang="cs-CZ"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a:lnSpc>
                          <a:spcPct val="115000"/>
                        </a:lnSpc>
                        <a:spcAft>
                          <a:spcPts val="1000"/>
                        </a:spcAft>
                      </a:pPr>
                      <a:r>
                        <a:rPr lang="cs-CZ" sz="1100" kern="100">
                          <a:effectLst/>
                        </a:rPr>
                        <a:t>2018</a:t>
                      </a:r>
                      <a:endParaRPr lang="cs-CZ"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a:lnSpc>
                          <a:spcPct val="115000"/>
                        </a:lnSpc>
                        <a:spcAft>
                          <a:spcPts val="1000"/>
                        </a:spcAft>
                      </a:pPr>
                      <a:r>
                        <a:rPr lang="cs-CZ" sz="1100" kern="100">
                          <a:effectLst/>
                        </a:rPr>
                        <a:t>2019</a:t>
                      </a:r>
                      <a:endParaRPr lang="cs-CZ"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a:lnSpc>
                          <a:spcPct val="115000"/>
                        </a:lnSpc>
                        <a:spcAft>
                          <a:spcPts val="1000"/>
                        </a:spcAft>
                      </a:pPr>
                      <a:r>
                        <a:rPr lang="cs-CZ" sz="1100" kern="100">
                          <a:effectLst/>
                        </a:rPr>
                        <a:t>2020</a:t>
                      </a:r>
                      <a:endParaRPr lang="cs-CZ"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a:lnSpc>
                          <a:spcPct val="115000"/>
                        </a:lnSpc>
                        <a:spcAft>
                          <a:spcPts val="1000"/>
                        </a:spcAft>
                      </a:pPr>
                      <a:r>
                        <a:rPr lang="cs-CZ" sz="1100" kern="100">
                          <a:effectLst/>
                        </a:rPr>
                        <a:t>2021</a:t>
                      </a:r>
                      <a:endParaRPr lang="cs-CZ"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a:lnSpc>
                          <a:spcPct val="115000"/>
                        </a:lnSpc>
                        <a:spcAft>
                          <a:spcPts val="1000"/>
                        </a:spcAft>
                      </a:pPr>
                      <a:r>
                        <a:rPr lang="cs-CZ" sz="1100" kern="100">
                          <a:effectLst/>
                        </a:rPr>
                        <a:t>2022</a:t>
                      </a:r>
                      <a:endParaRPr lang="cs-CZ"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extLst>
                  <a:ext uri="{0D108BD9-81ED-4DB2-BD59-A6C34878D82A}">
                    <a16:rowId xmlns:a16="http://schemas.microsoft.com/office/drawing/2014/main" val="1762033520"/>
                  </a:ext>
                </a:extLst>
              </a:tr>
              <a:tr h="428206">
                <a:tc>
                  <a:txBody>
                    <a:bodyPr/>
                    <a:lstStyle/>
                    <a:p>
                      <a:pPr>
                        <a:lnSpc>
                          <a:spcPct val="115000"/>
                        </a:lnSpc>
                        <a:spcAft>
                          <a:spcPts val="1000"/>
                        </a:spcAft>
                      </a:pPr>
                      <a:r>
                        <a:rPr lang="cs-CZ" sz="1100" kern="100">
                          <a:effectLst/>
                        </a:rPr>
                        <a:t>Stipendijní fond</a:t>
                      </a:r>
                      <a:endParaRPr lang="cs-CZ"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114300" marR="9525" marT="9525" marB="0" anchor="ctr"/>
                </a:tc>
                <a:tc>
                  <a:txBody>
                    <a:bodyPr/>
                    <a:lstStyle/>
                    <a:p>
                      <a:pPr>
                        <a:lnSpc>
                          <a:spcPct val="115000"/>
                        </a:lnSpc>
                        <a:spcAft>
                          <a:spcPts val="1000"/>
                        </a:spcAft>
                      </a:pPr>
                      <a:r>
                        <a:rPr lang="cs-CZ" sz="1100" kern="100">
                          <a:effectLst/>
                        </a:rPr>
                        <a:t>945 191</a:t>
                      </a:r>
                      <a:endParaRPr lang="cs-CZ"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114300" marT="9525" marB="0" anchor="b"/>
                </a:tc>
                <a:tc>
                  <a:txBody>
                    <a:bodyPr/>
                    <a:lstStyle/>
                    <a:p>
                      <a:pPr>
                        <a:lnSpc>
                          <a:spcPct val="115000"/>
                        </a:lnSpc>
                        <a:spcAft>
                          <a:spcPts val="1000"/>
                        </a:spcAft>
                      </a:pPr>
                      <a:r>
                        <a:rPr lang="cs-CZ" sz="1100" kern="100">
                          <a:effectLst/>
                        </a:rPr>
                        <a:t>932 089</a:t>
                      </a:r>
                      <a:endParaRPr lang="cs-CZ"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114300" marT="9525" marB="0" anchor="b"/>
                </a:tc>
                <a:tc>
                  <a:txBody>
                    <a:bodyPr/>
                    <a:lstStyle/>
                    <a:p>
                      <a:pPr>
                        <a:lnSpc>
                          <a:spcPct val="115000"/>
                        </a:lnSpc>
                        <a:spcAft>
                          <a:spcPts val="1000"/>
                        </a:spcAft>
                      </a:pPr>
                      <a:r>
                        <a:rPr lang="cs-CZ" sz="1100" kern="100">
                          <a:effectLst/>
                        </a:rPr>
                        <a:t>861 231</a:t>
                      </a:r>
                      <a:endParaRPr lang="cs-CZ"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114300" marT="9525" marB="0" anchor="b"/>
                </a:tc>
                <a:tc>
                  <a:txBody>
                    <a:bodyPr/>
                    <a:lstStyle/>
                    <a:p>
                      <a:pPr>
                        <a:lnSpc>
                          <a:spcPct val="115000"/>
                        </a:lnSpc>
                        <a:spcAft>
                          <a:spcPts val="1000"/>
                        </a:spcAft>
                      </a:pPr>
                      <a:r>
                        <a:rPr lang="cs-CZ" sz="1100" kern="100">
                          <a:effectLst/>
                        </a:rPr>
                        <a:t>853 727</a:t>
                      </a:r>
                      <a:endParaRPr lang="cs-CZ"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114300" marT="9525" marB="0" anchor="b"/>
                </a:tc>
                <a:tc>
                  <a:txBody>
                    <a:bodyPr/>
                    <a:lstStyle/>
                    <a:p>
                      <a:pPr>
                        <a:lnSpc>
                          <a:spcPct val="115000"/>
                        </a:lnSpc>
                        <a:spcAft>
                          <a:spcPts val="1000"/>
                        </a:spcAft>
                      </a:pPr>
                      <a:r>
                        <a:rPr lang="cs-CZ" sz="1100" kern="100">
                          <a:effectLst/>
                        </a:rPr>
                        <a:t>793 681</a:t>
                      </a:r>
                      <a:endParaRPr lang="cs-CZ"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114300" marT="9525" marB="0" anchor="b"/>
                </a:tc>
                <a:extLst>
                  <a:ext uri="{0D108BD9-81ED-4DB2-BD59-A6C34878D82A}">
                    <a16:rowId xmlns:a16="http://schemas.microsoft.com/office/drawing/2014/main" val="432400643"/>
                  </a:ext>
                </a:extLst>
              </a:tr>
              <a:tr h="515215">
                <a:tc>
                  <a:txBody>
                    <a:bodyPr/>
                    <a:lstStyle/>
                    <a:p>
                      <a:pPr>
                        <a:lnSpc>
                          <a:spcPct val="115000"/>
                        </a:lnSpc>
                        <a:spcAft>
                          <a:spcPts val="1000"/>
                        </a:spcAft>
                      </a:pPr>
                      <a:r>
                        <a:rPr lang="cs-CZ" sz="1100" kern="100">
                          <a:effectLst/>
                        </a:rPr>
                        <a:t>Fond účelově určených prostředků</a:t>
                      </a:r>
                      <a:endParaRPr lang="cs-CZ"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114300" marR="9525" marT="9525" marB="0" anchor="ctr"/>
                </a:tc>
                <a:tc>
                  <a:txBody>
                    <a:bodyPr/>
                    <a:lstStyle/>
                    <a:p>
                      <a:pPr>
                        <a:lnSpc>
                          <a:spcPct val="115000"/>
                        </a:lnSpc>
                        <a:spcAft>
                          <a:spcPts val="1000"/>
                        </a:spcAft>
                      </a:pPr>
                      <a:r>
                        <a:rPr lang="cs-CZ" sz="1100" kern="100">
                          <a:effectLst/>
                        </a:rPr>
                        <a:t>925 413</a:t>
                      </a:r>
                      <a:endParaRPr lang="cs-CZ"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114300" marT="9525" marB="0" anchor="b"/>
                </a:tc>
                <a:tc>
                  <a:txBody>
                    <a:bodyPr/>
                    <a:lstStyle/>
                    <a:p>
                      <a:pPr>
                        <a:lnSpc>
                          <a:spcPct val="115000"/>
                        </a:lnSpc>
                        <a:spcAft>
                          <a:spcPts val="1000"/>
                        </a:spcAft>
                      </a:pPr>
                      <a:r>
                        <a:rPr lang="cs-CZ" sz="1100" kern="100">
                          <a:effectLst/>
                        </a:rPr>
                        <a:t>1 194 759</a:t>
                      </a:r>
                      <a:endParaRPr lang="cs-CZ"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114300" marT="9525" marB="0" anchor="b"/>
                </a:tc>
                <a:tc>
                  <a:txBody>
                    <a:bodyPr/>
                    <a:lstStyle/>
                    <a:p>
                      <a:pPr>
                        <a:lnSpc>
                          <a:spcPct val="115000"/>
                        </a:lnSpc>
                        <a:spcAft>
                          <a:spcPts val="1000"/>
                        </a:spcAft>
                      </a:pPr>
                      <a:r>
                        <a:rPr lang="cs-CZ" sz="1100" kern="100">
                          <a:effectLst/>
                        </a:rPr>
                        <a:t>1 292 337</a:t>
                      </a:r>
                      <a:endParaRPr lang="cs-CZ"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114300" marT="9525" marB="0" anchor="b"/>
                </a:tc>
                <a:tc>
                  <a:txBody>
                    <a:bodyPr/>
                    <a:lstStyle/>
                    <a:p>
                      <a:pPr>
                        <a:lnSpc>
                          <a:spcPct val="115000"/>
                        </a:lnSpc>
                        <a:spcAft>
                          <a:spcPts val="1000"/>
                        </a:spcAft>
                      </a:pPr>
                      <a:r>
                        <a:rPr lang="cs-CZ" sz="1100" kern="100">
                          <a:effectLst/>
                        </a:rPr>
                        <a:t>1 275 247</a:t>
                      </a:r>
                      <a:endParaRPr lang="cs-CZ"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114300" marT="9525" marB="0" anchor="b"/>
                </a:tc>
                <a:tc>
                  <a:txBody>
                    <a:bodyPr/>
                    <a:lstStyle/>
                    <a:p>
                      <a:pPr>
                        <a:lnSpc>
                          <a:spcPct val="115000"/>
                        </a:lnSpc>
                        <a:spcAft>
                          <a:spcPts val="1000"/>
                        </a:spcAft>
                      </a:pPr>
                      <a:r>
                        <a:rPr lang="cs-CZ" sz="1100" kern="100">
                          <a:effectLst/>
                        </a:rPr>
                        <a:t>1 621 744</a:t>
                      </a:r>
                      <a:endParaRPr lang="cs-CZ"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114300" marT="9525" marB="0" anchor="b"/>
                </a:tc>
                <a:extLst>
                  <a:ext uri="{0D108BD9-81ED-4DB2-BD59-A6C34878D82A}">
                    <a16:rowId xmlns:a16="http://schemas.microsoft.com/office/drawing/2014/main" val="768263375"/>
                  </a:ext>
                </a:extLst>
              </a:tr>
              <a:tr h="428206">
                <a:tc>
                  <a:txBody>
                    <a:bodyPr/>
                    <a:lstStyle/>
                    <a:p>
                      <a:pPr>
                        <a:lnSpc>
                          <a:spcPct val="115000"/>
                        </a:lnSpc>
                        <a:spcAft>
                          <a:spcPts val="1000"/>
                        </a:spcAft>
                      </a:pPr>
                      <a:r>
                        <a:rPr lang="cs-CZ" sz="1100" kern="100">
                          <a:effectLst/>
                        </a:rPr>
                        <a:t>Fond sociální</a:t>
                      </a:r>
                      <a:endParaRPr lang="cs-CZ"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114300" marR="9525" marT="9525" marB="0" anchor="ctr"/>
                </a:tc>
                <a:tc>
                  <a:txBody>
                    <a:bodyPr/>
                    <a:lstStyle/>
                    <a:p>
                      <a:pPr>
                        <a:lnSpc>
                          <a:spcPct val="115000"/>
                        </a:lnSpc>
                        <a:spcAft>
                          <a:spcPts val="1000"/>
                        </a:spcAft>
                      </a:pPr>
                      <a:r>
                        <a:rPr lang="cs-CZ" sz="1100" kern="100">
                          <a:effectLst/>
                        </a:rPr>
                        <a:t>309 785</a:t>
                      </a:r>
                      <a:endParaRPr lang="cs-CZ"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114300" marT="9525" marB="0" anchor="b"/>
                </a:tc>
                <a:tc>
                  <a:txBody>
                    <a:bodyPr/>
                    <a:lstStyle/>
                    <a:p>
                      <a:pPr>
                        <a:lnSpc>
                          <a:spcPct val="115000"/>
                        </a:lnSpc>
                        <a:spcAft>
                          <a:spcPts val="1000"/>
                        </a:spcAft>
                      </a:pPr>
                      <a:r>
                        <a:rPr lang="cs-CZ" sz="1100" kern="100">
                          <a:effectLst/>
                        </a:rPr>
                        <a:t>353 214</a:t>
                      </a:r>
                      <a:endParaRPr lang="cs-CZ"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114300" marT="9525" marB="0" anchor="b"/>
                </a:tc>
                <a:tc>
                  <a:txBody>
                    <a:bodyPr/>
                    <a:lstStyle/>
                    <a:p>
                      <a:pPr>
                        <a:lnSpc>
                          <a:spcPct val="115000"/>
                        </a:lnSpc>
                        <a:spcAft>
                          <a:spcPts val="1000"/>
                        </a:spcAft>
                      </a:pPr>
                      <a:r>
                        <a:rPr lang="cs-CZ" sz="1100" kern="100">
                          <a:effectLst/>
                        </a:rPr>
                        <a:t>378 832</a:t>
                      </a:r>
                      <a:endParaRPr lang="cs-CZ"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114300" marT="9525" marB="0" anchor="b"/>
                </a:tc>
                <a:tc>
                  <a:txBody>
                    <a:bodyPr/>
                    <a:lstStyle/>
                    <a:p>
                      <a:pPr>
                        <a:lnSpc>
                          <a:spcPct val="115000"/>
                        </a:lnSpc>
                        <a:spcAft>
                          <a:spcPts val="1000"/>
                        </a:spcAft>
                      </a:pPr>
                      <a:r>
                        <a:rPr lang="cs-CZ" sz="1100" kern="100">
                          <a:effectLst/>
                        </a:rPr>
                        <a:t>393 773</a:t>
                      </a:r>
                      <a:endParaRPr lang="cs-CZ"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114300" marT="9525" marB="0" anchor="b"/>
                </a:tc>
                <a:tc>
                  <a:txBody>
                    <a:bodyPr/>
                    <a:lstStyle/>
                    <a:p>
                      <a:pPr>
                        <a:lnSpc>
                          <a:spcPct val="115000"/>
                        </a:lnSpc>
                        <a:spcAft>
                          <a:spcPts val="1000"/>
                        </a:spcAft>
                      </a:pPr>
                      <a:r>
                        <a:rPr lang="cs-CZ" sz="1100" kern="100">
                          <a:effectLst/>
                        </a:rPr>
                        <a:t>435 295</a:t>
                      </a:r>
                      <a:endParaRPr lang="cs-CZ"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114300" marT="9525" marB="0" anchor="b"/>
                </a:tc>
                <a:extLst>
                  <a:ext uri="{0D108BD9-81ED-4DB2-BD59-A6C34878D82A}">
                    <a16:rowId xmlns:a16="http://schemas.microsoft.com/office/drawing/2014/main" val="1187595110"/>
                  </a:ext>
                </a:extLst>
              </a:tr>
              <a:tr h="515215">
                <a:tc>
                  <a:txBody>
                    <a:bodyPr/>
                    <a:lstStyle/>
                    <a:p>
                      <a:pPr>
                        <a:lnSpc>
                          <a:spcPct val="115000"/>
                        </a:lnSpc>
                        <a:spcAft>
                          <a:spcPts val="1000"/>
                        </a:spcAft>
                      </a:pPr>
                      <a:r>
                        <a:rPr lang="cs-CZ" sz="1100" kern="100">
                          <a:effectLst/>
                        </a:rPr>
                        <a:t>Fond reprodukce investičního majetku</a:t>
                      </a:r>
                      <a:endParaRPr lang="cs-CZ"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114300" marR="9525" marT="9525" marB="0" anchor="ctr"/>
                </a:tc>
                <a:tc>
                  <a:txBody>
                    <a:bodyPr/>
                    <a:lstStyle/>
                    <a:p>
                      <a:pPr>
                        <a:lnSpc>
                          <a:spcPct val="115000"/>
                        </a:lnSpc>
                        <a:spcAft>
                          <a:spcPts val="1000"/>
                        </a:spcAft>
                      </a:pPr>
                      <a:r>
                        <a:rPr lang="cs-CZ" sz="1100" kern="100">
                          <a:effectLst/>
                        </a:rPr>
                        <a:t>4 115 346</a:t>
                      </a:r>
                      <a:endParaRPr lang="cs-CZ"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114300" marT="9525" marB="0" anchor="b"/>
                </a:tc>
                <a:tc>
                  <a:txBody>
                    <a:bodyPr/>
                    <a:lstStyle/>
                    <a:p>
                      <a:pPr>
                        <a:lnSpc>
                          <a:spcPct val="115000"/>
                        </a:lnSpc>
                        <a:spcAft>
                          <a:spcPts val="1000"/>
                        </a:spcAft>
                      </a:pPr>
                      <a:r>
                        <a:rPr lang="cs-CZ" sz="1100" kern="100">
                          <a:effectLst/>
                        </a:rPr>
                        <a:t>4 498 928</a:t>
                      </a:r>
                      <a:endParaRPr lang="cs-CZ"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114300" marT="9525" marB="0" anchor="b"/>
                </a:tc>
                <a:tc>
                  <a:txBody>
                    <a:bodyPr/>
                    <a:lstStyle/>
                    <a:p>
                      <a:pPr>
                        <a:lnSpc>
                          <a:spcPct val="115000"/>
                        </a:lnSpc>
                        <a:spcAft>
                          <a:spcPts val="1000"/>
                        </a:spcAft>
                      </a:pPr>
                      <a:r>
                        <a:rPr lang="cs-CZ" sz="1100" kern="100">
                          <a:effectLst/>
                        </a:rPr>
                        <a:t>4 885 967</a:t>
                      </a:r>
                      <a:endParaRPr lang="cs-CZ"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114300" marT="9525" marB="0" anchor="b"/>
                </a:tc>
                <a:tc>
                  <a:txBody>
                    <a:bodyPr/>
                    <a:lstStyle/>
                    <a:p>
                      <a:pPr>
                        <a:lnSpc>
                          <a:spcPct val="115000"/>
                        </a:lnSpc>
                        <a:spcAft>
                          <a:spcPts val="1000"/>
                        </a:spcAft>
                      </a:pPr>
                      <a:r>
                        <a:rPr lang="cs-CZ" sz="1100" kern="100">
                          <a:effectLst/>
                        </a:rPr>
                        <a:t>5 177 351</a:t>
                      </a:r>
                      <a:endParaRPr lang="cs-CZ"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114300" marT="9525" marB="0" anchor="b"/>
                </a:tc>
                <a:tc>
                  <a:txBody>
                    <a:bodyPr/>
                    <a:lstStyle/>
                    <a:p>
                      <a:pPr>
                        <a:lnSpc>
                          <a:spcPct val="115000"/>
                        </a:lnSpc>
                        <a:spcAft>
                          <a:spcPts val="1000"/>
                        </a:spcAft>
                      </a:pPr>
                      <a:r>
                        <a:rPr lang="cs-CZ" sz="1100" kern="100">
                          <a:effectLst/>
                        </a:rPr>
                        <a:t>5 336 691</a:t>
                      </a:r>
                      <a:endParaRPr lang="cs-CZ"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114300" marT="9525" marB="0" anchor="b"/>
                </a:tc>
                <a:extLst>
                  <a:ext uri="{0D108BD9-81ED-4DB2-BD59-A6C34878D82A}">
                    <a16:rowId xmlns:a16="http://schemas.microsoft.com/office/drawing/2014/main" val="3975548244"/>
                  </a:ext>
                </a:extLst>
              </a:tr>
              <a:tr h="428206">
                <a:tc>
                  <a:txBody>
                    <a:bodyPr/>
                    <a:lstStyle/>
                    <a:p>
                      <a:pPr>
                        <a:lnSpc>
                          <a:spcPct val="115000"/>
                        </a:lnSpc>
                        <a:spcAft>
                          <a:spcPts val="1000"/>
                        </a:spcAft>
                      </a:pPr>
                      <a:r>
                        <a:rPr lang="cs-CZ" sz="1100" kern="100">
                          <a:effectLst/>
                        </a:rPr>
                        <a:t>Fond provozních prostředků</a:t>
                      </a:r>
                      <a:endParaRPr lang="cs-CZ"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114300" marR="9525" marT="9525" marB="0" anchor="ctr"/>
                </a:tc>
                <a:tc>
                  <a:txBody>
                    <a:bodyPr/>
                    <a:lstStyle/>
                    <a:p>
                      <a:pPr>
                        <a:lnSpc>
                          <a:spcPct val="115000"/>
                        </a:lnSpc>
                        <a:spcAft>
                          <a:spcPts val="1000"/>
                        </a:spcAft>
                      </a:pPr>
                      <a:r>
                        <a:rPr lang="cs-CZ" sz="1100" kern="100">
                          <a:effectLst/>
                        </a:rPr>
                        <a:t>10 223 428</a:t>
                      </a:r>
                      <a:endParaRPr lang="cs-CZ"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114300" marT="9525" marB="0" anchor="b"/>
                </a:tc>
                <a:tc>
                  <a:txBody>
                    <a:bodyPr/>
                    <a:lstStyle/>
                    <a:p>
                      <a:pPr>
                        <a:lnSpc>
                          <a:spcPct val="115000"/>
                        </a:lnSpc>
                        <a:spcAft>
                          <a:spcPts val="1000"/>
                        </a:spcAft>
                      </a:pPr>
                      <a:r>
                        <a:rPr lang="cs-CZ" sz="1100" kern="100">
                          <a:effectLst/>
                        </a:rPr>
                        <a:t>11 161 946</a:t>
                      </a:r>
                      <a:endParaRPr lang="cs-CZ"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114300" marT="9525" marB="0" anchor="b"/>
                </a:tc>
                <a:tc>
                  <a:txBody>
                    <a:bodyPr/>
                    <a:lstStyle/>
                    <a:p>
                      <a:pPr>
                        <a:lnSpc>
                          <a:spcPct val="115000"/>
                        </a:lnSpc>
                        <a:spcAft>
                          <a:spcPts val="1000"/>
                        </a:spcAft>
                      </a:pPr>
                      <a:r>
                        <a:rPr lang="cs-CZ" sz="1100" kern="100">
                          <a:effectLst/>
                        </a:rPr>
                        <a:t>12 657 909</a:t>
                      </a:r>
                      <a:endParaRPr lang="cs-CZ"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114300" marT="9525" marB="0" anchor="b"/>
                </a:tc>
                <a:tc>
                  <a:txBody>
                    <a:bodyPr/>
                    <a:lstStyle/>
                    <a:p>
                      <a:pPr>
                        <a:lnSpc>
                          <a:spcPct val="115000"/>
                        </a:lnSpc>
                        <a:spcAft>
                          <a:spcPts val="1000"/>
                        </a:spcAft>
                      </a:pPr>
                      <a:r>
                        <a:rPr lang="cs-CZ" sz="1100" kern="100">
                          <a:effectLst/>
                        </a:rPr>
                        <a:t>13 307 336</a:t>
                      </a:r>
                      <a:endParaRPr lang="cs-CZ"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114300" marT="9525" marB="0" anchor="b"/>
                </a:tc>
                <a:tc>
                  <a:txBody>
                    <a:bodyPr/>
                    <a:lstStyle/>
                    <a:p>
                      <a:pPr>
                        <a:lnSpc>
                          <a:spcPct val="115000"/>
                        </a:lnSpc>
                        <a:spcAft>
                          <a:spcPts val="1000"/>
                        </a:spcAft>
                      </a:pPr>
                      <a:r>
                        <a:rPr lang="cs-CZ" sz="1100" kern="100">
                          <a:effectLst/>
                        </a:rPr>
                        <a:t>14 767 761</a:t>
                      </a:r>
                      <a:endParaRPr lang="cs-CZ"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114300" marT="9525" marB="0" anchor="b"/>
                </a:tc>
                <a:extLst>
                  <a:ext uri="{0D108BD9-81ED-4DB2-BD59-A6C34878D82A}">
                    <a16:rowId xmlns:a16="http://schemas.microsoft.com/office/drawing/2014/main" val="2891983772"/>
                  </a:ext>
                </a:extLst>
              </a:tr>
              <a:tr h="428206">
                <a:tc>
                  <a:txBody>
                    <a:bodyPr/>
                    <a:lstStyle/>
                    <a:p>
                      <a:pPr>
                        <a:lnSpc>
                          <a:spcPct val="115000"/>
                        </a:lnSpc>
                        <a:spcAft>
                          <a:spcPts val="1000"/>
                        </a:spcAft>
                      </a:pPr>
                      <a:r>
                        <a:rPr lang="cs-CZ" sz="1100" kern="100">
                          <a:effectLst/>
                        </a:rPr>
                        <a:t>Fond odměn</a:t>
                      </a:r>
                      <a:endParaRPr lang="cs-CZ"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114300" marR="9525" marT="9525" marB="0" anchor="ctr"/>
                </a:tc>
                <a:tc>
                  <a:txBody>
                    <a:bodyPr/>
                    <a:lstStyle/>
                    <a:p>
                      <a:pPr>
                        <a:lnSpc>
                          <a:spcPct val="115000"/>
                        </a:lnSpc>
                        <a:spcAft>
                          <a:spcPts val="1000"/>
                        </a:spcAft>
                      </a:pPr>
                      <a:r>
                        <a:rPr lang="cs-CZ" sz="1100" kern="100">
                          <a:effectLst/>
                        </a:rPr>
                        <a:t>240 100</a:t>
                      </a:r>
                      <a:endParaRPr lang="cs-CZ"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114300" marT="9525" marB="0" anchor="b"/>
                </a:tc>
                <a:tc>
                  <a:txBody>
                    <a:bodyPr/>
                    <a:lstStyle/>
                    <a:p>
                      <a:pPr>
                        <a:lnSpc>
                          <a:spcPct val="115000"/>
                        </a:lnSpc>
                        <a:spcAft>
                          <a:spcPts val="1000"/>
                        </a:spcAft>
                      </a:pPr>
                      <a:r>
                        <a:rPr lang="cs-CZ" sz="1100" kern="100">
                          <a:effectLst/>
                        </a:rPr>
                        <a:t>249 419</a:t>
                      </a:r>
                      <a:endParaRPr lang="cs-CZ"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114300" marT="9525" marB="0" anchor="b"/>
                </a:tc>
                <a:tc>
                  <a:txBody>
                    <a:bodyPr/>
                    <a:lstStyle/>
                    <a:p>
                      <a:pPr>
                        <a:lnSpc>
                          <a:spcPct val="115000"/>
                        </a:lnSpc>
                        <a:spcAft>
                          <a:spcPts val="1000"/>
                        </a:spcAft>
                      </a:pPr>
                      <a:r>
                        <a:rPr lang="cs-CZ" sz="1100" kern="100">
                          <a:effectLst/>
                        </a:rPr>
                        <a:t>265 597</a:t>
                      </a:r>
                      <a:endParaRPr lang="cs-CZ"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114300" marT="9525" marB="0" anchor="b"/>
                </a:tc>
                <a:tc>
                  <a:txBody>
                    <a:bodyPr/>
                    <a:lstStyle/>
                    <a:p>
                      <a:pPr>
                        <a:lnSpc>
                          <a:spcPct val="115000"/>
                        </a:lnSpc>
                        <a:spcAft>
                          <a:spcPts val="1000"/>
                        </a:spcAft>
                      </a:pPr>
                      <a:r>
                        <a:rPr lang="cs-CZ" sz="1100" kern="100">
                          <a:effectLst/>
                        </a:rPr>
                        <a:t>272 832</a:t>
                      </a:r>
                      <a:endParaRPr lang="cs-CZ"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114300" marT="9525" marB="0" anchor="b"/>
                </a:tc>
                <a:tc>
                  <a:txBody>
                    <a:bodyPr/>
                    <a:lstStyle/>
                    <a:p>
                      <a:pPr>
                        <a:lnSpc>
                          <a:spcPct val="115000"/>
                        </a:lnSpc>
                        <a:spcAft>
                          <a:spcPts val="1000"/>
                        </a:spcAft>
                      </a:pPr>
                      <a:r>
                        <a:rPr lang="cs-CZ" sz="1100" kern="100">
                          <a:effectLst/>
                        </a:rPr>
                        <a:t>270 098</a:t>
                      </a:r>
                      <a:endParaRPr lang="cs-CZ"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114300" marT="9525" marB="0" anchor="b"/>
                </a:tc>
                <a:extLst>
                  <a:ext uri="{0D108BD9-81ED-4DB2-BD59-A6C34878D82A}">
                    <a16:rowId xmlns:a16="http://schemas.microsoft.com/office/drawing/2014/main" val="4193357605"/>
                  </a:ext>
                </a:extLst>
              </a:tr>
              <a:tr h="428206">
                <a:tc>
                  <a:txBody>
                    <a:bodyPr/>
                    <a:lstStyle/>
                    <a:p>
                      <a:pPr>
                        <a:lnSpc>
                          <a:spcPct val="115000"/>
                        </a:lnSpc>
                        <a:spcAft>
                          <a:spcPts val="1000"/>
                        </a:spcAft>
                      </a:pPr>
                      <a:r>
                        <a:rPr lang="cs-CZ" sz="1100" kern="100">
                          <a:effectLst/>
                        </a:rPr>
                        <a:t>Fond rezervní</a:t>
                      </a:r>
                      <a:endParaRPr lang="cs-CZ"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114300" marR="9525" marT="9525" marB="0" anchor="ctr"/>
                </a:tc>
                <a:tc>
                  <a:txBody>
                    <a:bodyPr/>
                    <a:lstStyle/>
                    <a:p>
                      <a:pPr>
                        <a:lnSpc>
                          <a:spcPct val="115000"/>
                        </a:lnSpc>
                        <a:spcAft>
                          <a:spcPts val="1000"/>
                        </a:spcAft>
                      </a:pPr>
                      <a:r>
                        <a:rPr lang="cs-CZ" sz="1100" kern="100">
                          <a:effectLst/>
                        </a:rPr>
                        <a:t>571 064</a:t>
                      </a:r>
                      <a:endParaRPr lang="cs-CZ"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114300" marT="9525" marB="0" anchor="b"/>
                </a:tc>
                <a:tc>
                  <a:txBody>
                    <a:bodyPr/>
                    <a:lstStyle/>
                    <a:p>
                      <a:pPr>
                        <a:lnSpc>
                          <a:spcPct val="115000"/>
                        </a:lnSpc>
                        <a:spcAft>
                          <a:spcPts val="1000"/>
                        </a:spcAft>
                      </a:pPr>
                      <a:r>
                        <a:rPr lang="cs-CZ" sz="1100" kern="100">
                          <a:effectLst/>
                        </a:rPr>
                        <a:t>556 669</a:t>
                      </a:r>
                      <a:endParaRPr lang="cs-CZ"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114300" marT="9525" marB="0" anchor="b"/>
                </a:tc>
                <a:tc>
                  <a:txBody>
                    <a:bodyPr/>
                    <a:lstStyle/>
                    <a:p>
                      <a:pPr>
                        <a:lnSpc>
                          <a:spcPct val="115000"/>
                        </a:lnSpc>
                        <a:spcAft>
                          <a:spcPts val="1000"/>
                        </a:spcAft>
                      </a:pPr>
                      <a:r>
                        <a:rPr lang="cs-CZ" sz="1100" kern="100">
                          <a:effectLst/>
                        </a:rPr>
                        <a:t>639 116</a:t>
                      </a:r>
                      <a:endParaRPr lang="cs-CZ"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114300" marT="9525" marB="0" anchor="b"/>
                </a:tc>
                <a:tc>
                  <a:txBody>
                    <a:bodyPr/>
                    <a:lstStyle/>
                    <a:p>
                      <a:pPr>
                        <a:lnSpc>
                          <a:spcPct val="115000"/>
                        </a:lnSpc>
                        <a:spcAft>
                          <a:spcPts val="1000"/>
                        </a:spcAft>
                      </a:pPr>
                      <a:r>
                        <a:rPr lang="cs-CZ" sz="1100" kern="100">
                          <a:effectLst/>
                        </a:rPr>
                        <a:t>686 758</a:t>
                      </a:r>
                      <a:endParaRPr lang="cs-CZ"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114300" marT="9525" marB="0" anchor="b"/>
                </a:tc>
                <a:tc>
                  <a:txBody>
                    <a:bodyPr/>
                    <a:lstStyle/>
                    <a:p>
                      <a:pPr>
                        <a:lnSpc>
                          <a:spcPct val="115000"/>
                        </a:lnSpc>
                        <a:spcAft>
                          <a:spcPts val="1000"/>
                        </a:spcAft>
                      </a:pPr>
                      <a:r>
                        <a:rPr lang="cs-CZ" sz="1100" kern="100">
                          <a:effectLst/>
                        </a:rPr>
                        <a:t>714 485</a:t>
                      </a:r>
                      <a:endParaRPr lang="cs-CZ"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114300" marT="9525" marB="0" anchor="b"/>
                </a:tc>
                <a:extLst>
                  <a:ext uri="{0D108BD9-81ED-4DB2-BD59-A6C34878D82A}">
                    <a16:rowId xmlns:a16="http://schemas.microsoft.com/office/drawing/2014/main" val="3130320427"/>
                  </a:ext>
                </a:extLst>
              </a:tr>
              <a:tr h="428206">
                <a:tc>
                  <a:txBody>
                    <a:bodyPr/>
                    <a:lstStyle/>
                    <a:p>
                      <a:pPr>
                        <a:lnSpc>
                          <a:spcPct val="115000"/>
                        </a:lnSpc>
                        <a:spcAft>
                          <a:spcPts val="1000"/>
                        </a:spcAft>
                      </a:pPr>
                      <a:r>
                        <a:rPr lang="cs-CZ" sz="1100" kern="100">
                          <a:effectLst/>
                        </a:rPr>
                        <a:t>Celkový součet</a:t>
                      </a:r>
                      <a:endParaRPr lang="cs-CZ"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a:lnSpc>
                          <a:spcPct val="115000"/>
                        </a:lnSpc>
                        <a:spcAft>
                          <a:spcPts val="1000"/>
                        </a:spcAft>
                      </a:pPr>
                      <a:r>
                        <a:rPr lang="cs-CZ" sz="1100" kern="100">
                          <a:effectLst/>
                        </a:rPr>
                        <a:t>17 330 327</a:t>
                      </a:r>
                      <a:endParaRPr lang="cs-CZ"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114300" marT="9525" marB="0" anchor="b"/>
                </a:tc>
                <a:tc>
                  <a:txBody>
                    <a:bodyPr/>
                    <a:lstStyle/>
                    <a:p>
                      <a:pPr>
                        <a:lnSpc>
                          <a:spcPct val="115000"/>
                        </a:lnSpc>
                        <a:spcAft>
                          <a:spcPts val="1000"/>
                        </a:spcAft>
                      </a:pPr>
                      <a:r>
                        <a:rPr lang="cs-CZ" sz="1100" kern="100">
                          <a:effectLst/>
                        </a:rPr>
                        <a:t>18 947 025</a:t>
                      </a:r>
                      <a:endParaRPr lang="cs-CZ"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114300" marT="9525" marB="0" anchor="b"/>
                </a:tc>
                <a:tc>
                  <a:txBody>
                    <a:bodyPr/>
                    <a:lstStyle/>
                    <a:p>
                      <a:pPr>
                        <a:lnSpc>
                          <a:spcPct val="115000"/>
                        </a:lnSpc>
                        <a:spcAft>
                          <a:spcPts val="1000"/>
                        </a:spcAft>
                      </a:pPr>
                      <a:r>
                        <a:rPr lang="cs-CZ" sz="1100" kern="100">
                          <a:effectLst/>
                        </a:rPr>
                        <a:t>20 980 989</a:t>
                      </a:r>
                      <a:endParaRPr lang="cs-CZ"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114300" marT="9525" marB="0" anchor="b"/>
                </a:tc>
                <a:tc>
                  <a:txBody>
                    <a:bodyPr/>
                    <a:lstStyle/>
                    <a:p>
                      <a:pPr>
                        <a:lnSpc>
                          <a:spcPct val="115000"/>
                        </a:lnSpc>
                        <a:spcAft>
                          <a:spcPts val="1000"/>
                        </a:spcAft>
                      </a:pPr>
                      <a:r>
                        <a:rPr lang="cs-CZ" sz="1100" kern="100">
                          <a:effectLst/>
                        </a:rPr>
                        <a:t>21 967 025</a:t>
                      </a:r>
                      <a:endParaRPr lang="cs-CZ"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114300" marT="9525" marB="0" anchor="b"/>
                </a:tc>
                <a:tc>
                  <a:txBody>
                    <a:bodyPr/>
                    <a:lstStyle/>
                    <a:p>
                      <a:pPr>
                        <a:lnSpc>
                          <a:spcPct val="115000"/>
                        </a:lnSpc>
                        <a:spcAft>
                          <a:spcPts val="1000"/>
                        </a:spcAft>
                      </a:pPr>
                      <a:r>
                        <a:rPr lang="cs-CZ" sz="1100" kern="100" dirty="0">
                          <a:effectLst/>
                        </a:rPr>
                        <a:t>23 939 756</a:t>
                      </a:r>
                      <a:endParaRPr lang="cs-CZ"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114300" marT="9525" marB="0" anchor="b"/>
                </a:tc>
                <a:extLst>
                  <a:ext uri="{0D108BD9-81ED-4DB2-BD59-A6C34878D82A}">
                    <a16:rowId xmlns:a16="http://schemas.microsoft.com/office/drawing/2014/main" val="3040140102"/>
                  </a:ext>
                </a:extLst>
              </a:tr>
            </a:tbl>
          </a:graphicData>
        </a:graphic>
      </p:graphicFrame>
    </p:spTree>
    <p:extLst>
      <p:ext uri="{BB962C8B-B14F-4D97-AF65-F5344CB8AC3E}">
        <p14:creationId xmlns:p14="http://schemas.microsoft.com/office/powerpoint/2010/main" val="22739389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50530840-56DE-1429-D056-3B69BB767662}"/>
              </a:ext>
            </a:extLst>
          </p:cNvPr>
          <p:cNvSpPr>
            <a:spLocks noGrp="1"/>
          </p:cNvSpPr>
          <p:nvPr>
            <p:ph type="title"/>
          </p:nvPr>
        </p:nvSpPr>
        <p:spPr>
          <a:xfrm>
            <a:off x="1286933" y="609600"/>
            <a:ext cx="10197494" cy="1099457"/>
          </a:xfrm>
        </p:spPr>
        <p:txBody>
          <a:bodyPr>
            <a:normAutofit/>
          </a:bodyPr>
          <a:lstStyle/>
          <a:p>
            <a:pPr>
              <a:lnSpc>
                <a:spcPct val="90000"/>
              </a:lnSpc>
            </a:pPr>
            <a:r>
              <a:rPr lang="cs-CZ" sz="2300"/>
              <a:t>7. Záměr MŠMT podpořit mzdovou kohezi</a:t>
            </a:r>
            <a:br>
              <a:rPr lang="cs-CZ" sz="2300"/>
            </a:br>
            <a:r>
              <a:rPr lang="cs-CZ" sz="2300"/>
              <a:t>8. Záměr podpory excelence na VŠ</a:t>
            </a:r>
            <a:br>
              <a:rPr lang="cs-CZ" sz="2300"/>
            </a:br>
            <a:r>
              <a:rPr lang="cs-CZ" sz="2300"/>
              <a:t>9. KEN nově akreditovaných SP</a:t>
            </a:r>
          </a:p>
        </p:txBody>
      </p:sp>
      <p:sp>
        <p:nvSpPr>
          <p:cNvPr id="29" name="Isosceles Triangle 28">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cs-CZ"/>
          </a:p>
        </p:txBody>
      </p:sp>
      <p:sp>
        <p:nvSpPr>
          <p:cNvPr id="31" name="Isosceles Triangle 30">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cs-CZ"/>
          </a:p>
        </p:txBody>
      </p:sp>
      <p:graphicFrame>
        <p:nvGraphicFramePr>
          <p:cNvPr id="5" name="Zástupný obsah 2">
            <a:extLst>
              <a:ext uri="{FF2B5EF4-FFF2-40B4-BE49-F238E27FC236}">
                <a16:creationId xmlns:a16="http://schemas.microsoft.com/office/drawing/2014/main" id="{6FC3E253-B1FF-461C-B526-069BDF325DF6}"/>
              </a:ext>
            </a:extLst>
          </p:cNvPr>
          <p:cNvGraphicFramePr>
            <a:graphicFrameLocks noGrp="1"/>
          </p:cNvGraphicFramePr>
          <p:nvPr>
            <p:ph idx="1"/>
            <p:extLst>
              <p:ext uri="{D42A27DB-BD31-4B8C-83A1-F6EECF244321}">
                <p14:modId xmlns:p14="http://schemas.microsoft.com/office/powerpoint/2010/main" val="1159610951"/>
              </p:ext>
            </p:extLst>
          </p:nvPr>
        </p:nvGraphicFramePr>
        <p:xfrm>
          <a:off x="1286933" y="1948543"/>
          <a:ext cx="9618133"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746513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Žárovka na žlutém pozadí s načrtnutými paprsky světla a kabelem">
            <a:extLst>
              <a:ext uri="{FF2B5EF4-FFF2-40B4-BE49-F238E27FC236}">
                <a16:creationId xmlns:a16="http://schemas.microsoft.com/office/drawing/2014/main" id="{98CC459C-47F7-E9C9-12B5-3031813AD180}"/>
              </a:ext>
            </a:extLst>
          </p:cNvPr>
          <p:cNvPicPr>
            <a:picLocks noChangeAspect="1"/>
          </p:cNvPicPr>
          <p:nvPr/>
        </p:nvPicPr>
        <p:blipFill rotWithShape="1">
          <a:blip r:embed="rId2"/>
          <a:srcRect l="28957"/>
          <a:stretch/>
        </p:blipFill>
        <p:spPr>
          <a:xfrm>
            <a:off x="4269854" y="-1"/>
            <a:ext cx="7922146" cy="6858001"/>
          </a:xfrm>
          <a:custGeom>
            <a:avLst/>
            <a:gdLst/>
            <a:ahLst/>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p:spPr>
      </p:pic>
      <p:sp>
        <p:nvSpPr>
          <p:cNvPr id="2" name="Nadpis 1">
            <a:extLst>
              <a:ext uri="{FF2B5EF4-FFF2-40B4-BE49-F238E27FC236}">
                <a16:creationId xmlns:a16="http://schemas.microsoft.com/office/drawing/2014/main" id="{1A377A32-2D10-444F-9A4A-985FA5374900}"/>
              </a:ext>
            </a:extLst>
          </p:cNvPr>
          <p:cNvSpPr>
            <a:spLocks noGrp="1"/>
          </p:cNvSpPr>
          <p:nvPr>
            <p:ph type="title"/>
          </p:nvPr>
        </p:nvSpPr>
        <p:spPr>
          <a:xfrm>
            <a:off x="677333" y="609600"/>
            <a:ext cx="3851123" cy="1320800"/>
          </a:xfrm>
        </p:spPr>
        <p:txBody>
          <a:bodyPr>
            <a:normAutofit/>
          </a:bodyPr>
          <a:lstStyle/>
          <a:p>
            <a:r>
              <a:rPr lang="cs-CZ" dirty="0"/>
              <a:t>NÁVRH NA USNESENÍ</a:t>
            </a:r>
          </a:p>
        </p:txBody>
      </p:sp>
      <p:sp>
        <p:nvSpPr>
          <p:cNvPr id="3" name="Zástupný obsah 2">
            <a:extLst>
              <a:ext uri="{FF2B5EF4-FFF2-40B4-BE49-F238E27FC236}">
                <a16:creationId xmlns:a16="http://schemas.microsoft.com/office/drawing/2014/main" id="{7D9AB381-0437-0214-A382-692F43671609}"/>
              </a:ext>
            </a:extLst>
          </p:cNvPr>
          <p:cNvSpPr>
            <a:spLocks noGrp="1"/>
          </p:cNvSpPr>
          <p:nvPr>
            <p:ph idx="1"/>
          </p:nvPr>
        </p:nvSpPr>
        <p:spPr>
          <a:xfrm>
            <a:off x="677334" y="2160589"/>
            <a:ext cx="3851122" cy="3880773"/>
          </a:xfrm>
        </p:spPr>
        <p:txBody>
          <a:bodyPr>
            <a:normAutofit/>
          </a:bodyPr>
          <a:lstStyle/>
          <a:p>
            <a:r>
              <a:rPr lang="cs-CZ" dirty="0"/>
              <a:t>Sněm RVŠ bere informace z jednání Reprezentativní </a:t>
            </a:r>
            <a:r>
              <a:rPr lang="cs-CZ"/>
              <a:t>komise MŠMT ze </a:t>
            </a:r>
            <a:r>
              <a:rPr lang="cs-CZ" dirty="0"/>
              <a:t>dne 11.10. 2023 na vědomí.</a:t>
            </a:r>
          </a:p>
        </p:txBody>
      </p:sp>
      <p:cxnSp>
        <p:nvCxnSpPr>
          <p:cNvPr id="9" name="Straight Connector 8">
            <a:extLst>
              <a:ext uri="{FF2B5EF4-FFF2-40B4-BE49-F238E27FC236}">
                <a16:creationId xmlns:a16="http://schemas.microsoft.com/office/drawing/2014/main" id="{64FA5DFF-7FE6-4855-84E6-DFA78EE978B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2AFD8CBA-54A3-4363-991B-B9C631BBFA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3F088236-D655-4F88-B238-E167623580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cs-CZ"/>
          </a:p>
        </p:txBody>
      </p:sp>
      <p:sp>
        <p:nvSpPr>
          <p:cNvPr id="15" name="Rectangle 25">
            <a:extLst>
              <a:ext uri="{FF2B5EF4-FFF2-40B4-BE49-F238E27FC236}">
                <a16:creationId xmlns:a16="http://schemas.microsoft.com/office/drawing/2014/main" id="{3DAC0C92-199E-475C-9390-119A9B027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cs-CZ"/>
          </a:p>
        </p:txBody>
      </p:sp>
      <p:sp>
        <p:nvSpPr>
          <p:cNvPr id="17" name="Isosceles Triangle 24">
            <a:extLst>
              <a:ext uri="{FF2B5EF4-FFF2-40B4-BE49-F238E27FC236}">
                <a16:creationId xmlns:a16="http://schemas.microsoft.com/office/drawing/2014/main" id="{C4CFB339-0ED8-4FE2-9EF1-6D1375B849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cs-CZ"/>
          </a:p>
        </p:txBody>
      </p:sp>
      <p:sp>
        <p:nvSpPr>
          <p:cNvPr id="19" name="Rectangle 27">
            <a:extLst>
              <a:ext uri="{FF2B5EF4-FFF2-40B4-BE49-F238E27FC236}">
                <a16:creationId xmlns:a16="http://schemas.microsoft.com/office/drawing/2014/main" id="{31896C80-2069-4431-9C19-83B9137344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cs-CZ"/>
          </a:p>
        </p:txBody>
      </p:sp>
      <p:sp>
        <p:nvSpPr>
          <p:cNvPr id="21" name="Rectangle 28">
            <a:extLst>
              <a:ext uri="{FF2B5EF4-FFF2-40B4-BE49-F238E27FC236}">
                <a16:creationId xmlns:a16="http://schemas.microsoft.com/office/drawing/2014/main" id="{BF120A21-0841-4823-B0C4-28AEBCEF9B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cs-CZ"/>
          </a:p>
        </p:txBody>
      </p:sp>
      <p:sp>
        <p:nvSpPr>
          <p:cNvPr id="23" name="Rectangle 29">
            <a:extLst>
              <a:ext uri="{FF2B5EF4-FFF2-40B4-BE49-F238E27FC236}">
                <a16:creationId xmlns:a16="http://schemas.microsoft.com/office/drawing/2014/main" id="{DBB05BAE-BBD3-4289-899F-A6851503C6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cs-CZ"/>
          </a:p>
        </p:txBody>
      </p:sp>
      <p:sp>
        <p:nvSpPr>
          <p:cNvPr id="25" name="Isosceles Triangle 29">
            <a:extLst>
              <a:ext uri="{FF2B5EF4-FFF2-40B4-BE49-F238E27FC236}">
                <a16:creationId xmlns:a16="http://schemas.microsoft.com/office/drawing/2014/main" id="{9874D11C-36F5-4BBE-A490-019A54E953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cs-CZ"/>
          </a:p>
        </p:txBody>
      </p:sp>
    </p:spTree>
    <p:extLst>
      <p:ext uri="{BB962C8B-B14F-4D97-AF65-F5344CB8AC3E}">
        <p14:creationId xmlns:p14="http://schemas.microsoft.com/office/powerpoint/2010/main" val="765257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138EA6D-409A-D2BA-FB80-2470EECCB6D7}"/>
              </a:ext>
            </a:extLst>
          </p:cNvPr>
          <p:cNvSpPr>
            <a:spLocks noGrp="1"/>
          </p:cNvSpPr>
          <p:nvPr>
            <p:ph type="title"/>
          </p:nvPr>
        </p:nvSpPr>
        <p:spPr/>
        <p:txBody>
          <a:bodyPr/>
          <a:lstStyle/>
          <a:p>
            <a:r>
              <a:rPr lang="cs-CZ" sz="3600" b="1" dirty="0">
                <a:latin typeface="+mj-lt"/>
              </a:rPr>
              <a:t>Rozpočet 2023</a:t>
            </a:r>
            <a:br>
              <a:rPr lang="cs-CZ" sz="3600" b="1" dirty="0">
                <a:latin typeface="+mj-lt"/>
              </a:rPr>
            </a:br>
            <a:endParaRPr lang="cs-CZ" dirty="0"/>
          </a:p>
        </p:txBody>
      </p:sp>
      <p:sp>
        <p:nvSpPr>
          <p:cNvPr id="3" name="Zástupný obsah 2">
            <a:extLst>
              <a:ext uri="{FF2B5EF4-FFF2-40B4-BE49-F238E27FC236}">
                <a16:creationId xmlns:a16="http://schemas.microsoft.com/office/drawing/2014/main" id="{0265D9DA-7463-1B18-A4AC-23484D8B3EBB}"/>
              </a:ext>
            </a:extLst>
          </p:cNvPr>
          <p:cNvSpPr>
            <a:spLocks noGrp="1"/>
          </p:cNvSpPr>
          <p:nvPr>
            <p:ph idx="1"/>
          </p:nvPr>
        </p:nvSpPr>
        <p:spPr>
          <a:xfrm>
            <a:off x="677333" y="1233182"/>
            <a:ext cx="10723306" cy="5015217"/>
          </a:xfrm>
        </p:spPr>
        <p:txBody>
          <a:bodyPr>
            <a:normAutofit fontScale="92500" lnSpcReduction="20000"/>
          </a:bodyPr>
          <a:lstStyle/>
          <a:p>
            <a:r>
              <a:rPr lang="cs-CZ" sz="1800" dirty="0">
                <a:effectLst/>
                <a:latin typeface="Calibri" panose="020F0502020204030204" pitchFamily="34" charset="0"/>
                <a:ea typeface="Calibri" panose="020F0502020204030204" pitchFamily="34" charset="0"/>
                <a:cs typeface="Times New Roman" panose="02020603050405020304" pitchFamily="18" charset="0"/>
              </a:rPr>
              <a:t>celkem 28 632 813 001 Kč</a:t>
            </a:r>
          </a:p>
          <a:p>
            <a:r>
              <a:rPr lang="cs-CZ" sz="1800" dirty="0">
                <a:effectLst/>
                <a:latin typeface="Calibri" panose="020F0502020204030204" pitchFamily="34" charset="0"/>
                <a:ea typeface="Calibri" panose="020F0502020204030204" pitchFamily="34" charset="0"/>
                <a:cs typeface="Times New Roman" panose="02020603050405020304" pitchFamily="18" charset="0"/>
              </a:rPr>
              <a:t>k 2. 10. 2023, byla vydána rozhodnutí na 26 418 516 084,37 Kč</a:t>
            </a:r>
          </a:p>
          <a:p>
            <a:r>
              <a:rPr lang="cs-CZ" sz="1800" dirty="0">
                <a:effectLst/>
                <a:latin typeface="Calibri" panose="020F0502020204030204" pitchFamily="34" charset="0"/>
                <a:ea typeface="Calibri" panose="020F0502020204030204" pitchFamily="34" charset="0"/>
                <a:cs typeface="Times New Roman" panose="02020603050405020304" pitchFamily="18" charset="0"/>
              </a:rPr>
              <a:t>z toho vysokým školám převedeno 22 008 049 773,37 Kč</a:t>
            </a:r>
            <a:endParaRPr lang="cs-CZ" dirty="0">
              <a:latin typeface="Calibri" panose="020F0502020204030204" pitchFamily="34" charset="0"/>
              <a:ea typeface="Calibri" panose="020F0502020204030204" pitchFamily="34" charset="0"/>
              <a:cs typeface="Times New Roman" panose="02020603050405020304" pitchFamily="18" charset="0"/>
            </a:endParaRPr>
          </a:p>
          <a:p>
            <a:r>
              <a:rPr lang="cs-CZ" sz="1800" dirty="0">
                <a:effectLst/>
                <a:latin typeface="Calibri" panose="020F0502020204030204" pitchFamily="34" charset="0"/>
                <a:ea typeface="Calibri" panose="020F0502020204030204" pitchFamily="34" charset="0"/>
                <a:cs typeface="Times New Roman" panose="02020603050405020304" pitchFamily="18" charset="0"/>
              </a:rPr>
              <a:t>dosud nejsou vydána na finanční prostředky ve výši 2 220 468 916,63 Kč, z toho </a:t>
            </a:r>
          </a:p>
          <a:p>
            <a:pPr marL="0" indent="0">
              <a:buNone/>
            </a:pPr>
            <a:r>
              <a:rPr lang="cs-CZ" dirty="0">
                <a:latin typeface="Calibri" panose="020F0502020204030204" pitchFamily="34" charset="0"/>
                <a:cs typeface="Times New Roman" panose="02020603050405020304" pitchFamily="18" charset="0"/>
              </a:rPr>
              <a:t>       - </a:t>
            </a:r>
            <a:r>
              <a:rPr lang="cs-CZ" sz="1800" dirty="0">
                <a:effectLst/>
                <a:latin typeface="Calibri" panose="020F0502020204030204" pitchFamily="34" charset="0"/>
                <a:ea typeface="Calibri" panose="020F0502020204030204" pitchFamily="34" charset="0"/>
                <a:cs typeface="Times New Roman" panose="02020603050405020304" pitchFamily="18" charset="0"/>
              </a:rPr>
              <a:t>1 977 313 197 Kč představuje 10 % prostředků rozpočtovaných v ukazatelích A+K </a:t>
            </a:r>
            <a:endParaRPr lang="cs-CZ"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cs-CZ" dirty="0">
                <a:latin typeface="Calibri" panose="020F0502020204030204" pitchFamily="34" charset="0"/>
                <a:cs typeface="Times New Roman" panose="02020603050405020304" pitchFamily="18" charset="0"/>
              </a:rPr>
              <a:t>       -</a:t>
            </a:r>
            <a:r>
              <a:rPr lang="cs-CZ" sz="1800" kern="100" dirty="0">
                <a:effectLst/>
                <a:latin typeface="Calibri" panose="020F0502020204030204" pitchFamily="34" charset="0"/>
                <a:ea typeface="Calibri" panose="020F0502020204030204" pitchFamily="34" charset="0"/>
                <a:cs typeface="Times New Roman" panose="02020603050405020304" pitchFamily="18" charset="0"/>
              </a:rPr>
              <a:t> cca 46 mil. Kč jsou dosud nepoužité prostředky ukazatele „J“</a:t>
            </a:r>
          </a:p>
          <a:p>
            <a:pPr marL="0" indent="0">
              <a:buNone/>
            </a:pPr>
            <a:r>
              <a:rPr lang="cs-CZ" kern="100" dirty="0">
                <a:latin typeface="Calibri" panose="020F0502020204030204" pitchFamily="34" charset="0"/>
                <a:ea typeface="Calibri" panose="020F0502020204030204" pitchFamily="34" charset="0"/>
                <a:cs typeface="Times New Roman" panose="02020603050405020304" pitchFamily="18" charset="0"/>
              </a:rPr>
              <a:t>       -</a:t>
            </a:r>
            <a:r>
              <a:rPr lang="cs-CZ" sz="1800" kern="100" dirty="0">
                <a:effectLst/>
                <a:latin typeface="Calibri" panose="020F0502020204030204" pitchFamily="34" charset="0"/>
                <a:ea typeface="Calibri" panose="020F0502020204030204" pitchFamily="34" charset="0"/>
                <a:cs typeface="Times New Roman" panose="02020603050405020304" pitchFamily="18" charset="0"/>
              </a:rPr>
              <a:t> cca 20 mil. Kč prostředky na ubytovací a sociální stipendia uvolňovaná ve dvou fázích (ukazatel S1, S2 a U2)</a:t>
            </a:r>
          </a:p>
          <a:p>
            <a:pPr marL="0" indent="0">
              <a:buNone/>
            </a:pPr>
            <a:r>
              <a:rPr lang="cs-CZ" sz="1800" kern="100" dirty="0">
                <a:effectLst/>
                <a:latin typeface="Calibri" panose="020F0502020204030204" pitchFamily="34" charset="0"/>
                <a:ea typeface="Calibri" panose="020F0502020204030204" pitchFamily="34" charset="0"/>
                <a:cs typeface="Times New Roman" panose="02020603050405020304" pitchFamily="18" charset="0"/>
              </a:rPr>
              <a:t>       - cca 13 mil. Kč prostředky na mezinárodní spolupráci (ukazatel „D“)</a:t>
            </a:r>
          </a:p>
          <a:p>
            <a:pPr marL="0" indent="0">
              <a:buNone/>
            </a:pPr>
            <a:r>
              <a:rPr lang="cs-CZ" kern="100" dirty="0">
                <a:latin typeface="Calibri" panose="020F0502020204030204" pitchFamily="34" charset="0"/>
                <a:ea typeface="Calibri" panose="020F0502020204030204" pitchFamily="34" charset="0"/>
                <a:cs typeface="Times New Roman" panose="02020603050405020304" pitchFamily="18" charset="0"/>
              </a:rPr>
              <a:t>       - </a:t>
            </a:r>
            <a:r>
              <a:rPr lang="cs-CZ" sz="1800" kern="100" dirty="0">
                <a:effectLst/>
                <a:latin typeface="Calibri" panose="020F0502020204030204" pitchFamily="34" charset="0"/>
                <a:ea typeface="Calibri" panose="020F0502020204030204" pitchFamily="34" charset="0"/>
                <a:cs typeface="Times New Roman" panose="02020603050405020304" pitchFamily="18" charset="0"/>
              </a:rPr>
              <a:t> v ukazateli „F“ se jedná o prostředky ve výši  133 mil. Kč rezervované na krytí DPH u projektů NPO</a:t>
            </a:r>
          </a:p>
          <a:p>
            <a:pPr marL="0" indent="0">
              <a:buNone/>
            </a:pPr>
            <a:r>
              <a:rPr lang="cs-CZ" sz="1800" kern="100" dirty="0">
                <a:effectLst/>
                <a:latin typeface="Calibri" panose="020F0502020204030204" pitchFamily="34" charset="0"/>
                <a:ea typeface="Calibri" panose="020F0502020204030204" pitchFamily="34" charset="0"/>
                <a:cs typeface="Times New Roman" panose="02020603050405020304" pitchFamily="18" charset="0"/>
              </a:rPr>
              <a:t>       -  cca 23 mil. Kč na krytí ostatních potřeb (z toho bude  ještě čerpána např. podpora běloruským studentům)</a:t>
            </a:r>
          </a:p>
          <a:p>
            <a:pPr algn="just">
              <a:lnSpc>
                <a:spcPct val="107000"/>
              </a:lnSpc>
              <a:spcAft>
                <a:spcPts val="800"/>
              </a:spcAft>
            </a:pPr>
            <a:r>
              <a:rPr lang="cs-CZ" sz="1800" kern="100" dirty="0">
                <a:effectLst/>
                <a:latin typeface="Calibri" panose="020F0502020204030204" pitchFamily="34" charset="0"/>
                <a:ea typeface="Calibri" panose="020F0502020204030204" pitchFamily="34" charset="0"/>
                <a:cs typeface="Times New Roman" panose="02020603050405020304" pitchFamily="18" charset="0"/>
              </a:rPr>
              <a:t>Prostředky na NPO nejsou součástí ukazatele vysokých škol a jejich uvolňování probíhá v samostatném režimu            v závislosti na průběhu schvalovacího procesu, procesu schvalování změn a na dostupnosti prostředků SR  </a:t>
            </a:r>
          </a:p>
          <a:p>
            <a:pPr marL="0" indent="0" algn="just">
              <a:lnSpc>
                <a:spcPct val="107000"/>
              </a:lnSpc>
              <a:spcAft>
                <a:spcPts val="800"/>
              </a:spcAft>
              <a:buNone/>
            </a:pPr>
            <a:r>
              <a:rPr lang="cs-CZ" sz="18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ZÁVĚR: stále není jasné dofinancování NPO v roce 2023 (převod příspěvku 2024)</a:t>
            </a:r>
          </a:p>
          <a:p>
            <a:pPr marL="0" indent="0" algn="just">
              <a:lnSpc>
                <a:spcPct val="107000"/>
              </a:lnSpc>
              <a:spcAft>
                <a:spcPts val="800"/>
              </a:spcAft>
              <a:buNone/>
            </a:pPr>
            <a:r>
              <a:rPr lang="cs-CZ" sz="1800" kern="100" dirty="0">
                <a:effectLst/>
                <a:latin typeface="Calibri" panose="020F0502020204030204" pitchFamily="34" charset="0"/>
                <a:ea typeface="Calibri" panose="020F0502020204030204" pitchFamily="34" charset="0"/>
                <a:cs typeface="Times New Roman" panose="02020603050405020304" pitchFamily="18" charset="0"/>
              </a:rPr>
              <a:t> </a:t>
            </a:r>
          </a:p>
          <a:p>
            <a:endParaRPr lang="cs-CZ"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cs-CZ" dirty="0"/>
          </a:p>
        </p:txBody>
      </p:sp>
    </p:spTree>
    <p:extLst>
      <p:ext uri="{BB962C8B-B14F-4D97-AF65-F5344CB8AC3E}">
        <p14:creationId xmlns:p14="http://schemas.microsoft.com/office/powerpoint/2010/main" val="1489028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CEEA32B-5CE5-A6EE-58C0-FF200D86C5E4}"/>
              </a:ext>
            </a:extLst>
          </p:cNvPr>
          <p:cNvSpPr>
            <a:spLocks noGrp="1"/>
          </p:cNvSpPr>
          <p:nvPr>
            <p:ph type="title"/>
          </p:nvPr>
        </p:nvSpPr>
        <p:spPr>
          <a:xfrm>
            <a:off x="677334" y="609600"/>
            <a:ext cx="8596668" cy="682305"/>
          </a:xfrm>
        </p:spPr>
        <p:txBody>
          <a:bodyPr>
            <a:normAutofit fontScale="90000"/>
          </a:bodyPr>
          <a:lstStyle/>
          <a:p>
            <a:r>
              <a:rPr lang="cs-CZ" sz="2000" b="1" kern="100" dirty="0">
                <a:effectLst/>
                <a:latin typeface="Calibri" panose="020F0502020204030204" pitchFamily="34" charset="0"/>
                <a:ea typeface="Calibri" panose="020F0502020204030204" pitchFamily="34" charset="0"/>
                <a:cs typeface="Times New Roman" panose="02020603050405020304" pitchFamily="18" charset="0"/>
              </a:rPr>
              <a:t>Informace o stavu přípravy rozpočtu VŠ na rok 2024 – vládní návrh SR 2024 s.t. 546/0</a:t>
            </a:r>
            <a:br>
              <a:rPr lang="cs-CZ"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cs-CZ" dirty="0"/>
          </a:p>
        </p:txBody>
      </p:sp>
      <p:pic>
        <p:nvPicPr>
          <p:cNvPr id="4" name="Zástupný obsah 3">
            <a:extLst>
              <a:ext uri="{FF2B5EF4-FFF2-40B4-BE49-F238E27FC236}">
                <a16:creationId xmlns:a16="http://schemas.microsoft.com/office/drawing/2014/main" id="{7B0AAE31-84EC-9999-FFDA-CCCB225FECF1}"/>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83382" y="940481"/>
            <a:ext cx="6852282" cy="4676775"/>
          </a:xfrm>
          <a:prstGeom prst="rect">
            <a:avLst/>
          </a:prstGeom>
          <a:noFill/>
          <a:ln>
            <a:noFill/>
          </a:ln>
        </p:spPr>
      </p:pic>
      <p:sp>
        <p:nvSpPr>
          <p:cNvPr id="5" name="Obdélník 4">
            <a:extLst>
              <a:ext uri="{FF2B5EF4-FFF2-40B4-BE49-F238E27FC236}">
                <a16:creationId xmlns:a16="http://schemas.microsoft.com/office/drawing/2014/main" id="{5B434C8A-804A-F55F-3CAA-0605BFD36BF0}"/>
              </a:ext>
            </a:extLst>
          </p:cNvPr>
          <p:cNvSpPr/>
          <p:nvPr/>
        </p:nvSpPr>
        <p:spPr>
          <a:xfrm>
            <a:off x="8791662" y="4511395"/>
            <a:ext cx="3592286" cy="9144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cs-CZ" sz="1000" dirty="0">
                <a:effectLst/>
                <a:latin typeface="Calibri" panose="020F0502020204030204" pitchFamily="34" charset="0"/>
                <a:ea typeface="Calibri" panose="020F0502020204030204" pitchFamily="34" charset="0"/>
                <a:cs typeface="Times New Roman" panose="02020603050405020304" pitchFamily="18" charset="0"/>
              </a:rPr>
              <a:t> vypuštění 800 mil. Kč doplněných do rozpočtu 2023 na krytí zvýšených nákladů na energie a 133,2 mil. Kč uvažovaných na krytí DPH u projektů NPO, které budou pro rok 2024 rozpočtovány v jiné položce struktury rozpočtu kapitoly MŠMT). Tyto prostředky jsou přesunuty do RO I </a:t>
            </a:r>
            <a:endParaRPr lang="cs-CZ" sz="1000" dirty="0"/>
          </a:p>
        </p:txBody>
      </p:sp>
      <p:cxnSp>
        <p:nvCxnSpPr>
          <p:cNvPr id="15" name="Přímá spojnice se šipkou 14">
            <a:extLst>
              <a:ext uri="{FF2B5EF4-FFF2-40B4-BE49-F238E27FC236}">
                <a16:creationId xmlns:a16="http://schemas.microsoft.com/office/drawing/2014/main" id="{C216EB0E-DAC4-A2F0-9A17-FE90A2139847}"/>
              </a:ext>
            </a:extLst>
          </p:cNvPr>
          <p:cNvCxnSpPr/>
          <p:nvPr/>
        </p:nvCxnSpPr>
        <p:spPr>
          <a:xfrm>
            <a:off x="8401809" y="5083728"/>
            <a:ext cx="339519" cy="1099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Obdélník 15">
            <a:extLst>
              <a:ext uri="{FF2B5EF4-FFF2-40B4-BE49-F238E27FC236}">
                <a16:creationId xmlns:a16="http://schemas.microsoft.com/office/drawing/2014/main" id="{DE629849-9C3B-9554-043D-25E759ADC215}"/>
              </a:ext>
            </a:extLst>
          </p:cNvPr>
          <p:cNvSpPr/>
          <p:nvPr/>
        </p:nvSpPr>
        <p:spPr>
          <a:xfrm>
            <a:off x="8867163" y="3179428"/>
            <a:ext cx="3078760" cy="9144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cs-CZ" sz="1050" dirty="0">
                <a:effectLst/>
                <a:latin typeface="Calibri" panose="020F0502020204030204" pitchFamily="34" charset="0"/>
                <a:ea typeface="Calibri" panose="020F0502020204030204" pitchFamily="34" charset="0"/>
                <a:cs typeface="Times New Roman" panose="02020603050405020304" pitchFamily="18" charset="0"/>
              </a:rPr>
              <a:t>930 mil. Kč do ukazatelů A </a:t>
            </a:r>
            <a:r>
              <a:rPr lang="cs-CZ" sz="1050" dirty="0" err="1">
                <a:effectLst/>
                <a:latin typeface="Calibri" panose="020F0502020204030204" pitchFamily="34" charset="0"/>
                <a:ea typeface="Calibri" panose="020F0502020204030204" pitchFamily="34" charset="0"/>
                <a:cs typeface="Times New Roman" panose="02020603050405020304" pitchFamily="18" charset="0"/>
              </a:rPr>
              <a:t>a</a:t>
            </a:r>
            <a:r>
              <a:rPr lang="cs-CZ" sz="1050" dirty="0">
                <a:effectLst/>
                <a:latin typeface="Calibri" panose="020F0502020204030204" pitchFamily="34" charset="0"/>
                <a:ea typeface="Calibri" panose="020F0502020204030204" pitchFamily="34" charset="0"/>
                <a:cs typeface="Times New Roman" panose="02020603050405020304" pitchFamily="18" charset="0"/>
              </a:rPr>
              <a:t> K a 9 mil. Kč do ukazatele P na podporu navýšení studentů veterinárních studijních programů</a:t>
            </a:r>
            <a:endParaRPr lang="cs-CZ" sz="1050" dirty="0"/>
          </a:p>
        </p:txBody>
      </p:sp>
      <p:cxnSp>
        <p:nvCxnSpPr>
          <p:cNvPr id="18" name="Přímá spojnice se šipkou 17">
            <a:extLst>
              <a:ext uri="{FF2B5EF4-FFF2-40B4-BE49-F238E27FC236}">
                <a16:creationId xmlns:a16="http://schemas.microsoft.com/office/drawing/2014/main" id="{B990D67F-6919-4A82-3C8F-7D59BDA6E101}"/>
              </a:ext>
            </a:extLst>
          </p:cNvPr>
          <p:cNvCxnSpPr/>
          <p:nvPr/>
        </p:nvCxnSpPr>
        <p:spPr>
          <a:xfrm flipV="1">
            <a:off x="8401809" y="3942826"/>
            <a:ext cx="389853" cy="5685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Obdélník 18">
            <a:extLst>
              <a:ext uri="{FF2B5EF4-FFF2-40B4-BE49-F238E27FC236}">
                <a16:creationId xmlns:a16="http://schemas.microsoft.com/office/drawing/2014/main" id="{5407A897-BBC0-5564-3A2C-11ED731BC931}"/>
              </a:ext>
            </a:extLst>
          </p:cNvPr>
          <p:cNvSpPr/>
          <p:nvPr/>
        </p:nvSpPr>
        <p:spPr>
          <a:xfrm>
            <a:off x="2038525" y="6090407"/>
            <a:ext cx="3087148" cy="59561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just">
              <a:lnSpc>
                <a:spcPct val="107000"/>
              </a:lnSpc>
              <a:spcAft>
                <a:spcPts val="800"/>
              </a:spcAft>
            </a:pPr>
            <a:r>
              <a:rPr lang="cs-CZ" sz="800" kern="100" dirty="0">
                <a:effectLst/>
                <a:latin typeface="Calibri" panose="020F0502020204030204" pitchFamily="34" charset="0"/>
                <a:ea typeface="Calibri" panose="020F0502020204030204" pitchFamily="34" charset="0"/>
                <a:cs typeface="Times New Roman" panose="02020603050405020304" pitchFamily="18" charset="0"/>
              </a:rPr>
              <a:t> </a:t>
            </a:r>
            <a:r>
              <a:rPr lang="cs-CZ" sz="1000" kern="100" dirty="0">
                <a:effectLst/>
                <a:latin typeface="Calibri" panose="020F0502020204030204" pitchFamily="34" charset="0"/>
                <a:ea typeface="Calibri" panose="020F0502020204030204" pitchFamily="34" charset="0"/>
                <a:cs typeface="Times New Roman" panose="02020603050405020304" pitchFamily="18" charset="0"/>
              </a:rPr>
              <a:t>Pokud BY SE  do ukazatele VŠ rozpisu započítaly (jak tomu je v r. 2023), jednalo by se o navýšení rozpočtu o 177 393 940 Kč.</a:t>
            </a:r>
          </a:p>
        </p:txBody>
      </p:sp>
      <p:cxnSp>
        <p:nvCxnSpPr>
          <p:cNvPr id="21" name="Přímá spojnice se šipkou 20">
            <a:extLst>
              <a:ext uri="{FF2B5EF4-FFF2-40B4-BE49-F238E27FC236}">
                <a16:creationId xmlns:a16="http://schemas.microsoft.com/office/drawing/2014/main" id="{5F5A9375-DAE5-C1D6-4448-A990D880A769}"/>
              </a:ext>
            </a:extLst>
          </p:cNvPr>
          <p:cNvCxnSpPr/>
          <p:nvPr/>
        </p:nvCxnSpPr>
        <p:spPr>
          <a:xfrm>
            <a:off x="3716323" y="5617256"/>
            <a:ext cx="75501" cy="4899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893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0F3E7CF-BF30-D8AB-4698-1B7AE59D31CB}"/>
              </a:ext>
            </a:extLst>
          </p:cNvPr>
          <p:cNvSpPr>
            <a:spLocks noGrp="1"/>
          </p:cNvSpPr>
          <p:nvPr>
            <p:ph type="title"/>
          </p:nvPr>
        </p:nvSpPr>
        <p:spPr/>
        <p:txBody>
          <a:bodyPr/>
          <a:lstStyle/>
          <a:p>
            <a:r>
              <a:rPr lang="cs-CZ" sz="1800" dirty="0">
                <a:effectLst/>
                <a:latin typeface="Calibri" panose="020F0502020204030204" pitchFamily="34" charset="0"/>
                <a:ea typeface="Calibri" panose="020F0502020204030204" pitchFamily="34" charset="0"/>
                <a:cs typeface="Times New Roman" panose="02020603050405020304" pitchFamily="18" charset="0"/>
              </a:rPr>
              <a:t>Pro rozhodnutí, jakým poměrem prostředky mezi ukazatele A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a</a:t>
            </a:r>
            <a:r>
              <a:rPr lang="cs-CZ" sz="1800" dirty="0">
                <a:effectLst/>
                <a:latin typeface="Calibri" panose="020F0502020204030204" pitchFamily="34" charset="0"/>
                <a:ea typeface="Calibri" panose="020F0502020204030204" pitchFamily="34" charset="0"/>
                <a:cs typeface="Times New Roman" panose="02020603050405020304" pitchFamily="18" charset="0"/>
              </a:rPr>
              <a:t> K rozdělit,</a:t>
            </a:r>
            <a:br>
              <a:rPr lang="cs-CZ" sz="1800" dirty="0">
                <a:effectLst/>
                <a:latin typeface="Calibri" panose="020F0502020204030204" pitchFamily="34" charset="0"/>
                <a:ea typeface="Calibri" panose="020F0502020204030204" pitchFamily="34" charset="0"/>
                <a:cs typeface="Times New Roman" panose="02020603050405020304" pitchFamily="18" charset="0"/>
              </a:rPr>
            </a:br>
            <a:r>
              <a:rPr lang="cs-CZ" sz="1800" dirty="0">
                <a:effectLst/>
                <a:latin typeface="Calibri" panose="020F0502020204030204" pitchFamily="34" charset="0"/>
                <a:ea typeface="Calibri" panose="020F0502020204030204" pitchFamily="34" charset="0"/>
                <a:cs typeface="Times New Roman" panose="02020603050405020304" pitchFamily="18" charset="0"/>
              </a:rPr>
              <a:t> jsou  prezentovány 3 varianty: </a:t>
            </a:r>
            <a:endParaRPr lang="cs-CZ" dirty="0"/>
          </a:p>
        </p:txBody>
      </p:sp>
      <p:pic>
        <p:nvPicPr>
          <p:cNvPr id="4" name="Zástupný obsah 3">
            <a:extLst>
              <a:ext uri="{FF2B5EF4-FFF2-40B4-BE49-F238E27FC236}">
                <a16:creationId xmlns:a16="http://schemas.microsoft.com/office/drawing/2014/main" id="{1268548D-2E14-701D-FF7D-6E748302EA8E}"/>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77335" y="1358358"/>
            <a:ext cx="6426410" cy="4683668"/>
          </a:xfrm>
          <a:prstGeom prst="rect">
            <a:avLst/>
          </a:prstGeom>
          <a:noFill/>
          <a:ln>
            <a:noFill/>
          </a:ln>
        </p:spPr>
      </p:pic>
      <p:sp>
        <p:nvSpPr>
          <p:cNvPr id="6" name="Obdélník 5">
            <a:extLst>
              <a:ext uri="{FF2B5EF4-FFF2-40B4-BE49-F238E27FC236}">
                <a16:creationId xmlns:a16="http://schemas.microsoft.com/office/drawing/2014/main" id="{738FCF21-E09E-F273-C944-365287D0F323}"/>
              </a:ext>
            </a:extLst>
          </p:cNvPr>
          <p:cNvSpPr/>
          <p:nvPr/>
        </p:nvSpPr>
        <p:spPr>
          <a:xfrm>
            <a:off x="7399090" y="2097248"/>
            <a:ext cx="2608976" cy="115768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just">
              <a:lnSpc>
                <a:spcPct val="107000"/>
              </a:lnSpc>
              <a:spcAft>
                <a:spcPts val="800"/>
              </a:spcAft>
            </a:pPr>
            <a:r>
              <a:rPr lang="cs-CZ" sz="900" kern="100">
                <a:effectLst/>
                <a:latin typeface="Calibri" panose="020F0502020204030204" pitchFamily="34" charset="0"/>
                <a:ea typeface="Calibri" panose="020F0502020204030204" pitchFamily="34" charset="0"/>
                <a:cs typeface="Times New Roman" panose="02020603050405020304" pitchFamily="18" charset="0"/>
              </a:rPr>
              <a:t>MŠMT se kloní k variantě 50/50, která je sice nejmírnější z hlediska obecně požadovaného navýšení vlivu kvalitativních prvků při financování VŠ, vzhledem k celkové současné situaci však naplňuje nejlépe dva prioritní požadavky – tzn. navyšovat vliv kvalitativních ukazatelů a dbát na stabilitu rozpočtu vysokých škol.  </a:t>
            </a:r>
          </a:p>
        </p:txBody>
      </p:sp>
      <p:sp>
        <p:nvSpPr>
          <p:cNvPr id="8" name="Obdélník: se zakulacenými rohy 7">
            <a:extLst>
              <a:ext uri="{FF2B5EF4-FFF2-40B4-BE49-F238E27FC236}">
                <a16:creationId xmlns:a16="http://schemas.microsoft.com/office/drawing/2014/main" id="{3D2DDFD8-5AE2-25E7-47F9-21227512CF25}"/>
              </a:ext>
            </a:extLst>
          </p:cNvPr>
          <p:cNvSpPr/>
          <p:nvPr/>
        </p:nvSpPr>
        <p:spPr>
          <a:xfrm>
            <a:off x="989901" y="5838738"/>
            <a:ext cx="7709482" cy="95204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cs-CZ" dirty="0">
                <a:solidFill>
                  <a:srgbClr val="FF0000"/>
                </a:solidFill>
              </a:rPr>
              <a:t>ZÁVĚR:</a:t>
            </a:r>
          </a:p>
          <a:p>
            <a:pPr algn="ctr"/>
            <a:r>
              <a:rPr lang="cs-CZ" dirty="0">
                <a:solidFill>
                  <a:srgbClr val="FF0000"/>
                </a:solidFill>
              </a:rPr>
              <a:t> 1) bude vypracován dopad varianty 0:100 na jednotlivé školy</a:t>
            </a:r>
          </a:p>
          <a:p>
            <a:pPr algn="ctr"/>
            <a:r>
              <a:rPr lang="cs-CZ" dirty="0">
                <a:solidFill>
                  <a:srgbClr val="FF0000"/>
                </a:solidFill>
              </a:rPr>
              <a:t>2) Bude ustavena pracovní skupina ke zpracování revize K </a:t>
            </a:r>
          </a:p>
        </p:txBody>
      </p:sp>
    </p:spTree>
    <p:extLst>
      <p:ext uri="{BB962C8B-B14F-4D97-AF65-F5344CB8AC3E}">
        <p14:creationId xmlns:p14="http://schemas.microsoft.com/office/powerpoint/2010/main" val="38330498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1E70E9F-B690-0622-CFC3-B7233B03382C}"/>
              </a:ext>
            </a:extLst>
          </p:cNvPr>
          <p:cNvSpPr>
            <a:spLocks noGrp="1"/>
          </p:cNvSpPr>
          <p:nvPr>
            <p:ph type="title"/>
          </p:nvPr>
        </p:nvSpPr>
        <p:spPr>
          <a:xfrm>
            <a:off x="677334" y="609600"/>
            <a:ext cx="8596668" cy="514525"/>
          </a:xfrm>
        </p:spPr>
        <p:txBody>
          <a:bodyPr>
            <a:normAutofit fontScale="90000"/>
          </a:bodyPr>
          <a:lstStyle/>
          <a:p>
            <a:r>
              <a:rPr lang="cs-CZ" sz="2000" b="1" kern="100" dirty="0">
                <a:effectLst/>
                <a:latin typeface="Calibri" panose="020F0502020204030204" pitchFamily="34" charset="0"/>
                <a:ea typeface="Calibri" panose="020F0502020204030204" pitchFamily="34" charset="0"/>
                <a:cs typeface="Times New Roman" panose="02020603050405020304" pitchFamily="18" charset="0"/>
              </a:rPr>
              <a:t>Reforma financování doktorských studijních programů</a:t>
            </a:r>
            <a:br>
              <a:rPr lang="cs-CZ"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cs-CZ" dirty="0"/>
          </a:p>
        </p:txBody>
      </p:sp>
      <p:sp>
        <p:nvSpPr>
          <p:cNvPr id="3" name="Zástupný obsah 2">
            <a:extLst>
              <a:ext uri="{FF2B5EF4-FFF2-40B4-BE49-F238E27FC236}">
                <a16:creationId xmlns:a16="http://schemas.microsoft.com/office/drawing/2014/main" id="{38A9C8DB-195A-526D-3301-BF04313CE40A}"/>
              </a:ext>
            </a:extLst>
          </p:cNvPr>
          <p:cNvSpPr>
            <a:spLocks noGrp="1"/>
          </p:cNvSpPr>
          <p:nvPr>
            <p:ph idx="1"/>
          </p:nvPr>
        </p:nvSpPr>
        <p:spPr>
          <a:xfrm>
            <a:off x="677333" y="1249961"/>
            <a:ext cx="9389455" cy="4791402"/>
          </a:xfrm>
        </p:spPr>
        <p:txBody>
          <a:bodyPr>
            <a:normAutofit/>
          </a:bodyPr>
          <a:lstStyle/>
          <a:p>
            <a:r>
              <a:rPr lang="cs-CZ" sz="1800" kern="100" dirty="0">
                <a:effectLst/>
                <a:latin typeface="Calibri" panose="020F0502020204030204" pitchFamily="34" charset="0"/>
                <a:ea typeface="Calibri" panose="020F0502020204030204" pitchFamily="34" charset="0"/>
                <a:cs typeface="Times New Roman" panose="02020603050405020304" pitchFamily="18" charset="0"/>
              </a:rPr>
              <a:t>Dosud není schválena novela ZVŠ a není proto známo datum zahájení její implementace. Pokud se tato situace do okamžiku zpracování definitivního návrhu rozpočtu vysokých škol na r. 2024 nezmění, přiklání se ministerstvo k návrhu SK RVŠ a navrhuje poskytnout pro rok 2024 jednotlivým VVŠ na stipendia studentům doktorských studijních programů částku odpovídající jejich podílu na poskytnutých prostředcích v ukazateli C v letech 2020 -2022. Pro rok 2024 MŠMT předpokládá v ukazateli C ponechat částku rozpočtovanou v roce 2023.</a:t>
            </a:r>
          </a:p>
          <a:p>
            <a:r>
              <a:rPr lang="cs-CZ" kern="100" dirty="0">
                <a:latin typeface="Calibri" panose="020F0502020204030204" pitchFamily="34" charset="0"/>
                <a:ea typeface="Calibri" panose="020F0502020204030204" pitchFamily="34" charset="0"/>
                <a:cs typeface="Times New Roman" panose="02020603050405020304" pitchFamily="18" charset="0"/>
              </a:rPr>
              <a:t>Až</a:t>
            </a:r>
            <a:r>
              <a:rPr lang="cs-CZ" sz="1800" kern="100" dirty="0">
                <a:effectLst/>
                <a:latin typeface="Calibri" panose="020F0502020204030204" pitchFamily="34" charset="0"/>
                <a:ea typeface="Calibri" panose="020F0502020204030204" pitchFamily="34" charset="0"/>
                <a:cs typeface="Times New Roman" panose="02020603050405020304" pitchFamily="18" charset="0"/>
              </a:rPr>
              <a:t> bude novela schválena, a tím bude znám termín zahájení implementace reformy, přichází v úvahu různé možnosti finančního zajištění této oblasti činnosti vysokých škol, a to zejména v přechodové fázi doběhu studia studentů, kteří zahájili své studium před účinností novely, a náběhu studia studentů, kteří ke studiu v DSP nastoupí po nabytí účinnosti novely. Za situace, že bude novela schválena, a tím bude znám termín zahájení implementace reformy, přichází v úvahu různé možnosti finančního zajištění této oblasti činnosti vysokých škol, a to zejména v přechodové fázi doběhu studia studentů, kteří zahájili své studium před účinností novely, a náběhu studia studentů, kteří ke studiu v DSP nastoupí po nabytí účinnosti novely. </a:t>
            </a:r>
          </a:p>
          <a:p>
            <a:r>
              <a:rPr lang="cs-CZ" sz="1800" kern="100" dirty="0">
                <a:effectLst/>
                <a:latin typeface="Calibri" panose="020F0502020204030204" pitchFamily="34" charset="0"/>
                <a:ea typeface="Calibri" panose="020F0502020204030204" pitchFamily="34" charset="0"/>
                <a:cs typeface="Times New Roman" panose="02020603050405020304" pitchFamily="18" charset="0"/>
              </a:rPr>
              <a:t>varianty</a:t>
            </a:r>
          </a:p>
          <a:p>
            <a:endParaRPr lang="cs-CZ" dirty="0"/>
          </a:p>
        </p:txBody>
      </p:sp>
    </p:spTree>
    <p:extLst>
      <p:ext uri="{BB962C8B-B14F-4D97-AF65-F5344CB8AC3E}">
        <p14:creationId xmlns:p14="http://schemas.microsoft.com/office/powerpoint/2010/main" val="25748667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3FA326D-1E37-7CAE-2423-212F57778052}"/>
              </a:ext>
            </a:extLst>
          </p:cNvPr>
          <p:cNvSpPr>
            <a:spLocks noGrp="1"/>
          </p:cNvSpPr>
          <p:nvPr>
            <p:ph type="title"/>
          </p:nvPr>
        </p:nvSpPr>
        <p:spPr>
          <a:xfrm>
            <a:off x="677334" y="609600"/>
            <a:ext cx="8596668" cy="548081"/>
          </a:xfrm>
        </p:spPr>
        <p:txBody>
          <a:bodyPr>
            <a:normAutofit fontScale="90000"/>
          </a:bodyPr>
          <a:lstStyle/>
          <a:p>
            <a:r>
              <a:rPr lang="cs-CZ" sz="1800" b="1" u="sng" kern="100" dirty="0">
                <a:effectLst/>
                <a:latin typeface="Calibri" panose="020F0502020204030204" pitchFamily="34" charset="0"/>
                <a:ea typeface="Calibri" panose="020F0502020204030204" pitchFamily="34" charset="0"/>
                <a:cs typeface="Times New Roman" panose="02020603050405020304" pitchFamily="18" charset="0"/>
              </a:rPr>
              <a:t>Propočet podílů prostředků na doktorské studijní programy – definice variant financování</a:t>
            </a:r>
            <a:endParaRPr lang="cs-CZ" sz="1800" dirty="0"/>
          </a:p>
        </p:txBody>
      </p:sp>
      <p:sp>
        <p:nvSpPr>
          <p:cNvPr id="3" name="Zástupný obsah 2">
            <a:extLst>
              <a:ext uri="{FF2B5EF4-FFF2-40B4-BE49-F238E27FC236}">
                <a16:creationId xmlns:a16="http://schemas.microsoft.com/office/drawing/2014/main" id="{8D362C98-9CB3-59A4-7295-035A24ECD807}"/>
              </a:ext>
            </a:extLst>
          </p:cNvPr>
          <p:cNvSpPr>
            <a:spLocks noGrp="1"/>
          </p:cNvSpPr>
          <p:nvPr>
            <p:ph idx="1"/>
          </p:nvPr>
        </p:nvSpPr>
        <p:spPr>
          <a:xfrm>
            <a:off x="677334" y="998290"/>
            <a:ext cx="10773638" cy="5939405"/>
          </a:xfrm>
        </p:spPr>
        <p:txBody>
          <a:bodyPr>
            <a:normAutofit fontScale="32500" lnSpcReduction="20000"/>
          </a:bodyPr>
          <a:lstStyle/>
          <a:p>
            <a:pPr marL="0" indent="0">
              <a:lnSpc>
                <a:spcPct val="107000"/>
              </a:lnSpc>
              <a:spcAft>
                <a:spcPts val="800"/>
              </a:spcAft>
              <a:buNone/>
            </a:pPr>
            <a:r>
              <a:rPr lang="cs-CZ" sz="1800" b="1" u="sng" kern="100" dirty="0">
                <a:effectLst/>
                <a:latin typeface="Calibri" panose="020F0502020204030204" pitchFamily="34" charset="0"/>
                <a:ea typeface="Calibri" panose="020F0502020204030204" pitchFamily="34" charset="0"/>
                <a:cs typeface="Times New Roman" panose="02020603050405020304" pitchFamily="18" charset="0"/>
              </a:rPr>
              <a:t>.</a:t>
            </a:r>
            <a:endParaRPr lang="cs-CZ"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3400" b="1" kern="100" dirty="0">
                <a:effectLst/>
                <a:latin typeface="Calibri" panose="020F0502020204030204" pitchFamily="34" charset="0"/>
                <a:ea typeface="Calibri" panose="020F0502020204030204" pitchFamily="34" charset="0"/>
                <a:cs typeface="Times New Roman" panose="02020603050405020304" pitchFamily="18" charset="0"/>
              </a:rPr>
              <a:t>Varianta I  </a:t>
            </a:r>
            <a:r>
              <a:rPr lang="cs-CZ" sz="3400" kern="100" dirty="0">
                <a:effectLst/>
                <a:latin typeface="Calibri" panose="020F0502020204030204" pitchFamily="34" charset="0"/>
                <a:ea typeface="Calibri" panose="020F0502020204030204" pitchFamily="34" charset="0"/>
                <a:cs typeface="Times New Roman" panose="02020603050405020304" pitchFamily="18" charset="0"/>
              </a:rPr>
              <a:t>Celá částka na celý kalendářní rok bude rozdělena podle tří kritérií (pro další roky může být měněn podíl jednotlivých kritérií)  </a:t>
            </a:r>
          </a:p>
          <a:p>
            <a:pPr>
              <a:lnSpc>
                <a:spcPct val="107000"/>
              </a:lnSpc>
              <a:spcAft>
                <a:spcPts val="800"/>
              </a:spcAft>
            </a:pPr>
            <a:r>
              <a:rPr lang="cs-CZ" sz="3400" b="1" kern="100" dirty="0">
                <a:effectLst/>
                <a:latin typeface="Calibri" panose="020F0502020204030204" pitchFamily="34" charset="0"/>
                <a:ea typeface="Calibri" panose="020F0502020204030204" pitchFamily="34" charset="0"/>
                <a:cs typeface="Times New Roman" panose="02020603050405020304" pitchFamily="18" charset="0"/>
              </a:rPr>
              <a:t>Varianta II</a:t>
            </a:r>
          </a:p>
          <a:p>
            <a:pPr marL="0" indent="0">
              <a:lnSpc>
                <a:spcPct val="107000"/>
              </a:lnSpc>
              <a:spcAft>
                <a:spcPts val="800"/>
              </a:spcAft>
              <a:buNone/>
            </a:pPr>
            <a:r>
              <a:rPr lang="cs-CZ" sz="3400" b="1" kern="100" dirty="0">
                <a:latin typeface="Calibri" panose="020F0502020204030204" pitchFamily="34" charset="0"/>
                <a:ea typeface="Calibri" panose="020F0502020204030204" pitchFamily="34" charset="0"/>
                <a:cs typeface="Times New Roman" panose="02020603050405020304" pitchFamily="18" charset="0"/>
              </a:rPr>
              <a:t>            - </a:t>
            </a:r>
            <a:r>
              <a:rPr lang="cs-CZ" sz="3400" kern="100" dirty="0">
                <a:effectLst/>
                <a:latin typeface="Calibri" panose="020F0502020204030204" pitchFamily="34" charset="0"/>
                <a:ea typeface="Calibri" panose="020F0502020204030204" pitchFamily="34" charset="0"/>
                <a:cs typeface="Times New Roman" panose="02020603050405020304" pitchFamily="18" charset="0"/>
              </a:rPr>
              <a:t>První rok budou 2/3 ročního objemu (za měsíce 01-08) rozděleny podle počtu studentů doktorských SP a 1/3 (za měsíce 09-12) podle tří kritérií.</a:t>
            </a:r>
          </a:p>
          <a:p>
            <a:pPr marL="0" indent="0">
              <a:lnSpc>
                <a:spcPct val="107000"/>
              </a:lnSpc>
              <a:spcAft>
                <a:spcPts val="800"/>
              </a:spcAft>
              <a:buNone/>
              <a:tabLst>
                <a:tab pos="180340" algn="l"/>
              </a:tabLst>
            </a:pPr>
            <a:r>
              <a:rPr lang="cs-CZ" sz="3400" kern="100" dirty="0">
                <a:effectLst/>
                <a:latin typeface="Calibri" panose="020F0502020204030204" pitchFamily="34" charset="0"/>
                <a:ea typeface="Calibri" panose="020F0502020204030204" pitchFamily="34" charset="0"/>
                <a:cs typeface="Times New Roman" panose="02020603050405020304" pitchFamily="18" charset="0"/>
              </a:rPr>
              <a:t>            - V dalších letech již bude rozdělována podle tří kritérií (s případnou změnou jejich podílu) rozdělována celková částka.</a:t>
            </a:r>
          </a:p>
          <a:p>
            <a:pPr>
              <a:lnSpc>
                <a:spcPct val="107000"/>
              </a:lnSpc>
              <a:spcAft>
                <a:spcPts val="800"/>
              </a:spcAft>
              <a:tabLst>
                <a:tab pos="180340" algn="l"/>
              </a:tabLst>
            </a:pPr>
            <a:r>
              <a:rPr lang="cs-CZ" sz="3400" b="1" kern="100" dirty="0">
                <a:effectLst/>
                <a:latin typeface="Calibri" panose="020F0502020204030204" pitchFamily="34" charset="0"/>
                <a:ea typeface="Calibri" panose="020F0502020204030204" pitchFamily="34" charset="0"/>
                <a:cs typeface="Times New Roman" panose="02020603050405020304" pitchFamily="18" charset="0"/>
              </a:rPr>
              <a:t>Varianta III</a:t>
            </a:r>
          </a:p>
          <a:p>
            <a:pPr marL="0" indent="0">
              <a:lnSpc>
                <a:spcPct val="107000"/>
              </a:lnSpc>
              <a:spcAft>
                <a:spcPts val="800"/>
              </a:spcAft>
              <a:buNone/>
              <a:tabLst>
                <a:tab pos="180340" algn="l"/>
              </a:tabLst>
            </a:pPr>
            <a:r>
              <a:rPr lang="cs-CZ" sz="3400" kern="100" dirty="0">
                <a:effectLst/>
                <a:latin typeface="Calibri" panose="020F0502020204030204" pitchFamily="34" charset="0"/>
                <a:ea typeface="Calibri" panose="020F0502020204030204" pitchFamily="34" charset="0"/>
                <a:cs typeface="Times New Roman" panose="02020603050405020304" pitchFamily="18" charset="0"/>
              </a:rPr>
              <a:t>                - </a:t>
            </a:r>
            <a:r>
              <a:rPr lang="cs-CZ" sz="3400" kern="100" dirty="0">
                <a:solidFill>
                  <a:schemeClr val="accent5"/>
                </a:solidFill>
                <a:effectLst/>
                <a:latin typeface="Calibri" panose="020F0502020204030204" pitchFamily="34" charset="0"/>
                <a:ea typeface="Calibri" panose="020F0502020204030204" pitchFamily="34" charset="0"/>
                <a:cs typeface="Times New Roman" panose="02020603050405020304" pitchFamily="18" charset="0"/>
              </a:rPr>
              <a:t>První rok </a:t>
            </a:r>
            <a:r>
              <a:rPr lang="cs-CZ" sz="3400" kern="100" dirty="0">
                <a:effectLst/>
                <a:latin typeface="Calibri" panose="020F0502020204030204" pitchFamily="34" charset="0"/>
                <a:ea typeface="Calibri" panose="020F0502020204030204" pitchFamily="34" charset="0"/>
                <a:cs typeface="Times New Roman" panose="02020603050405020304" pitchFamily="18" charset="0"/>
              </a:rPr>
              <a:t>budou 2/3 ročního objemu (za měsíce 01-08) a 3/4 ze zbývající 1/3 (za měsíce 09-12) rozděleny podle počtu studentů doktorských SP, </a:t>
            </a:r>
            <a:r>
              <a:rPr lang="cs-CZ" sz="3400" kern="100">
                <a:effectLst/>
                <a:latin typeface="Calibri" panose="020F0502020204030204" pitchFamily="34" charset="0"/>
                <a:ea typeface="Calibri" panose="020F0502020204030204" pitchFamily="34" charset="0"/>
                <a:cs typeface="Times New Roman" panose="02020603050405020304" pitchFamily="18" charset="0"/>
              </a:rPr>
              <a:t>zbývající 1/4</a:t>
            </a:r>
            <a:endParaRPr lang="cs-CZ" sz="3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tabLst>
                <a:tab pos="180340" algn="l"/>
              </a:tabLst>
            </a:pPr>
            <a:r>
              <a:rPr lang="cs-CZ" sz="3400" kern="100" dirty="0">
                <a:latin typeface="Calibri" panose="020F0502020204030204" pitchFamily="34" charset="0"/>
                <a:ea typeface="Calibri" panose="020F0502020204030204" pitchFamily="34" charset="0"/>
                <a:cs typeface="Times New Roman" panose="02020603050405020304" pitchFamily="18" charset="0"/>
              </a:rPr>
              <a:t>                  </a:t>
            </a:r>
            <a:r>
              <a:rPr lang="cs-CZ" sz="3400" kern="100" dirty="0">
                <a:effectLst/>
                <a:latin typeface="Calibri" panose="020F0502020204030204" pitchFamily="34" charset="0"/>
                <a:ea typeface="Calibri" panose="020F0502020204030204" pitchFamily="34" charset="0"/>
                <a:cs typeface="Times New Roman" panose="02020603050405020304" pitchFamily="18" charset="0"/>
              </a:rPr>
              <a:t> z 1/3 (za měsíce 09-12) podle tří kritérií.</a:t>
            </a:r>
          </a:p>
          <a:p>
            <a:pPr marL="0" indent="0">
              <a:lnSpc>
                <a:spcPct val="107000"/>
              </a:lnSpc>
              <a:spcAft>
                <a:spcPts val="800"/>
              </a:spcAft>
              <a:buNone/>
              <a:tabLst>
                <a:tab pos="180340" algn="l"/>
              </a:tabLst>
            </a:pPr>
            <a:r>
              <a:rPr lang="cs-CZ" sz="3400" kern="100" dirty="0">
                <a:effectLst/>
                <a:latin typeface="Calibri" panose="020F0502020204030204" pitchFamily="34" charset="0"/>
                <a:ea typeface="Calibri" panose="020F0502020204030204" pitchFamily="34" charset="0"/>
                <a:cs typeface="Times New Roman" panose="02020603050405020304" pitchFamily="18" charset="0"/>
              </a:rPr>
              <a:t>                </a:t>
            </a:r>
            <a:r>
              <a:rPr lang="cs-CZ" sz="3400" kern="100" dirty="0">
                <a:solidFill>
                  <a:schemeClr val="accent5"/>
                </a:solidFill>
                <a:effectLst/>
                <a:latin typeface="Calibri" panose="020F0502020204030204" pitchFamily="34" charset="0"/>
                <a:ea typeface="Calibri" panose="020F0502020204030204" pitchFamily="34" charset="0"/>
                <a:cs typeface="Times New Roman" panose="02020603050405020304" pitchFamily="18" charset="0"/>
              </a:rPr>
              <a:t>- Druhý rok </a:t>
            </a:r>
            <a:r>
              <a:rPr lang="cs-CZ" sz="3400" kern="100" dirty="0">
                <a:effectLst/>
                <a:latin typeface="Calibri" panose="020F0502020204030204" pitchFamily="34" charset="0"/>
                <a:ea typeface="Calibri" panose="020F0502020204030204" pitchFamily="34" charset="0"/>
                <a:cs typeface="Times New Roman" panose="02020603050405020304" pitchFamily="18" charset="0"/>
              </a:rPr>
              <a:t>budou 3/4 z 2/3 ročního objemu (za měsíce 01-08) a 2/4 ze zbývající 1/3 ročního objemu (za měsíce 09-12) rozděleny podle počtu studentů</a:t>
            </a:r>
          </a:p>
          <a:p>
            <a:pPr marL="0" indent="0">
              <a:lnSpc>
                <a:spcPct val="107000"/>
              </a:lnSpc>
              <a:spcAft>
                <a:spcPts val="800"/>
              </a:spcAft>
              <a:buNone/>
              <a:tabLst>
                <a:tab pos="180340" algn="l"/>
              </a:tabLst>
            </a:pPr>
            <a:r>
              <a:rPr lang="cs-CZ" sz="3400" kern="100" dirty="0">
                <a:latin typeface="Calibri" panose="020F0502020204030204" pitchFamily="34" charset="0"/>
                <a:ea typeface="Calibri" panose="020F0502020204030204" pitchFamily="34" charset="0"/>
                <a:cs typeface="Times New Roman" panose="02020603050405020304" pitchFamily="18" charset="0"/>
              </a:rPr>
              <a:t>                  </a:t>
            </a:r>
            <a:r>
              <a:rPr lang="cs-CZ" sz="3400" kern="100" dirty="0">
                <a:effectLst/>
                <a:latin typeface="Calibri" panose="020F0502020204030204" pitchFamily="34" charset="0"/>
                <a:ea typeface="Calibri" panose="020F0502020204030204" pitchFamily="34" charset="0"/>
                <a:cs typeface="Times New Roman" panose="02020603050405020304" pitchFamily="18" charset="0"/>
              </a:rPr>
              <a:t>doktorských SP, 1/4 z 2/3 ročního objemu (za měsíce 01-08) a 2/4 z 1/3 (za měsíce 09-12) podle tří kritérií (s případnou změnou jejich podílu).</a:t>
            </a:r>
          </a:p>
          <a:p>
            <a:pPr marL="0" indent="0">
              <a:lnSpc>
                <a:spcPct val="107000"/>
              </a:lnSpc>
              <a:spcAft>
                <a:spcPts val="800"/>
              </a:spcAft>
              <a:buNone/>
              <a:tabLst>
                <a:tab pos="180340" algn="l"/>
              </a:tabLst>
            </a:pPr>
            <a:r>
              <a:rPr lang="cs-CZ" sz="3400" kern="100" dirty="0">
                <a:effectLst/>
                <a:latin typeface="Calibri" panose="020F0502020204030204" pitchFamily="34" charset="0"/>
                <a:ea typeface="Calibri" panose="020F0502020204030204" pitchFamily="34" charset="0"/>
                <a:cs typeface="Times New Roman" panose="02020603050405020304" pitchFamily="18" charset="0"/>
              </a:rPr>
              <a:t>                 - </a:t>
            </a:r>
            <a:r>
              <a:rPr lang="cs-CZ" sz="3400" kern="100" dirty="0">
                <a:solidFill>
                  <a:schemeClr val="accent5"/>
                </a:solidFill>
                <a:effectLst/>
                <a:latin typeface="Calibri" panose="020F0502020204030204" pitchFamily="34" charset="0"/>
                <a:ea typeface="Calibri" panose="020F0502020204030204" pitchFamily="34" charset="0"/>
                <a:cs typeface="Times New Roman" panose="02020603050405020304" pitchFamily="18" charset="0"/>
              </a:rPr>
              <a:t>Třetí rok </a:t>
            </a:r>
            <a:r>
              <a:rPr lang="cs-CZ" sz="3400" kern="100" dirty="0">
                <a:effectLst/>
                <a:latin typeface="Calibri" panose="020F0502020204030204" pitchFamily="34" charset="0"/>
                <a:ea typeface="Calibri" panose="020F0502020204030204" pitchFamily="34" charset="0"/>
                <a:cs typeface="Times New Roman" panose="02020603050405020304" pitchFamily="18" charset="0"/>
              </a:rPr>
              <a:t>budou 2/4 z 2/3 ročního objemu (za měsíce 01-08) a 1/4 ze zbývající 1/3 ročního objemu (za měsíce  09-12) rozděleny podle počtu studentů</a:t>
            </a:r>
          </a:p>
          <a:p>
            <a:pPr marL="0" indent="0">
              <a:lnSpc>
                <a:spcPct val="107000"/>
              </a:lnSpc>
              <a:spcAft>
                <a:spcPts val="800"/>
              </a:spcAft>
              <a:buNone/>
              <a:tabLst>
                <a:tab pos="180340" algn="l"/>
              </a:tabLst>
            </a:pPr>
            <a:r>
              <a:rPr lang="cs-CZ" sz="3400" kern="100" dirty="0">
                <a:effectLst/>
                <a:latin typeface="Calibri" panose="020F0502020204030204" pitchFamily="34" charset="0"/>
                <a:ea typeface="Calibri" panose="020F0502020204030204" pitchFamily="34" charset="0"/>
                <a:cs typeface="Times New Roman" panose="02020603050405020304" pitchFamily="18" charset="0"/>
              </a:rPr>
              <a:t>                   doktorských SP, 2/4 z 2/3 ročního objemu (za měsíce 01-08) a 3/4 z 1/3 (za měsíce 09-12) podle tří kritérií. (s případnou změnou jejich podílu).</a:t>
            </a:r>
          </a:p>
          <a:p>
            <a:pPr marL="0" indent="0">
              <a:lnSpc>
                <a:spcPct val="107000"/>
              </a:lnSpc>
              <a:spcAft>
                <a:spcPts val="800"/>
              </a:spcAft>
              <a:buNone/>
              <a:tabLst>
                <a:tab pos="180340" algn="l"/>
              </a:tabLst>
            </a:pPr>
            <a:r>
              <a:rPr lang="cs-CZ" sz="3400" kern="100" dirty="0">
                <a:effectLst/>
                <a:latin typeface="Calibri" panose="020F0502020204030204" pitchFamily="34" charset="0"/>
                <a:ea typeface="Calibri" panose="020F0502020204030204" pitchFamily="34" charset="0"/>
                <a:cs typeface="Times New Roman" panose="02020603050405020304" pitchFamily="18" charset="0"/>
              </a:rPr>
              <a:t>                 - </a:t>
            </a:r>
            <a:r>
              <a:rPr lang="cs-CZ" sz="3400" kern="100" dirty="0">
                <a:solidFill>
                  <a:schemeClr val="accent5"/>
                </a:solidFill>
                <a:effectLst/>
                <a:latin typeface="Calibri" panose="020F0502020204030204" pitchFamily="34" charset="0"/>
                <a:ea typeface="Calibri" panose="020F0502020204030204" pitchFamily="34" charset="0"/>
                <a:cs typeface="Times New Roman" panose="02020603050405020304" pitchFamily="18" charset="0"/>
              </a:rPr>
              <a:t>Čtvrtý rok </a:t>
            </a:r>
            <a:r>
              <a:rPr lang="cs-CZ" sz="3400" kern="100" dirty="0">
                <a:effectLst/>
                <a:latin typeface="Calibri" panose="020F0502020204030204" pitchFamily="34" charset="0"/>
                <a:ea typeface="Calibri" panose="020F0502020204030204" pitchFamily="34" charset="0"/>
                <a:cs typeface="Times New Roman" panose="02020603050405020304" pitchFamily="18" charset="0"/>
              </a:rPr>
              <a:t>bude 1/4 z 2/3 ročního objemu (za měsíce 01-08) rozdělena podle počtu studentů doktorských SP, 3/4 z 2/3 ročního objemu (za měsíce 01-08) a 1/3 ročního objemu </a:t>
            </a:r>
          </a:p>
          <a:p>
            <a:pPr marL="0" indent="0">
              <a:lnSpc>
                <a:spcPct val="107000"/>
              </a:lnSpc>
              <a:spcAft>
                <a:spcPts val="800"/>
              </a:spcAft>
              <a:buNone/>
              <a:tabLst>
                <a:tab pos="180340" algn="l"/>
              </a:tabLst>
            </a:pPr>
            <a:r>
              <a:rPr lang="cs-CZ" sz="3400" kern="100" dirty="0">
                <a:latin typeface="Calibri" panose="020F0502020204030204" pitchFamily="34" charset="0"/>
                <a:ea typeface="Calibri" panose="020F0502020204030204" pitchFamily="34" charset="0"/>
                <a:cs typeface="Times New Roman" panose="02020603050405020304" pitchFamily="18" charset="0"/>
              </a:rPr>
              <a:t>                   </a:t>
            </a:r>
            <a:r>
              <a:rPr lang="cs-CZ" sz="3400" kern="100" dirty="0">
                <a:effectLst/>
                <a:latin typeface="Calibri" panose="020F0502020204030204" pitchFamily="34" charset="0"/>
                <a:ea typeface="Calibri" panose="020F0502020204030204" pitchFamily="34" charset="0"/>
                <a:cs typeface="Times New Roman" panose="02020603050405020304" pitchFamily="18" charset="0"/>
              </a:rPr>
              <a:t>(za měsíce 09-12) podle tří  kritérií. (s případnou změnou jejich podílu).</a:t>
            </a:r>
          </a:p>
          <a:p>
            <a:pPr marL="0" indent="0">
              <a:lnSpc>
                <a:spcPct val="107000"/>
              </a:lnSpc>
              <a:spcAft>
                <a:spcPts val="800"/>
              </a:spcAft>
              <a:buNone/>
              <a:tabLst>
                <a:tab pos="180340" algn="l"/>
              </a:tabLst>
            </a:pPr>
            <a:r>
              <a:rPr lang="cs-CZ" sz="3400" kern="100" dirty="0">
                <a:effectLst/>
                <a:latin typeface="Calibri" panose="020F0502020204030204" pitchFamily="34" charset="0"/>
                <a:ea typeface="Calibri" panose="020F0502020204030204" pitchFamily="34" charset="0"/>
                <a:cs typeface="Times New Roman" panose="02020603050405020304" pitchFamily="18" charset="0"/>
              </a:rPr>
              <a:t>                  - </a:t>
            </a:r>
            <a:r>
              <a:rPr lang="cs-CZ" sz="3400" kern="100" dirty="0">
                <a:solidFill>
                  <a:schemeClr val="accent5"/>
                </a:solidFill>
                <a:effectLst/>
                <a:latin typeface="Calibri" panose="020F0502020204030204" pitchFamily="34" charset="0"/>
                <a:ea typeface="Calibri" panose="020F0502020204030204" pitchFamily="34" charset="0"/>
                <a:cs typeface="Times New Roman" panose="02020603050405020304" pitchFamily="18" charset="0"/>
              </a:rPr>
              <a:t>Pátý rok </a:t>
            </a:r>
            <a:r>
              <a:rPr lang="cs-CZ" sz="3400" kern="100" dirty="0">
                <a:effectLst/>
                <a:latin typeface="Calibri" panose="020F0502020204030204" pitchFamily="34" charset="0"/>
                <a:ea typeface="Calibri" panose="020F0502020204030204" pitchFamily="34" charset="0"/>
                <a:cs typeface="Times New Roman" panose="02020603050405020304" pitchFamily="18" charset="0"/>
              </a:rPr>
              <a:t>bude celková částka rozdělena podle tří kritérií. (s případnou změnou jejich podílu).</a:t>
            </a:r>
          </a:p>
          <a:p>
            <a:pPr marL="0" indent="0">
              <a:buNone/>
            </a:pPr>
            <a:endParaRPr lang="cs-CZ" dirty="0"/>
          </a:p>
        </p:txBody>
      </p:sp>
    </p:spTree>
    <p:extLst>
      <p:ext uri="{BB962C8B-B14F-4D97-AF65-F5344CB8AC3E}">
        <p14:creationId xmlns:p14="http://schemas.microsoft.com/office/powerpoint/2010/main" val="25594070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FECB0DF-DE2C-D32E-8984-FD0A06485A45}"/>
              </a:ext>
            </a:extLst>
          </p:cNvPr>
          <p:cNvSpPr>
            <a:spLocks noGrp="1"/>
          </p:cNvSpPr>
          <p:nvPr>
            <p:ph type="title"/>
          </p:nvPr>
        </p:nvSpPr>
        <p:spPr>
          <a:xfrm>
            <a:off x="677334" y="609600"/>
            <a:ext cx="8596668" cy="690694"/>
          </a:xfrm>
        </p:spPr>
        <p:txBody>
          <a:bodyPr>
            <a:normAutofit fontScale="90000"/>
          </a:bodyPr>
          <a:lstStyle/>
          <a:p>
            <a:r>
              <a:rPr lang="cs-CZ" sz="3600" kern="100" dirty="0">
                <a:effectLst/>
                <a:latin typeface="Calibri" panose="020F0502020204030204" pitchFamily="34" charset="0"/>
                <a:ea typeface="Calibri" panose="020F0502020204030204" pitchFamily="34" charset="0"/>
                <a:cs typeface="Times New Roman" panose="02020603050405020304" pitchFamily="18" charset="0"/>
              </a:rPr>
              <a:t>Do výpočtu podle tří kritérií vstupuje:</a:t>
            </a:r>
            <a:br>
              <a:rPr lang="cs-CZ" sz="3600" kern="100" dirty="0">
                <a:effectLst/>
                <a:latin typeface="Calibri" panose="020F0502020204030204" pitchFamily="34" charset="0"/>
                <a:ea typeface="Calibri" panose="020F0502020204030204" pitchFamily="34" charset="0"/>
                <a:cs typeface="Times New Roman" panose="02020603050405020304" pitchFamily="18" charset="0"/>
              </a:rPr>
            </a:br>
            <a:endParaRPr lang="cs-CZ" dirty="0"/>
          </a:p>
        </p:txBody>
      </p:sp>
      <p:sp>
        <p:nvSpPr>
          <p:cNvPr id="3" name="Zástupný obsah 2">
            <a:extLst>
              <a:ext uri="{FF2B5EF4-FFF2-40B4-BE49-F238E27FC236}">
                <a16:creationId xmlns:a16="http://schemas.microsoft.com/office/drawing/2014/main" id="{96DF0B37-C580-A424-B693-106D5B4DD52B}"/>
              </a:ext>
            </a:extLst>
          </p:cNvPr>
          <p:cNvSpPr>
            <a:spLocks noGrp="1"/>
          </p:cNvSpPr>
          <p:nvPr>
            <p:ph idx="1"/>
          </p:nvPr>
        </p:nvSpPr>
        <p:spPr>
          <a:xfrm>
            <a:off x="677334" y="1300295"/>
            <a:ext cx="8596668" cy="5192784"/>
          </a:xfrm>
        </p:spPr>
        <p:txBody>
          <a:bodyPr>
            <a:normAutofit lnSpcReduction="10000"/>
          </a:bodyPr>
          <a:lstStyle/>
          <a:p>
            <a:pPr marL="342900" lvl="0" indent="-342900">
              <a:lnSpc>
                <a:spcPct val="107000"/>
              </a:lnSpc>
              <a:buFont typeface="+mj-lt"/>
              <a:buAutoNum type="arabicPeriod"/>
              <a:tabLst>
                <a:tab pos="180340" algn="l"/>
              </a:tabLst>
            </a:pPr>
            <a:r>
              <a:rPr lang="cs-CZ" sz="1800" kern="100" dirty="0">
                <a:effectLst/>
                <a:latin typeface="Calibri" panose="020F0502020204030204" pitchFamily="34" charset="0"/>
                <a:ea typeface="Calibri" panose="020F0502020204030204" pitchFamily="34" charset="0"/>
                <a:cs typeface="Times New Roman" panose="02020603050405020304" pitchFamily="18" charset="0"/>
              </a:rPr>
              <a:t>Vážený průměr (s vahami 2:3:5) podílů na příspěvku poskytnutého konkrétní VVŠ dle ukazatele C v letech 2021 – 2023 na celkové hodnotě za všechny VVŠ</a:t>
            </a:r>
          </a:p>
          <a:p>
            <a:pPr marL="342900" lvl="0" indent="-342900">
              <a:lnSpc>
                <a:spcPct val="107000"/>
              </a:lnSpc>
              <a:buFont typeface="+mj-lt"/>
              <a:buAutoNum type="arabicPeriod"/>
              <a:tabLst>
                <a:tab pos="180340" algn="l"/>
              </a:tabLst>
            </a:pPr>
            <a:r>
              <a:rPr lang="cs-CZ" sz="1800" kern="100" dirty="0">
                <a:effectLst/>
                <a:latin typeface="Calibri" panose="020F0502020204030204" pitchFamily="34" charset="0"/>
                <a:ea typeface="Calibri" panose="020F0502020204030204" pitchFamily="34" charset="0"/>
                <a:cs typeface="Times New Roman" panose="02020603050405020304" pitchFamily="18" charset="0"/>
              </a:rPr>
              <a:t>podíl VVŠ na celkové hodnotě výsledků všech VVŠ, vycházejících z míry úspěšnosti studia (</a:t>
            </a:r>
            <a:r>
              <a:rPr lang="cs-CZ" sz="1800" kern="100" dirty="0" err="1">
                <a:effectLst/>
                <a:latin typeface="Calibri" panose="020F0502020204030204" pitchFamily="34" charset="0"/>
                <a:ea typeface="Calibri" panose="020F0502020204030204" pitchFamily="34" charset="0"/>
                <a:cs typeface="Times New Roman" panose="02020603050405020304" pitchFamily="18" charset="0"/>
              </a:rPr>
              <a:t>graduation</a:t>
            </a:r>
            <a:r>
              <a:rPr lang="cs-CZ"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kern="100" dirty="0" err="1">
                <a:effectLst/>
                <a:latin typeface="Calibri" panose="020F0502020204030204" pitchFamily="34" charset="0"/>
                <a:ea typeface="Calibri" panose="020F0502020204030204" pitchFamily="34" charset="0"/>
                <a:cs typeface="Times New Roman" panose="02020603050405020304" pitchFamily="18" charset="0"/>
              </a:rPr>
              <a:t>rate</a:t>
            </a:r>
            <a:r>
              <a:rPr lang="cs-CZ" sz="1800" kern="100" dirty="0">
                <a:effectLst/>
                <a:latin typeface="Calibri" panose="020F0502020204030204" pitchFamily="34" charset="0"/>
                <a:ea typeface="Calibri" panose="020F0502020204030204" pitchFamily="34" charset="0"/>
                <a:cs typeface="Times New Roman" panose="02020603050405020304" pitchFamily="18" charset="0"/>
              </a:rPr>
              <a:t>) v doktorských studijních programech v SDS + 1 rok a přepočteného počtu studentů doktorských studijních programů</a:t>
            </a:r>
          </a:p>
          <a:p>
            <a:pPr marL="342900" lvl="0" indent="-342900">
              <a:lnSpc>
                <a:spcPct val="107000"/>
              </a:lnSpc>
              <a:spcAft>
                <a:spcPts val="800"/>
              </a:spcAft>
              <a:buFont typeface="+mj-lt"/>
              <a:buAutoNum type="arabicPeriod"/>
              <a:tabLst>
                <a:tab pos="180340" algn="l"/>
              </a:tabLst>
            </a:pPr>
            <a:r>
              <a:rPr lang="cs-CZ" sz="1800" kern="100" dirty="0">
                <a:effectLst/>
                <a:latin typeface="Calibri" panose="020F0502020204030204" pitchFamily="34" charset="0"/>
                <a:ea typeface="Calibri" panose="020F0502020204030204" pitchFamily="34" charset="0"/>
                <a:cs typeface="Times New Roman" panose="02020603050405020304" pitchFamily="18" charset="0"/>
              </a:rPr>
              <a:t> podíl konkrétní VVŠ na prostředcích poskytovaných všem VVŠ dle ukazatele C se   zohledněním výsledků hodnocení jednotlivých VVŠ dle metodiky M17+</a:t>
            </a:r>
          </a:p>
          <a:p>
            <a:pPr>
              <a:lnSpc>
                <a:spcPct val="107000"/>
              </a:lnSpc>
              <a:spcAft>
                <a:spcPts val="800"/>
              </a:spcAft>
              <a:tabLst>
                <a:tab pos="180340" algn="l"/>
              </a:tabLst>
            </a:pPr>
            <a:r>
              <a:rPr lang="cs-CZ" sz="1800" kern="100" dirty="0">
                <a:effectLst/>
                <a:latin typeface="Calibri" panose="020F0502020204030204" pitchFamily="34" charset="0"/>
                <a:ea typeface="Calibri" panose="020F0502020204030204" pitchFamily="34" charset="0"/>
                <a:cs typeface="Times New Roman" panose="02020603050405020304" pitchFamily="18" charset="0"/>
              </a:rPr>
              <a:t>Jednotlivá kritéria jsou do výpočtu zavedena s váhami </a:t>
            </a:r>
            <a:r>
              <a:rPr lang="cs-CZ" sz="18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80 – 10 – 10 %.</a:t>
            </a:r>
          </a:p>
          <a:p>
            <a:pPr>
              <a:lnSpc>
                <a:spcPct val="107000"/>
              </a:lnSpc>
              <a:spcAft>
                <a:spcPts val="800"/>
              </a:spcAft>
              <a:tabLst>
                <a:tab pos="180340" algn="l"/>
              </a:tabLst>
            </a:pPr>
            <a:r>
              <a:rPr lang="cs-CZ" sz="1800" kern="100" dirty="0">
                <a:effectLst/>
                <a:latin typeface="Calibri" panose="020F0502020204030204" pitchFamily="34" charset="0"/>
                <a:ea typeface="Calibri" panose="020F0502020204030204" pitchFamily="34" charset="0"/>
                <a:cs typeface="Times New Roman" panose="02020603050405020304" pitchFamily="18" charset="0"/>
              </a:rPr>
              <a:t>Modelový výpočet je založen na konstantním výši prostředků přidělených do ukazatele C v úrovni rozpočtu 2023 a je proveden na konstantním počtu studentů doktorských SP k 31. 10. 2022.</a:t>
            </a:r>
          </a:p>
          <a:p>
            <a:pPr>
              <a:lnSpc>
                <a:spcPct val="107000"/>
              </a:lnSpc>
              <a:spcAft>
                <a:spcPts val="800"/>
              </a:spcAft>
              <a:tabLst>
                <a:tab pos="180340" algn="l"/>
              </a:tabLst>
            </a:pPr>
            <a:r>
              <a:rPr lang="cs-CZ" sz="1800" kern="100" dirty="0">
                <a:effectLst/>
                <a:latin typeface="Calibri" panose="020F0502020204030204" pitchFamily="34" charset="0"/>
                <a:ea typeface="Calibri" panose="020F0502020204030204" pitchFamily="34" charset="0"/>
                <a:cs typeface="Times New Roman" panose="02020603050405020304" pitchFamily="18" charset="0"/>
              </a:rPr>
              <a:t>V tomto schématu se neřeší, že částka na jednoho studenta doktorského SP, který zahájil své studium před nabytím účinnosti novely ZVŠ, se bude lišit od částky na jednoho studenta, který zahájil studium po nabytí její účinnosti. </a:t>
            </a:r>
          </a:p>
          <a:p>
            <a:pPr marL="0" indent="0">
              <a:lnSpc>
                <a:spcPct val="107000"/>
              </a:lnSpc>
              <a:spcAft>
                <a:spcPts val="800"/>
              </a:spcAft>
              <a:buNone/>
              <a:tabLst>
                <a:tab pos="180340" algn="l"/>
              </a:tabLst>
            </a:pPr>
            <a:endParaRPr lang="cs-CZ" kern="1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tabLst>
                <a:tab pos="180340" algn="l"/>
              </a:tabLst>
            </a:pPr>
            <a:endParaRPr lang="cs-CZ"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22699113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ulka 1">
            <a:extLst>
              <a:ext uri="{FF2B5EF4-FFF2-40B4-BE49-F238E27FC236}">
                <a16:creationId xmlns:a16="http://schemas.microsoft.com/office/drawing/2014/main" id="{3072F853-E658-6F5D-3F6A-D35CA567424A}"/>
              </a:ext>
            </a:extLst>
          </p:cNvPr>
          <p:cNvGraphicFramePr>
            <a:graphicFrameLocks noGrp="1"/>
          </p:cNvGraphicFramePr>
          <p:nvPr>
            <p:extLst>
              <p:ext uri="{D42A27DB-BD31-4B8C-83A1-F6EECF244321}">
                <p14:modId xmlns:p14="http://schemas.microsoft.com/office/powerpoint/2010/main" val="1172504378"/>
              </p:ext>
            </p:extLst>
          </p:nvPr>
        </p:nvGraphicFramePr>
        <p:xfrm>
          <a:off x="100668" y="134224"/>
          <a:ext cx="12004649" cy="6756165"/>
        </p:xfrm>
        <a:graphic>
          <a:graphicData uri="http://schemas.openxmlformats.org/drawingml/2006/table">
            <a:tbl>
              <a:tblPr>
                <a:tableStyleId>{5C22544A-7EE6-4342-B048-85BDC9FD1C3A}</a:tableStyleId>
              </a:tblPr>
              <a:tblGrid>
                <a:gridCol w="501862">
                  <a:extLst>
                    <a:ext uri="{9D8B030D-6E8A-4147-A177-3AD203B41FA5}">
                      <a16:colId xmlns:a16="http://schemas.microsoft.com/office/drawing/2014/main" val="354600428"/>
                    </a:ext>
                  </a:extLst>
                </a:gridCol>
                <a:gridCol w="3131803">
                  <a:extLst>
                    <a:ext uri="{9D8B030D-6E8A-4147-A177-3AD203B41FA5}">
                      <a16:colId xmlns:a16="http://schemas.microsoft.com/office/drawing/2014/main" val="3481724554"/>
                    </a:ext>
                  </a:extLst>
                </a:gridCol>
                <a:gridCol w="1046373">
                  <a:extLst>
                    <a:ext uri="{9D8B030D-6E8A-4147-A177-3AD203B41FA5}">
                      <a16:colId xmlns:a16="http://schemas.microsoft.com/office/drawing/2014/main" val="242214111"/>
                    </a:ext>
                  </a:extLst>
                </a:gridCol>
                <a:gridCol w="1046373">
                  <a:extLst>
                    <a:ext uri="{9D8B030D-6E8A-4147-A177-3AD203B41FA5}">
                      <a16:colId xmlns:a16="http://schemas.microsoft.com/office/drawing/2014/main" val="713095835"/>
                    </a:ext>
                  </a:extLst>
                </a:gridCol>
                <a:gridCol w="1046373">
                  <a:extLst>
                    <a:ext uri="{9D8B030D-6E8A-4147-A177-3AD203B41FA5}">
                      <a16:colId xmlns:a16="http://schemas.microsoft.com/office/drawing/2014/main" val="870828476"/>
                    </a:ext>
                  </a:extLst>
                </a:gridCol>
                <a:gridCol w="1046373">
                  <a:extLst>
                    <a:ext uri="{9D8B030D-6E8A-4147-A177-3AD203B41FA5}">
                      <a16:colId xmlns:a16="http://schemas.microsoft.com/office/drawing/2014/main" val="2125128334"/>
                    </a:ext>
                  </a:extLst>
                </a:gridCol>
                <a:gridCol w="1046373">
                  <a:extLst>
                    <a:ext uri="{9D8B030D-6E8A-4147-A177-3AD203B41FA5}">
                      <a16:colId xmlns:a16="http://schemas.microsoft.com/office/drawing/2014/main" val="2265981645"/>
                    </a:ext>
                  </a:extLst>
                </a:gridCol>
                <a:gridCol w="1046373">
                  <a:extLst>
                    <a:ext uri="{9D8B030D-6E8A-4147-A177-3AD203B41FA5}">
                      <a16:colId xmlns:a16="http://schemas.microsoft.com/office/drawing/2014/main" val="1524418961"/>
                    </a:ext>
                  </a:extLst>
                </a:gridCol>
                <a:gridCol w="1046373">
                  <a:extLst>
                    <a:ext uri="{9D8B030D-6E8A-4147-A177-3AD203B41FA5}">
                      <a16:colId xmlns:a16="http://schemas.microsoft.com/office/drawing/2014/main" val="1322738659"/>
                    </a:ext>
                  </a:extLst>
                </a:gridCol>
                <a:gridCol w="1046373">
                  <a:extLst>
                    <a:ext uri="{9D8B030D-6E8A-4147-A177-3AD203B41FA5}">
                      <a16:colId xmlns:a16="http://schemas.microsoft.com/office/drawing/2014/main" val="1858609710"/>
                    </a:ext>
                  </a:extLst>
                </a:gridCol>
              </a:tblGrid>
              <a:tr h="279873">
                <a:tc gridSpan="2">
                  <a:txBody>
                    <a:bodyPr/>
                    <a:lstStyle/>
                    <a:p>
                      <a:pPr algn="l" fontAlgn="b"/>
                      <a:r>
                        <a:rPr lang="cs-CZ" sz="1000" u="none" strike="noStrike" dirty="0">
                          <a:effectLst/>
                        </a:rPr>
                        <a:t>Prostředky v ukazateli C</a:t>
                      </a:r>
                      <a:endParaRPr lang="cs-CZ" sz="1000" b="1" i="0" u="none" strike="noStrike" dirty="0">
                        <a:solidFill>
                          <a:srgbClr val="000000"/>
                        </a:solidFill>
                        <a:effectLst/>
                        <a:latin typeface="Calibri" panose="020F0502020204030204" pitchFamily="34" charset="0"/>
                      </a:endParaRPr>
                    </a:p>
                  </a:txBody>
                  <a:tcPr marL="5263" marR="5263" marT="5263" marB="0" anchor="b"/>
                </a:tc>
                <a:tc hMerge="1">
                  <a:txBody>
                    <a:bodyPr/>
                    <a:lstStyle/>
                    <a:p>
                      <a:endParaRPr lang="cs-CZ"/>
                    </a:p>
                  </a:txBody>
                  <a:tcPr/>
                </a:tc>
                <a:tc>
                  <a:txBody>
                    <a:bodyPr/>
                    <a:lstStyle/>
                    <a:p>
                      <a:pPr algn="l" fontAlgn="b"/>
                      <a:endParaRPr lang="cs-CZ" sz="1000" b="0" i="0" u="none" strike="noStrike">
                        <a:solidFill>
                          <a:srgbClr val="000000"/>
                        </a:solidFill>
                        <a:effectLst/>
                        <a:latin typeface="Calibri" panose="020F0502020204030204" pitchFamily="34" charset="0"/>
                      </a:endParaRPr>
                    </a:p>
                  </a:txBody>
                  <a:tcPr marL="5263" marR="5263" marT="5263"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63" marR="5263" marT="5263"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63" marR="5263" marT="5263"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63" marR="5263" marT="5263"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63" marR="5263" marT="5263"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63" marR="5263" marT="5263"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63" marR="5263" marT="5263"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63" marR="5263" marT="5263" marB="0" anchor="b"/>
                </a:tc>
                <a:extLst>
                  <a:ext uri="{0D108BD9-81ED-4DB2-BD59-A6C34878D82A}">
                    <a16:rowId xmlns:a16="http://schemas.microsoft.com/office/drawing/2014/main" val="3625787337"/>
                  </a:ext>
                </a:extLst>
              </a:tr>
              <a:tr h="180563">
                <a:tc>
                  <a:txBody>
                    <a:bodyPr/>
                    <a:lstStyle/>
                    <a:p>
                      <a:pPr algn="l" fontAlgn="b"/>
                      <a:endParaRPr lang="cs-CZ" sz="1000" b="0" i="0" u="none" strike="noStrike" dirty="0">
                        <a:solidFill>
                          <a:srgbClr val="000000"/>
                        </a:solidFill>
                        <a:effectLst/>
                        <a:latin typeface="Calibri" panose="020F0502020204030204" pitchFamily="34" charset="0"/>
                      </a:endParaRPr>
                    </a:p>
                  </a:txBody>
                  <a:tcPr marL="5263" marR="5263" marT="5263" marB="0" anchor="b"/>
                </a:tc>
                <a:tc>
                  <a:txBody>
                    <a:bodyPr/>
                    <a:lstStyle/>
                    <a:p>
                      <a:pPr algn="l" fontAlgn="b"/>
                      <a:endParaRPr lang="cs-CZ" sz="1000" b="0" i="0" u="none" strike="noStrike" dirty="0">
                        <a:solidFill>
                          <a:srgbClr val="000000"/>
                        </a:solidFill>
                        <a:effectLst/>
                        <a:latin typeface="Calibri" panose="020F0502020204030204" pitchFamily="34" charset="0"/>
                      </a:endParaRPr>
                    </a:p>
                  </a:txBody>
                  <a:tcPr marL="5263" marR="5263" marT="5263"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63" marR="5263" marT="5263"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63" marR="5263" marT="5263"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63" marR="5263" marT="5263" marB="0" anchor="b"/>
                </a:tc>
                <a:tc>
                  <a:txBody>
                    <a:bodyPr/>
                    <a:lstStyle/>
                    <a:p>
                      <a:pPr algn="ctr" fontAlgn="b"/>
                      <a:r>
                        <a:rPr lang="cs-CZ" sz="1000" u="none" strike="noStrike">
                          <a:effectLst/>
                        </a:rPr>
                        <a:t>Váha let</a:t>
                      </a:r>
                      <a:endParaRPr lang="cs-CZ" sz="1000" b="0" i="0" u="none" strike="noStrike">
                        <a:solidFill>
                          <a:srgbClr val="000000"/>
                        </a:solidFill>
                        <a:effectLst/>
                        <a:latin typeface="Calibri" panose="020F0502020204030204" pitchFamily="34" charset="0"/>
                      </a:endParaRPr>
                    </a:p>
                  </a:txBody>
                  <a:tcPr marL="5263" marR="5263" marT="5263"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63" marR="5263" marT="5263"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63" marR="5263" marT="5263"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63" marR="5263" marT="5263"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63" marR="5263" marT="5263" marB="0" anchor="b"/>
                </a:tc>
                <a:extLst>
                  <a:ext uri="{0D108BD9-81ED-4DB2-BD59-A6C34878D82A}">
                    <a16:rowId xmlns:a16="http://schemas.microsoft.com/office/drawing/2014/main" val="3412849949"/>
                  </a:ext>
                </a:extLst>
              </a:tr>
              <a:tr h="180563">
                <a:tc>
                  <a:txBody>
                    <a:bodyPr/>
                    <a:lstStyle/>
                    <a:p>
                      <a:pPr algn="l" fontAlgn="b"/>
                      <a:endParaRPr lang="cs-CZ" sz="1000" b="0" i="0" u="none" strike="noStrike">
                        <a:solidFill>
                          <a:srgbClr val="000000"/>
                        </a:solidFill>
                        <a:effectLst/>
                        <a:latin typeface="Calibri" panose="020F0502020204030204" pitchFamily="34" charset="0"/>
                      </a:endParaRPr>
                    </a:p>
                  </a:txBody>
                  <a:tcPr marL="5263" marR="5263" marT="5263" marB="0" anchor="b"/>
                </a:tc>
                <a:tc>
                  <a:txBody>
                    <a:bodyPr/>
                    <a:lstStyle/>
                    <a:p>
                      <a:pPr algn="l" fontAlgn="b"/>
                      <a:r>
                        <a:rPr lang="cs-CZ" sz="1000" u="none" strike="noStrike" dirty="0">
                          <a:effectLst/>
                        </a:rPr>
                        <a:t>Celkové finanční prostředky ukazatele C v roce 2023</a:t>
                      </a:r>
                      <a:endParaRPr lang="cs-CZ" sz="1000" b="0" i="0" u="none" strike="noStrike" dirty="0">
                        <a:solidFill>
                          <a:srgbClr val="000000"/>
                        </a:solidFill>
                        <a:effectLst/>
                        <a:latin typeface="Calibri" panose="020F0502020204030204" pitchFamily="34" charset="0"/>
                      </a:endParaRPr>
                    </a:p>
                  </a:txBody>
                  <a:tcPr marL="5263" marR="5263" marT="5263" marB="0" anchor="b"/>
                </a:tc>
                <a:tc>
                  <a:txBody>
                    <a:bodyPr/>
                    <a:lstStyle/>
                    <a:p>
                      <a:pPr algn="r" fontAlgn="b"/>
                      <a:r>
                        <a:rPr lang="cs-CZ" sz="1000" u="none" strike="noStrike">
                          <a:effectLst/>
                        </a:rPr>
                        <a:t>1 678 725 000</a:t>
                      </a:r>
                      <a:endParaRPr lang="cs-CZ" sz="1000" b="0" i="0" u="none" strike="noStrike">
                        <a:solidFill>
                          <a:srgbClr val="000000"/>
                        </a:solidFill>
                        <a:effectLst/>
                        <a:latin typeface="Calibri" panose="020F0502020204030204" pitchFamily="34" charset="0"/>
                      </a:endParaRPr>
                    </a:p>
                  </a:txBody>
                  <a:tcPr marL="5263" marR="5263" marT="5263" marB="0" anchor="b"/>
                </a:tc>
                <a:tc>
                  <a:txBody>
                    <a:bodyPr/>
                    <a:lstStyle/>
                    <a:p>
                      <a:pPr algn="l" fontAlgn="b"/>
                      <a:r>
                        <a:rPr lang="cs-CZ" sz="1000" u="none" strike="noStrike">
                          <a:effectLst/>
                        </a:rPr>
                        <a:t>Kč</a:t>
                      </a:r>
                      <a:endParaRPr lang="cs-CZ" sz="1000" b="0" i="0" u="none" strike="noStrike">
                        <a:solidFill>
                          <a:srgbClr val="000000"/>
                        </a:solidFill>
                        <a:effectLst/>
                        <a:latin typeface="Calibri" panose="020F0502020204030204" pitchFamily="34" charset="0"/>
                      </a:endParaRPr>
                    </a:p>
                  </a:txBody>
                  <a:tcPr marL="5263" marR="5263" marT="5263" marB="0" anchor="b"/>
                </a:tc>
                <a:tc>
                  <a:txBody>
                    <a:bodyPr/>
                    <a:lstStyle/>
                    <a:p>
                      <a:pPr algn="r" fontAlgn="b"/>
                      <a:r>
                        <a:rPr lang="cs-CZ" sz="1000" u="none" strike="noStrike">
                          <a:effectLst/>
                        </a:rPr>
                        <a:t>2023</a:t>
                      </a:r>
                      <a:endParaRPr lang="cs-CZ" sz="1000" b="0" i="0" u="none" strike="noStrike">
                        <a:solidFill>
                          <a:srgbClr val="000000"/>
                        </a:solidFill>
                        <a:effectLst/>
                        <a:latin typeface="Calibri" panose="020F0502020204030204" pitchFamily="34" charset="0"/>
                      </a:endParaRPr>
                    </a:p>
                  </a:txBody>
                  <a:tcPr marL="5263" marR="5263" marT="5263" marB="0" anchor="b"/>
                </a:tc>
                <a:tc>
                  <a:txBody>
                    <a:bodyPr/>
                    <a:lstStyle/>
                    <a:p>
                      <a:pPr algn="ctr" fontAlgn="b"/>
                      <a:r>
                        <a:rPr lang="cs-CZ" sz="1000" u="none" strike="noStrike">
                          <a:effectLst/>
                        </a:rPr>
                        <a:t>50%</a:t>
                      </a:r>
                      <a:endParaRPr lang="cs-CZ" sz="1000" b="0" i="0" u="none" strike="noStrike">
                        <a:solidFill>
                          <a:srgbClr val="000000"/>
                        </a:solidFill>
                        <a:effectLst/>
                        <a:latin typeface="Calibri" panose="020F0502020204030204" pitchFamily="34" charset="0"/>
                      </a:endParaRPr>
                    </a:p>
                  </a:txBody>
                  <a:tcPr marL="5263" marR="5263" marT="5263"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63" marR="5263" marT="5263"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63" marR="5263" marT="5263"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63" marR="5263" marT="5263"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63" marR="5263" marT="5263" marB="0" anchor="b"/>
                </a:tc>
                <a:extLst>
                  <a:ext uri="{0D108BD9-81ED-4DB2-BD59-A6C34878D82A}">
                    <a16:rowId xmlns:a16="http://schemas.microsoft.com/office/drawing/2014/main" val="2477980108"/>
                  </a:ext>
                </a:extLst>
              </a:tr>
              <a:tr h="180563">
                <a:tc>
                  <a:txBody>
                    <a:bodyPr/>
                    <a:lstStyle/>
                    <a:p>
                      <a:pPr algn="l" fontAlgn="b"/>
                      <a:endParaRPr lang="cs-CZ" sz="1000" b="0" i="0" u="none" strike="noStrike">
                        <a:solidFill>
                          <a:srgbClr val="000000"/>
                        </a:solidFill>
                        <a:effectLst/>
                        <a:latin typeface="Calibri" panose="020F0502020204030204" pitchFamily="34" charset="0"/>
                      </a:endParaRPr>
                    </a:p>
                  </a:txBody>
                  <a:tcPr marL="5263" marR="5263" marT="5263" marB="0" anchor="b"/>
                </a:tc>
                <a:tc>
                  <a:txBody>
                    <a:bodyPr/>
                    <a:lstStyle/>
                    <a:p>
                      <a:pPr algn="r" fontAlgn="b"/>
                      <a:r>
                        <a:rPr lang="cs-CZ" sz="1000" u="none" strike="noStrike" dirty="0">
                          <a:effectLst/>
                        </a:rPr>
                        <a:t>80%</a:t>
                      </a:r>
                      <a:endParaRPr lang="cs-CZ" sz="1000" b="0" i="0" u="none" strike="noStrike" dirty="0">
                        <a:solidFill>
                          <a:srgbClr val="000000"/>
                        </a:solidFill>
                        <a:effectLst/>
                        <a:latin typeface="Calibri" panose="020F0502020204030204" pitchFamily="34" charset="0"/>
                      </a:endParaRPr>
                    </a:p>
                  </a:txBody>
                  <a:tcPr marL="5263" marR="5263" marT="5263" marB="0" anchor="b"/>
                </a:tc>
                <a:tc>
                  <a:txBody>
                    <a:bodyPr/>
                    <a:lstStyle/>
                    <a:p>
                      <a:pPr algn="r" fontAlgn="b"/>
                      <a:r>
                        <a:rPr lang="cs-CZ" sz="1000" u="none" strike="noStrike">
                          <a:effectLst/>
                        </a:rPr>
                        <a:t>1 342 980 000</a:t>
                      </a:r>
                      <a:endParaRPr lang="cs-CZ" sz="1000" b="0" i="0" u="none" strike="noStrike">
                        <a:solidFill>
                          <a:srgbClr val="000000"/>
                        </a:solidFill>
                        <a:effectLst/>
                        <a:latin typeface="Calibri" panose="020F0502020204030204" pitchFamily="34" charset="0"/>
                      </a:endParaRPr>
                    </a:p>
                  </a:txBody>
                  <a:tcPr marL="5263" marR="5263" marT="5263" marB="0" anchor="b"/>
                </a:tc>
                <a:tc>
                  <a:txBody>
                    <a:bodyPr/>
                    <a:lstStyle/>
                    <a:p>
                      <a:pPr algn="l" fontAlgn="b"/>
                      <a:r>
                        <a:rPr lang="cs-CZ" sz="1000" u="none" strike="noStrike">
                          <a:effectLst/>
                        </a:rPr>
                        <a:t>Kč</a:t>
                      </a:r>
                      <a:endParaRPr lang="cs-CZ" sz="1000" b="0" i="0" u="none" strike="noStrike">
                        <a:solidFill>
                          <a:srgbClr val="000000"/>
                        </a:solidFill>
                        <a:effectLst/>
                        <a:latin typeface="Calibri" panose="020F0502020204030204" pitchFamily="34" charset="0"/>
                      </a:endParaRPr>
                    </a:p>
                  </a:txBody>
                  <a:tcPr marL="5263" marR="5263" marT="5263" marB="0" anchor="b"/>
                </a:tc>
                <a:tc>
                  <a:txBody>
                    <a:bodyPr/>
                    <a:lstStyle/>
                    <a:p>
                      <a:pPr algn="r" fontAlgn="b"/>
                      <a:r>
                        <a:rPr lang="cs-CZ" sz="1000" u="none" strike="noStrike">
                          <a:effectLst/>
                        </a:rPr>
                        <a:t>2022</a:t>
                      </a:r>
                      <a:endParaRPr lang="cs-CZ" sz="1000" b="0" i="0" u="none" strike="noStrike">
                        <a:solidFill>
                          <a:srgbClr val="000000"/>
                        </a:solidFill>
                        <a:effectLst/>
                        <a:latin typeface="Calibri" panose="020F0502020204030204" pitchFamily="34" charset="0"/>
                      </a:endParaRPr>
                    </a:p>
                  </a:txBody>
                  <a:tcPr marL="5263" marR="5263" marT="5263" marB="0" anchor="b"/>
                </a:tc>
                <a:tc>
                  <a:txBody>
                    <a:bodyPr/>
                    <a:lstStyle/>
                    <a:p>
                      <a:pPr algn="ctr" fontAlgn="b"/>
                      <a:r>
                        <a:rPr lang="cs-CZ" sz="1000" u="none" strike="noStrike">
                          <a:effectLst/>
                        </a:rPr>
                        <a:t>30%</a:t>
                      </a:r>
                      <a:endParaRPr lang="cs-CZ" sz="1000" b="0" i="0" u="none" strike="noStrike">
                        <a:solidFill>
                          <a:srgbClr val="000000"/>
                        </a:solidFill>
                        <a:effectLst/>
                        <a:latin typeface="Calibri" panose="020F0502020204030204" pitchFamily="34" charset="0"/>
                      </a:endParaRPr>
                    </a:p>
                  </a:txBody>
                  <a:tcPr marL="5263" marR="5263" marT="5263"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63" marR="5263" marT="5263"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63" marR="5263" marT="5263"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63" marR="5263" marT="5263"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63" marR="5263" marT="5263" marB="0" anchor="b"/>
                </a:tc>
                <a:extLst>
                  <a:ext uri="{0D108BD9-81ED-4DB2-BD59-A6C34878D82A}">
                    <a16:rowId xmlns:a16="http://schemas.microsoft.com/office/drawing/2014/main" val="2747796239"/>
                  </a:ext>
                </a:extLst>
              </a:tr>
              <a:tr h="180563">
                <a:tc>
                  <a:txBody>
                    <a:bodyPr/>
                    <a:lstStyle/>
                    <a:p>
                      <a:pPr algn="l" fontAlgn="b"/>
                      <a:endParaRPr lang="cs-CZ" sz="1000" b="0" i="0" u="none" strike="noStrike">
                        <a:solidFill>
                          <a:srgbClr val="000000"/>
                        </a:solidFill>
                        <a:effectLst/>
                        <a:latin typeface="Calibri" panose="020F0502020204030204" pitchFamily="34" charset="0"/>
                      </a:endParaRPr>
                    </a:p>
                  </a:txBody>
                  <a:tcPr marL="5263" marR="5263" marT="5263"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63" marR="5263" marT="5263"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63" marR="5263" marT="5263"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63" marR="5263" marT="5263" marB="0" anchor="b"/>
                </a:tc>
                <a:tc>
                  <a:txBody>
                    <a:bodyPr/>
                    <a:lstStyle/>
                    <a:p>
                      <a:pPr algn="r" fontAlgn="b"/>
                      <a:r>
                        <a:rPr lang="cs-CZ" sz="1000" u="none" strike="noStrike">
                          <a:effectLst/>
                        </a:rPr>
                        <a:t>2021</a:t>
                      </a:r>
                      <a:endParaRPr lang="cs-CZ" sz="1000" b="0" i="0" u="none" strike="noStrike">
                        <a:solidFill>
                          <a:srgbClr val="000000"/>
                        </a:solidFill>
                        <a:effectLst/>
                        <a:latin typeface="Calibri" panose="020F0502020204030204" pitchFamily="34" charset="0"/>
                      </a:endParaRPr>
                    </a:p>
                  </a:txBody>
                  <a:tcPr marL="5263" marR="5263" marT="5263" marB="0" anchor="b"/>
                </a:tc>
                <a:tc>
                  <a:txBody>
                    <a:bodyPr/>
                    <a:lstStyle/>
                    <a:p>
                      <a:pPr algn="ctr" fontAlgn="b"/>
                      <a:r>
                        <a:rPr lang="cs-CZ" sz="1000" u="none" strike="noStrike">
                          <a:effectLst/>
                        </a:rPr>
                        <a:t>20%</a:t>
                      </a:r>
                      <a:endParaRPr lang="cs-CZ" sz="1000" b="0" i="0" u="none" strike="noStrike">
                        <a:solidFill>
                          <a:srgbClr val="000000"/>
                        </a:solidFill>
                        <a:effectLst/>
                        <a:latin typeface="Calibri" panose="020F0502020204030204" pitchFamily="34" charset="0"/>
                      </a:endParaRPr>
                    </a:p>
                  </a:txBody>
                  <a:tcPr marL="5263" marR="5263" marT="5263"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63" marR="5263" marT="5263"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63" marR="5263" marT="5263"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63" marR="5263" marT="5263"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63" marR="5263" marT="5263" marB="0" anchor="b"/>
                </a:tc>
                <a:extLst>
                  <a:ext uri="{0D108BD9-81ED-4DB2-BD59-A6C34878D82A}">
                    <a16:rowId xmlns:a16="http://schemas.microsoft.com/office/drawing/2014/main" val="2100676099"/>
                  </a:ext>
                </a:extLst>
              </a:tr>
              <a:tr h="189592">
                <a:tc>
                  <a:txBody>
                    <a:bodyPr/>
                    <a:lstStyle/>
                    <a:p>
                      <a:pPr algn="l" fontAlgn="b"/>
                      <a:endParaRPr lang="cs-CZ" sz="1000" b="0" i="0" u="none" strike="noStrike">
                        <a:solidFill>
                          <a:srgbClr val="000000"/>
                        </a:solidFill>
                        <a:effectLst/>
                        <a:latin typeface="Calibri" panose="020F0502020204030204" pitchFamily="34" charset="0"/>
                      </a:endParaRPr>
                    </a:p>
                  </a:txBody>
                  <a:tcPr marL="5263" marR="5263" marT="5263" marB="0" anchor="b"/>
                </a:tc>
                <a:tc>
                  <a:txBody>
                    <a:bodyPr/>
                    <a:lstStyle/>
                    <a:p>
                      <a:pPr algn="l" fontAlgn="b"/>
                      <a:endParaRPr lang="cs-CZ" sz="1000" b="0" i="0" u="none" strike="noStrike" dirty="0">
                        <a:solidFill>
                          <a:srgbClr val="000000"/>
                        </a:solidFill>
                        <a:effectLst/>
                        <a:latin typeface="Calibri" panose="020F0502020204030204" pitchFamily="34" charset="0"/>
                      </a:endParaRPr>
                    </a:p>
                  </a:txBody>
                  <a:tcPr marL="5263" marR="5263" marT="5263"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63" marR="5263" marT="5263"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63" marR="5263" marT="5263"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63" marR="5263" marT="5263"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63" marR="5263" marT="5263"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63" marR="5263" marT="5263"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63" marR="5263" marT="5263"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63" marR="5263" marT="5263" marB="0" anchor="b"/>
                </a:tc>
                <a:tc>
                  <a:txBody>
                    <a:bodyPr/>
                    <a:lstStyle/>
                    <a:p>
                      <a:pPr algn="l" fontAlgn="b"/>
                      <a:endParaRPr lang="cs-CZ" sz="1000" b="0" i="0" u="none" strike="noStrike">
                        <a:solidFill>
                          <a:srgbClr val="000000"/>
                        </a:solidFill>
                        <a:effectLst/>
                        <a:latin typeface="Calibri" panose="020F0502020204030204" pitchFamily="34" charset="0"/>
                      </a:endParaRPr>
                    </a:p>
                  </a:txBody>
                  <a:tcPr marL="5263" marR="5263" marT="5263" marB="0" anchor="b"/>
                </a:tc>
                <a:extLst>
                  <a:ext uri="{0D108BD9-81ED-4DB2-BD59-A6C34878D82A}">
                    <a16:rowId xmlns:a16="http://schemas.microsoft.com/office/drawing/2014/main" val="3667527163"/>
                  </a:ext>
                </a:extLst>
              </a:tr>
              <a:tr h="550718">
                <a:tc>
                  <a:txBody>
                    <a:bodyPr/>
                    <a:lstStyle/>
                    <a:p>
                      <a:pPr algn="ctr" fontAlgn="ctr"/>
                      <a:r>
                        <a:rPr lang="cs-CZ" sz="1000" u="none" strike="noStrike">
                          <a:effectLst/>
                        </a:rPr>
                        <a:t>Kód VVŠ</a:t>
                      </a:r>
                      <a:endParaRPr lang="cs-CZ" sz="1000" b="1" i="0" u="none" strike="noStrike">
                        <a:solidFill>
                          <a:srgbClr val="000000"/>
                        </a:solidFill>
                        <a:effectLst/>
                        <a:latin typeface="Arial" panose="020B0604020202020204" pitchFamily="34" charset="0"/>
                      </a:endParaRPr>
                    </a:p>
                  </a:txBody>
                  <a:tcPr marL="5263" marR="5263" marT="5263" marB="0" anchor="ctr"/>
                </a:tc>
                <a:tc>
                  <a:txBody>
                    <a:bodyPr/>
                    <a:lstStyle/>
                    <a:p>
                      <a:pPr algn="ctr" fontAlgn="ctr"/>
                      <a:r>
                        <a:rPr lang="cs-CZ" sz="1000" u="none" strike="noStrike" dirty="0">
                          <a:effectLst/>
                        </a:rPr>
                        <a:t>Název VVŠ</a:t>
                      </a:r>
                      <a:endParaRPr lang="cs-CZ" sz="1000" b="1" i="0" u="none" strike="noStrike" dirty="0">
                        <a:solidFill>
                          <a:srgbClr val="000000"/>
                        </a:solidFill>
                        <a:effectLst/>
                        <a:latin typeface="Arial" panose="020B0604020202020204" pitchFamily="34" charset="0"/>
                      </a:endParaRPr>
                    </a:p>
                  </a:txBody>
                  <a:tcPr marL="5263" marR="5263" marT="5263" marB="0" anchor="ctr"/>
                </a:tc>
                <a:tc>
                  <a:txBody>
                    <a:bodyPr/>
                    <a:lstStyle/>
                    <a:p>
                      <a:pPr algn="ctr" fontAlgn="ctr"/>
                      <a:r>
                        <a:rPr lang="cs-CZ" sz="1000" u="none" strike="noStrike">
                          <a:effectLst/>
                        </a:rPr>
                        <a:t>Výše příspěvku v roce 2023</a:t>
                      </a:r>
                      <a:endParaRPr lang="cs-CZ" sz="1000" b="1" i="0" u="none" strike="noStrike">
                        <a:solidFill>
                          <a:srgbClr val="000000"/>
                        </a:solidFill>
                        <a:effectLst/>
                        <a:latin typeface="Arial" panose="020B0604020202020204" pitchFamily="34" charset="0"/>
                      </a:endParaRPr>
                    </a:p>
                  </a:txBody>
                  <a:tcPr marL="5263" marR="5263" marT="5263" marB="0" anchor="ctr"/>
                </a:tc>
                <a:tc>
                  <a:txBody>
                    <a:bodyPr/>
                    <a:lstStyle/>
                    <a:p>
                      <a:pPr algn="ctr" fontAlgn="ctr"/>
                      <a:r>
                        <a:rPr lang="cs-CZ" sz="1000" u="none" strike="noStrike">
                          <a:effectLst/>
                        </a:rPr>
                        <a:t>Podíl</a:t>
                      </a:r>
                      <a:endParaRPr lang="cs-CZ" sz="1000" b="1" i="0" u="none" strike="noStrike">
                        <a:solidFill>
                          <a:srgbClr val="000000"/>
                        </a:solidFill>
                        <a:effectLst/>
                        <a:latin typeface="Arial" panose="020B0604020202020204" pitchFamily="34" charset="0"/>
                      </a:endParaRPr>
                    </a:p>
                  </a:txBody>
                  <a:tcPr marL="5263" marR="5263" marT="5263" marB="0" anchor="ctr"/>
                </a:tc>
                <a:tc>
                  <a:txBody>
                    <a:bodyPr/>
                    <a:lstStyle/>
                    <a:p>
                      <a:pPr algn="ctr" fontAlgn="ctr"/>
                      <a:r>
                        <a:rPr lang="cs-CZ" sz="1000" u="none" strike="noStrike">
                          <a:effectLst/>
                        </a:rPr>
                        <a:t>Výše příspěvku v roce 2022</a:t>
                      </a:r>
                      <a:endParaRPr lang="cs-CZ" sz="1000" b="1" i="0" u="none" strike="noStrike">
                        <a:solidFill>
                          <a:srgbClr val="000000"/>
                        </a:solidFill>
                        <a:effectLst/>
                        <a:latin typeface="Arial" panose="020B0604020202020204" pitchFamily="34" charset="0"/>
                      </a:endParaRPr>
                    </a:p>
                  </a:txBody>
                  <a:tcPr marL="5263" marR="5263" marT="5263" marB="0" anchor="ctr"/>
                </a:tc>
                <a:tc>
                  <a:txBody>
                    <a:bodyPr/>
                    <a:lstStyle/>
                    <a:p>
                      <a:pPr algn="ctr" fontAlgn="ctr"/>
                      <a:r>
                        <a:rPr lang="cs-CZ" sz="1000" u="none" strike="noStrike">
                          <a:effectLst/>
                        </a:rPr>
                        <a:t>Podíl</a:t>
                      </a:r>
                      <a:endParaRPr lang="cs-CZ" sz="1000" b="1" i="0" u="none" strike="noStrike">
                        <a:solidFill>
                          <a:srgbClr val="000000"/>
                        </a:solidFill>
                        <a:effectLst/>
                        <a:latin typeface="Arial" panose="020B0604020202020204" pitchFamily="34" charset="0"/>
                      </a:endParaRPr>
                    </a:p>
                  </a:txBody>
                  <a:tcPr marL="5263" marR="5263" marT="5263" marB="0" anchor="ctr"/>
                </a:tc>
                <a:tc>
                  <a:txBody>
                    <a:bodyPr/>
                    <a:lstStyle/>
                    <a:p>
                      <a:pPr algn="ctr" fontAlgn="ctr"/>
                      <a:r>
                        <a:rPr lang="cs-CZ" sz="1000" u="none" strike="noStrike">
                          <a:effectLst/>
                        </a:rPr>
                        <a:t>Výše příspěvku v roce 2021</a:t>
                      </a:r>
                      <a:endParaRPr lang="cs-CZ" sz="1000" b="1" i="0" u="none" strike="noStrike">
                        <a:solidFill>
                          <a:srgbClr val="000000"/>
                        </a:solidFill>
                        <a:effectLst/>
                        <a:latin typeface="Arial" panose="020B0604020202020204" pitchFamily="34" charset="0"/>
                      </a:endParaRPr>
                    </a:p>
                  </a:txBody>
                  <a:tcPr marL="5263" marR="5263" marT="5263" marB="0" anchor="ctr"/>
                </a:tc>
                <a:tc>
                  <a:txBody>
                    <a:bodyPr/>
                    <a:lstStyle/>
                    <a:p>
                      <a:pPr algn="ctr" fontAlgn="ctr"/>
                      <a:r>
                        <a:rPr lang="cs-CZ" sz="1000" u="none" strike="noStrike">
                          <a:effectLst/>
                        </a:rPr>
                        <a:t>Podíl</a:t>
                      </a:r>
                      <a:endParaRPr lang="cs-CZ" sz="1000" b="1" i="0" u="none" strike="noStrike">
                        <a:solidFill>
                          <a:srgbClr val="000000"/>
                        </a:solidFill>
                        <a:effectLst/>
                        <a:latin typeface="Arial" panose="020B0604020202020204" pitchFamily="34" charset="0"/>
                      </a:endParaRPr>
                    </a:p>
                  </a:txBody>
                  <a:tcPr marL="5263" marR="5263" marT="5263" marB="0" anchor="ctr"/>
                </a:tc>
                <a:tc>
                  <a:txBody>
                    <a:bodyPr/>
                    <a:lstStyle/>
                    <a:p>
                      <a:pPr algn="ctr" fontAlgn="ctr"/>
                      <a:r>
                        <a:rPr lang="cs-CZ" sz="1000" u="none" strike="noStrike">
                          <a:effectLst/>
                        </a:rPr>
                        <a:t>Celkový podíl</a:t>
                      </a:r>
                      <a:endParaRPr lang="cs-CZ" sz="1000" b="1" i="0" u="none" strike="noStrike">
                        <a:solidFill>
                          <a:srgbClr val="000000"/>
                        </a:solidFill>
                        <a:effectLst/>
                        <a:latin typeface="Arial" panose="020B0604020202020204" pitchFamily="34" charset="0"/>
                      </a:endParaRPr>
                    </a:p>
                  </a:txBody>
                  <a:tcPr marL="5263" marR="5263" marT="5263" marB="0" anchor="ctr"/>
                </a:tc>
                <a:tc>
                  <a:txBody>
                    <a:bodyPr/>
                    <a:lstStyle/>
                    <a:p>
                      <a:pPr algn="ctr" fontAlgn="ctr"/>
                      <a:r>
                        <a:rPr lang="cs-CZ" sz="1000" u="none" strike="noStrike">
                          <a:effectLst/>
                        </a:rPr>
                        <a:t>Výše finančních prostředků při 80%</a:t>
                      </a:r>
                      <a:endParaRPr lang="cs-CZ" sz="1000" b="1" i="0" u="none" strike="noStrike">
                        <a:solidFill>
                          <a:srgbClr val="000000"/>
                        </a:solidFill>
                        <a:effectLst/>
                        <a:latin typeface="Arial" panose="020B0604020202020204" pitchFamily="34" charset="0"/>
                      </a:endParaRPr>
                    </a:p>
                  </a:txBody>
                  <a:tcPr marL="5263" marR="5263" marT="5263" marB="0" anchor="ctr"/>
                </a:tc>
                <a:extLst>
                  <a:ext uri="{0D108BD9-81ED-4DB2-BD59-A6C34878D82A}">
                    <a16:rowId xmlns:a16="http://schemas.microsoft.com/office/drawing/2014/main" val="3810800911"/>
                  </a:ext>
                </a:extLst>
              </a:tr>
              <a:tr h="180563">
                <a:tc>
                  <a:txBody>
                    <a:bodyPr/>
                    <a:lstStyle/>
                    <a:p>
                      <a:pPr algn="ctr" fontAlgn="ctr"/>
                      <a:r>
                        <a:rPr lang="cs-CZ" sz="1000" u="none" strike="noStrike">
                          <a:effectLst/>
                        </a:rPr>
                        <a:t>11000</a:t>
                      </a:r>
                      <a:endParaRPr lang="cs-CZ" sz="1000" b="0" i="0" u="none" strike="noStrike">
                        <a:solidFill>
                          <a:srgbClr val="000000"/>
                        </a:solidFill>
                        <a:effectLst/>
                        <a:latin typeface="Arial" panose="020B0604020202020204" pitchFamily="34" charset="0"/>
                      </a:endParaRPr>
                    </a:p>
                  </a:txBody>
                  <a:tcPr marL="5263" marR="5263" marT="5263" marB="0" anchor="ctr"/>
                </a:tc>
                <a:tc>
                  <a:txBody>
                    <a:bodyPr/>
                    <a:lstStyle/>
                    <a:p>
                      <a:pPr algn="l" fontAlgn="ctr"/>
                      <a:r>
                        <a:rPr lang="cs-CZ" sz="1000" u="none" strike="noStrike" dirty="0">
                          <a:effectLst/>
                        </a:rPr>
                        <a:t>Univerzita Karlova</a:t>
                      </a:r>
                      <a:endParaRPr lang="cs-CZ" sz="1000" b="0" i="0" u="none" strike="noStrike" dirty="0">
                        <a:solidFill>
                          <a:srgbClr val="000000"/>
                        </a:solidFill>
                        <a:effectLst/>
                        <a:latin typeface="Arial" panose="020B0604020202020204" pitchFamily="34" charset="0"/>
                      </a:endParaRPr>
                    </a:p>
                  </a:txBody>
                  <a:tcPr marL="5263" marR="5263" marT="5263" marB="0" anchor="ctr"/>
                </a:tc>
                <a:tc>
                  <a:txBody>
                    <a:bodyPr/>
                    <a:lstStyle/>
                    <a:p>
                      <a:pPr algn="r" fontAlgn="ctr"/>
                      <a:r>
                        <a:rPr lang="cs-CZ" sz="1000" u="none" strike="noStrike">
                          <a:effectLst/>
                        </a:rPr>
                        <a:t>516 240 000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30,75%</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519 075 000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29,86%</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510 705 000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29,21%</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30,18%</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405 245 707</a:t>
                      </a:r>
                      <a:endParaRPr lang="cs-CZ" sz="1000" b="0" i="0" u="none" strike="noStrike">
                        <a:solidFill>
                          <a:srgbClr val="000000"/>
                        </a:solidFill>
                        <a:effectLst/>
                        <a:latin typeface="Arial" panose="020B0604020202020204" pitchFamily="34" charset="0"/>
                      </a:endParaRPr>
                    </a:p>
                  </a:txBody>
                  <a:tcPr marL="5263" marR="47367" marT="5263" marB="0" anchor="ctr"/>
                </a:tc>
                <a:extLst>
                  <a:ext uri="{0D108BD9-81ED-4DB2-BD59-A6C34878D82A}">
                    <a16:rowId xmlns:a16="http://schemas.microsoft.com/office/drawing/2014/main" val="597801543"/>
                  </a:ext>
                </a:extLst>
              </a:tr>
              <a:tr h="180563">
                <a:tc>
                  <a:txBody>
                    <a:bodyPr/>
                    <a:lstStyle/>
                    <a:p>
                      <a:pPr algn="ctr" fontAlgn="ctr"/>
                      <a:r>
                        <a:rPr lang="cs-CZ" sz="1000" u="none" strike="noStrike">
                          <a:effectLst/>
                        </a:rPr>
                        <a:t>12000</a:t>
                      </a:r>
                      <a:endParaRPr lang="cs-CZ" sz="1000" b="0" i="0" u="none" strike="noStrike">
                        <a:solidFill>
                          <a:srgbClr val="000000"/>
                        </a:solidFill>
                        <a:effectLst/>
                        <a:latin typeface="Arial" panose="020B0604020202020204" pitchFamily="34" charset="0"/>
                      </a:endParaRPr>
                    </a:p>
                  </a:txBody>
                  <a:tcPr marL="5263" marR="5263" marT="5263" marB="0" anchor="ctr"/>
                </a:tc>
                <a:tc>
                  <a:txBody>
                    <a:bodyPr/>
                    <a:lstStyle/>
                    <a:p>
                      <a:pPr algn="l" fontAlgn="ctr"/>
                      <a:r>
                        <a:rPr lang="cs-CZ" sz="1000" u="none" strike="noStrike">
                          <a:effectLst/>
                        </a:rPr>
                        <a:t>Jihočeská univerzita v Českých Budějovicích</a:t>
                      </a:r>
                      <a:endParaRPr lang="cs-CZ" sz="1000" b="0" i="0" u="none" strike="noStrike">
                        <a:solidFill>
                          <a:srgbClr val="000000"/>
                        </a:solidFill>
                        <a:effectLst/>
                        <a:latin typeface="Arial" panose="020B0604020202020204" pitchFamily="34" charset="0"/>
                      </a:endParaRPr>
                    </a:p>
                  </a:txBody>
                  <a:tcPr marL="5263" marR="5263" marT="5263" marB="0" anchor="ctr"/>
                </a:tc>
                <a:tc>
                  <a:txBody>
                    <a:bodyPr/>
                    <a:lstStyle/>
                    <a:p>
                      <a:pPr algn="r" fontAlgn="ctr"/>
                      <a:r>
                        <a:rPr lang="cs-CZ" sz="1000" u="none" strike="noStrike">
                          <a:effectLst/>
                        </a:rPr>
                        <a:t>50 895 000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3,03%</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53 055 000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3,05%</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53 595 000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3,07%</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3,04%</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40 886 724</a:t>
                      </a:r>
                      <a:endParaRPr lang="cs-CZ" sz="1000" b="0" i="0" u="none" strike="noStrike">
                        <a:solidFill>
                          <a:srgbClr val="000000"/>
                        </a:solidFill>
                        <a:effectLst/>
                        <a:latin typeface="Arial" panose="020B0604020202020204" pitchFamily="34" charset="0"/>
                      </a:endParaRPr>
                    </a:p>
                  </a:txBody>
                  <a:tcPr marL="5263" marR="47367" marT="5263" marB="0" anchor="ctr"/>
                </a:tc>
                <a:extLst>
                  <a:ext uri="{0D108BD9-81ED-4DB2-BD59-A6C34878D82A}">
                    <a16:rowId xmlns:a16="http://schemas.microsoft.com/office/drawing/2014/main" val="2432893553"/>
                  </a:ext>
                </a:extLst>
              </a:tr>
              <a:tr h="180563">
                <a:tc>
                  <a:txBody>
                    <a:bodyPr/>
                    <a:lstStyle/>
                    <a:p>
                      <a:pPr algn="ctr" fontAlgn="ctr"/>
                      <a:r>
                        <a:rPr lang="cs-CZ" sz="1000" u="none" strike="noStrike">
                          <a:effectLst/>
                        </a:rPr>
                        <a:t>13000</a:t>
                      </a:r>
                      <a:endParaRPr lang="cs-CZ" sz="1000" b="0" i="0" u="none" strike="noStrike">
                        <a:solidFill>
                          <a:srgbClr val="000000"/>
                        </a:solidFill>
                        <a:effectLst/>
                        <a:latin typeface="Arial" panose="020B0604020202020204" pitchFamily="34" charset="0"/>
                      </a:endParaRPr>
                    </a:p>
                  </a:txBody>
                  <a:tcPr marL="5263" marR="5263" marT="5263" marB="0" anchor="ctr"/>
                </a:tc>
                <a:tc>
                  <a:txBody>
                    <a:bodyPr/>
                    <a:lstStyle/>
                    <a:p>
                      <a:pPr algn="l" fontAlgn="ctr"/>
                      <a:r>
                        <a:rPr lang="cs-CZ" sz="1000" u="none" strike="noStrike" dirty="0">
                          <a:effectLst/>
                        </a:rPr>
                        <a:t>Univerzita Jana Evangelisty Purkyně v Ústí nad Labem</a:t>
                      </a:r>
                      <a:endParaRPr lang="cs-CZ" sz="1000" b="0" i="0" u="none" strike="noStrike" dirty="0">
                        <a:solidFill>
                          <a:srgbClr val="000000"/>
                        </a:solidFill>
                        <a:effectLst/>
                        <a:latin typeface="Arial" panose="020B0604020202020204" pitchFamily="34" charset="0"/>
                      </a:endParaRPr>
                    </a:p>
                  </a:txBody>
                  <a:tcPr marL="5263" marR="5263" marT="5263" marB="0" anchor="ctr"/>
                </a:tc>
                <a:tc>
                  <a:txBody>
                    <a:bodyPr/>
                    <a:lstStyle/>
                    <a:p>
                      <a:pPr algn="r" fontAlgn="ctr"/>
                      <a:r>
                        <a:rPr lang="cs-CZ" sz="1000" u="none" strike="noStrike">
                          <a:effectLst/>
                        </a:rPr>
                        <a:t>19 035 000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1,13%</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20 115 000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1,16%</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18 765 000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1,07%</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1,13%</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15 158 309</a:t>
                      </a:r>
                      <a:endParaRPr lang="cs-CZ" sz="1000" b="0" i="0" u="none" strike="noStrike">
                        <a:solidFill>
                          <a:srgbClr val="000000"/>
                        </a:solidFill>
                        <a:effectLst/>
                        <a:latin typeface="Arial" panose="020B0604020202020204" pitchFamily="34" charset="0"/>
                      </a:endParaRPr>
                    </a:p>
                  </a:txBody>
                  <a:tcPr marL="5263" marR="47367" marT="5263" marB="0" anchor="ctr"/>
                </a:tc>
                <a:extLst>
                  <a:ext uri="{0D108BD9-81ED-4DB2-BD59-A6C34878D82A}">
                    <a16:rowId xmlns:a16="http://schemas.microsoft.com/office/drawing/2014/main" val="2111703622"/>
                  </a:ext>
                </a:extLst>
              </a:tr>
              <a:tr h="180563">
                <a:tc>
                  <a:txBody>
                    <a:bodyPr/>
                    <a:lstStyle/>
                    <a:p>
                      <a:pPr algn="ctr" fontAlgn="ctr"/>
                      <a:r>
                        <a:rPr lang="cs-CZ" sz="1000" u="none" strike="noStrike">
                          <a:effectLst/>
                        </a:rPr>
                        <a:t>14000</a:t>
                      </a:r>
                      <a:endParaRPr lang="cs-CZ" sz="1000" b="0" i="0" u="none" strike="noStrike">
                        <a:solidFill>
                          <a:srgbClr val="000000"/>
                        </a:solidFill>
                        <a:effectLst/>
                        <a:latin typeface="Arial" panose="020B0604020202020204" pitchFamily="34" charset="0"/>
                      </a:endParaRPr>
                    </a:p>
                  </a:txBody>
                  <a:tcPr marL="5263" marR="5263" marT="5263" marB="0" anchor="ctr"/>
                </a:tc>
                <a:tc>
                  <a:txBody>
                    <a:bodyPr/>
                    <a:lstStyle/>
                    <a:p>
                      <a:pPr algn="l" fontAlgn="ctr"/>
                      <a:r>
                        <a:rPr lang="cs-CZ" sz="1000" u="none" strike="noStrike">
                          <a:effectLst/>
                        </a:rPr>
                        <a:t>Masarykova univerzita</a:t>
                      </a:r>
                      <a:endParaRPr lang="cs-CZ" sz="1000" b="0" i="0" u="none" strike="noStrike">
                        <a:solidFill>
                          <a:srgbClr val="000000"/>
                        </a:solidFill>
                        <a:effectLst/>
                        <a:latin typeface="Arial" panose="020B0604020202020204" pitchFamily="34" charset="0"/>
                      </a:endParaRPr>
                    </a:p>
                  </a:txBody>
                  <a:tcPr marL="5263" marR="5263" marT="5263" marB="0" anchor="ctr"/>
                </a:tc>
                <a:tc>
                  <a:txBody>
                    <a:bodyPr/>
                    <a:lstStyle/>
                    <a:p>
                      <a:pPr algn="r" fontAlgn="ctr"/>
                      <a:r>
                        <a:rPr lang="cs-CZ" sz="1000" u="none" strike="noStrike">
                          <a:effectLst/>
                        </a:rPr>
                        <a:t>225 720 000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13,45%</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242 460 000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13,95%</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244 890 000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14,01%</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13,71%</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184 097 941</a:t>
                      </a:r>
                      <a:endParaRPr lang="cs-CZ" sz="1000" b="0" i="0" u="none" strike="noStrike">
                        <a:solidFill>
                          <a:srgbClr val="000000"/>
                        </a:solidFill>
                        <a:effectLst/>
                        <a:latin typeface="Arial" panose="020B0604020202020204" pitchFamily="34" charset="0"/>
                      </a:endParaRPr>
                    </a:p>
                  </a:txBody>
                  <a:tcPr marL="5263" marR="47367" marT="5263" marB="0" anchor="ctr"/>
                </a:tc>
                <a:extLst>
                  <a:ext uri="{0D108BD9-81ED-4DB2-BD59-A6C34878D82A}">
                    <a16:rowId xmlns:a16="http://schemas.microsoft.com/office/drawing/2014/main" val="1105697715"/>
                  </a:ext>
                </a:extLst>
              </a:tr>
              <a:tr h="180563">
                <a:tc>
                  <a:txBody>
                    <a:bodyPr/>
                    <a:lstStyle/>
                    <a:p>
                      <a:pPr algn="ctr" fontAlgn="ctr"/>
                      <a:r>
                        <a:rPr lang="cs-CZ" sz="1000" u="none" strike="noStrike">
                          <a:effectLst/>
                        </a:rPr>
                        <a:t>15000</a:t>
                      </a:r>
                      <a:endParaRPr lang="cs-CZ" sz="1000" b="0" i="0" u="none" strike="noStrike">
                        <a:solidFill>
                          <a:srgbClr val="000000"/>
                        </a:solidFill>
                        <a:effectLst/>
                        <a:latin typeface="Arial" panose="020B0604020202020204" pitchFamily="34" charset="0"/>
                      </a:endParaRPr>
                    </a:p>
                  </a:txBody>
                  <a:tcPr marL="5263" marR="5263" marT="5263" marB="0" anchor="ctr"/>
                </a:tc>
                <a:tc>
                  <a:txBody>
                    <a:bodyPr/>
                    <a:lstStyle/>
                    <a:p>
                      <a:pPr algn="l" fontAlgn="ctr"/>
                      <a:r>
                        <a:rPr lang="cs-CZ" sz="1000" u="none" strike="noStrike">
                          <a:effectLst/>
                        </a:rPr>
                        <a:t>Univerzita Palackého v Olomouci</a:t>
                      </a:r>
                      <a:endParaRPr lang="cs-CZ" sz="1000" b="0" i="0" u="none" strike="noStrike">
                        <a:solidFill>
                          <a:srgbClr val="000000"/>
                        </a:solidFill>
                        <a:effectLst/>
                        <a:latin typeface="Arial" panose="020B0604020202020204" pitchFamily="34" charset="0"/>
                      </a:endParaRPr>
                    </a:p>
                  </a:txBody>
                  <a:tcPr marL="5263" marR="5263" marT="5263" marB="0" anchor="ctr"/>
                </a:tc>
                <a:tc>
                  <a:txBody>
                    <a:bodyPr/>
                    <a:lstStyle/>
                    <a:p>
                      <a:pPr algn="r" fontAlgn="ctr"/>
                      <a:r>
                        <a:rPr lang="cs-CZ" sz="1000" u="none" strike="noStrike">
                          <a:effectLst/>
                        </a:rPr>
                        <a:t>115 020 000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6,85%</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120 420 000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6,93%</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125 415 000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7,17%</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6,94%</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93 181 524</a:t>
                      </a:r>
                      <a:endParaRPr lang="cs-CZ" sz="1000" b="0" i="0" u="none" strike="noStrike">
                        <a:solidFill>
                          <a:srgbClr val="000000"/>
                        </a:solidFill>
                        <a:effectLst/>
                        <a:latin typeface="Arial" panose="020B0604020202020204" pitchFamily="34" charset="0"/>
                      </a:endParaRPr>
                    </a:p>
                  </a:txBody>
                  <a:tcPr marL="5263" marR="47367" marT="5263" marB="0" anchor="ctr"/>
                </a:tc>
                <a:extLst>
                  <a:ext uri="{0D108BD9-81ED-4DB2-BD59-A6C34878D82A}">
                    <a16:rowId xmlns:a16="http://schemas.microsoft.com/office/drawing/2014/main" val="1123827940"/>
                  </a:ext>
                </a:extLst>
              </a:tr>
              <a:tr h="180563">
                <a:tc>
                  <a:txBody>
                    <a:bodyPr/>
                    <a:lstStyle/>
                    <a:p>
                      <a:pPr algn="ctr" fontAlgn="ctr"/>
                      <a:r>
                        <a:rPr lang="cs-CZ" sz="1000" u="none" strike="noStrike">
                          <a:effectLst/>
                        </a:rPr>
                        <a:t>16000</a:t>
                      </a:r>
                      <a:endParaRPr lang="cs-CZ" sz="1000" b="0" i="0" u="none" strike="noStrike">
                        <a:solidFill>
                          <a:srgbClr val="000000"/>
                        </a:solidFill>
                        <a:effectLst/>
                        <a:latin typeface="Arial" panose="020B0604020202020204" pitchFamily="34" charset="0"/>
                      </a:endParaRPr>
                    </a:p>
                  </a:txBody>
                  <a:tcPr marL="5263" marR="5263" marT="5263" marB="0" anchor="ctr"/>
                </a:tc>
                <a:tc>
                  <a:txBody>
                    <a:bodyPr/>
                    <a:lstStyle/>
                    <a:p>
                      <a:pPr algn="l" fontAlgn="ctr"/>
                      <a:r>
                        <a:rPr lang="cs-CZ" sz="1000" u="none" strike="noStrike">
                          <a:effectLst/>
                        </a:rPr>
                        <a:t>Veterinární univerzita Brno</a:t>
                      </a:r>
                      <a:endParaRPr lang="cs-CZ" sz="1000" b="0" i="0" u="none" strike="noStrike">
                        <a:solidFill>
                          <a:srgbClr val="000000"/>
                        </a:solidFill>
                        <a:effectLst/>
                        <a:latin typeface="Arial" panose="020B0604020202020204" pitchFamily="34" charset="0"/>
                      </a:endParaRPr>
                    </a:p>
                  </a:txBody>
                  <a:tcPr marL="5263" marR="5263" marT="5263" marB="0" anchor="ctr"/>
                </a:tc>
                <a:tc>
                  <a:txBody>
                    <a:bodyPr/>
                    <a:lstStyle/>
                    <a:p>
                      <a:pPr algn="r" fontAlgn="ctr"/>
                      <a:r>
                        <a:rPr lang="cs-CZ" sz="1000" u="none" strike="noStrike" dirty="0">
                          <a:effectLst/>
                        </a:rPr>
                        <a:t>10 800 000</a:t>
                      </a:r>
                      <a:endParaRPr lang="cs-CZ" sz="1000" b="0" i="0" u="none" strike="noStrike" dirty="0">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0,64%</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12 555 000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0,72%</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14 580 000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0,83%</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0,71%</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9 469 402</a:t>
                      </a:r>
                      <a:endParaRPr lang="cs-CZ" sz="1000" b="0" i="0" u="none" strike="noStrike">
                        <a:solidFill>
                          <a:srgbClr val="000000"/>
                        </a:solidFill>
                        <a:effectLst/>
                        <a:latin typeface="Arial" panose="020B0604020202020204" pitchFamily="34" charset="0"/>
                      </a:endParaRPr>
                    </a:p>
                  </a:txBody>
                  <a:tcPr marL="5263" marR="47367" marT="5263" marB="0" anchor="ctr"/>
                </a:tc>
                <a:extLst>
                  <a:ext uri="{0D108BD9-81ED-4DB2-BD59-A6C34878D82A}">
                    <a16:rowId xmlns:a16="http://schemas.microsoft.com/office/drawing/2014/main" val="1810880288"/>
                  </a:ext>
                </a:extLst>
              </a:tr>
              <a:tr h="180563">
                <a:tc>
                  <a:txBody>
                    <a:bodyPr/>
                    <a:lstStyle/>
                    <a:p>
                      <a:pPr algn="ctr" fontAlgn="ctr"/>
                      <a:r>
                        <a:rPr lang="cs-CZ" sz="1000" u="none" strike="noStrike">
                          <a:effectLst/>
                        </a:rPr>
                        <a:t>17000</a:t>
                      </a:r>
                      <a:endParaRPr lang="cs-CZ" sz="1000" b="0" i="0" u="none" strike="noStrike">
                        <a:solidFill>
                          <a:srgbClr val="000000"/>
                        </a:solidFill>
                        <a:effectLst/>
                        <a:latin typeface="Arial" panose="020B0604020202020204" pitchFamily="34" charset="0"/>
                      </a:endParaRPr>
                    </a:p>
                  </a:txBody>
                  <a:tcPr marL="5263" marR="5263" marT="5263" marB="0" anchor="ctr"/>
                </a:tc>
                <a:tc>
                  <a:txBody>
                    <a:bodyPr/>
                    <a:lstStyle/>
                    <a:p>
                      <a:pPr algn="l" fontAlgn="ctr"/>
                      <a:r>
                        <a:rPr lang="cs-CZ" sz="1000" u="none" strike="noStrike">
                          <a:effectLst/>
                        </a:rPr>
                        <a:t>Ostravská univerzita</a:t>
                      </a:r>
                      <a:endParaRPr lang="cs-CZ" sz="1000" b="0" i="0" u="none" strike="noStrike">
                        <a:solidFill>
                          <a:srgbClr val="000000"/>
                        </a:solidFill>
                        <a:effectLst/>
                        <a:latin typeface="Arial" panose="020B0604020202020204" pitchFamily="34" charset="0"/>
                      </a:endParaRPr>
                    </a:p>
                  </a:txBody>
                  <a:tcPr marL="5263" marR="5263" marT="5263" marB="0" anchor="ctr"/>
                </a:tc>
                <a:tc>
                  <a:txBody>
                    <a:bodyPr/>
                    <a:lstStyle/>
                    <a:p>
                      <a:pPr algn="r" fontAlgn="ctr"/>
                      <a:r>
                        <a:rPr lang="cs-CZ" sz="1000" u="none" strike="noStrike">
                          <a:effectLst/>
                        </a:rPr>
                        <a:t>26 325 000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1,57%</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27 810 000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1,60%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26 460 000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1,51%</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1,57%</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21 039 725</a:t>
                      </a:r>
                      <a:endParaRPr lang="cs-CZ" sz="1000" b="0" i="0" u="none" strike="noStrike">
                        <a:solidFill>
                          <a:srgbClr val="000000"/>
                        </a:solidFill>
                        <a:effectLst/>
                        <a:latin typeface="Arial" panose="020B0604020202020204" pitchFamily="34" charset="0"/>
                      </a:endParaRPr>
                    </a:p>
                  </a:txBody>
                  <a:tcPr marL="5263" marR="47367" marT="5263" marB="0" anchor="ctr"/>
                </a:tc>
                <a:extLst>
                  <a:ext uri="{0D108BD9-81ED-4DB2-BD59-A6C34878D82A}">
                    <a16:rowId xmlns:a16="http://schemas.microsoft.com/office/drawing/2014/main" val="212785452"/>
                  </a:ext>
                </a:extLst>
              </a:tr>
              <a:tr h="180563">
                <a:tc>
                  <a:txBody>
                    <a:bodyPr/>
                    <a:lstStyle/>
                    <a:p>
                      <a:pPr algn="ctr" fontAlgn="ctr"/>
                      <a:r>
                        <a:rPr lang="cs-CZ" sz="1000" u="none" strike="noStrike">
                          <a:effectLst/>
                        </a:rPr>
                        <a:t>18000</a:t>
                      </a:r>
                      <a:endParaRPr lang="cs-CZ" sz="1000" b="0" i="0" u="none" strike="noStrike">
                        <a:solidFill>
                          <a:srgbClr val="000000"/>
                        </a:solidFill>
                        <a:effectLst/>
                        <a:latin typeface="Arial" panose="020B0604020202020204" pitchFamily="34" charset="0"/>
                      </a:endParaRPr>
                    </a:p>
                  </a:txBody>
                  <a:tcPr marL="5263" marR="5263" marT="5263" marB="0" anchor="ctr"/>
                </a:tc>
                <a:tc>
                  <a:txBody>
                    <a:bodyPr/>
                    <a:lstStyle/>
                    <a:p>
                      <a:pPr algn="l" fontAlgn="ctr"/>
                      <a:r>
                        <a:rPr lang="cs-CZ" sz="1000" u="none" strike="noStrike">
                          <a:effectLst/>
                        </a:rPr>
                        <a:t>Univerzita Hradec Králové</a:t>
                      </a:r>
                      <a:endParaRPr lang="cs-CZ" sz="1000" b="0" i="0" u="none" strike="noStrike">
                        <a:solidFill>
                          <a:srgbClr val="000000"/>
                        </a:solidFill>
                        <a:effectLst/>
                        <a:latin typeface="Arial" panose="020B0604020202020204" pitchFamily="34" charset="0"/>
                      </a:endParaRPr>
                    </a:p>
                  </a:txBody>
                  <a:tcPr marL="5263" marR="5263" marT="5263" marB="0" anchor="ctr"/>
                </a:tc>
                <a:tc>
                  <a:txBody>
                    <a:bodyPr/>
                    <a:lstStyle/>
                    <a:p>
                      <a:pPr algn="r" fontAlgn="ctr"/>
                      <a:r>
                        <a:rPr lang="cs-CZ" sz="1000" u="none" strike="noStrike">
                          <a:effectLst/>
                        </a:rPr>
                        <a:t>14 040 000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0,84%</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15 255 000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0,88%</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14 850 000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0,85%</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0,85%</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11 432 590</a:t>
                      </a:r>
                      <a:endParaRPr lang="cs-CZ" sz="1000" b="0" i="0" u="none" strike="noStrike">
                        <a:solidFill>
                          <a:srgbClr val="000000"/>
                        </a:solidFill>
                        <a:effectLst/>
                        <a:latin typeface="Arial" panose="020B0604020202020204" pitchFamily="34" charset="0"/>
                      </a:endParaRPr>
                    </a:p>
                  </a:txBody>
                  <a:tcPr marL="5263" marR="47367" marT="5263" marB="0" anchor="ctr"/>
                </a:tc>
                <a:extLst>
                  <a:ext uri="{0D108BD9-81ED-4DB2-BD59-A6C34878D82A}">
                    <a16:rowId xmlns:a16="http://schemas.microsoft.com/office/drawing/2014/main" val="2385729141"/>
                  </a:ext>
                </a:extLst>
              </a:tr>
              <a:tr h="180563">
                <a:tc>
                  <a:txBody>
                    <a:bodyPr/>
                    <a:lstStyle/>
                    <a:p>
                      <a:pPr algn="ctr" fontAlgn="ctr"/>
                      <a:r>
                        <a:rPr lang="cs-CZ" sz="1000" u="none" strike="noStrike">
                          <a:effectLst/>
                        </a:rPr>
                        <a:t>19000</a:t>
                      </a:r>
                      <a:endParaRPr lang="cs-CZ" sz="1000" b="0" i="0" u="none" strike="noStrike">
                        <a:solidFill>
                          <a:srgbClr val="000000"/>
                        </a:solidFill>
                        <a:effectLst/>
                        <a:latin typeface="Arial" panose="020B0604020202020204" pitchFamily="34" charset="0"/>
                      </a:endParaRPr>
                    </a:p>
                  </a:txBody>
                  <a:tcPr marL="5263" marR="5263" marT="5263" marB="0" anchor="ctr"/>
                </a:tc>
                <a:tc>
                  <a:txBody>
                    <a:bodyPr/>
                    <a:lstStyle/>
                    <a:p>
                      <a:pPr algn="l" fontAlgn="ctr"/>
                      <a:r>
                        <a:rPr lang="cs-CZ" sz="1000" u="none" strike="noStrike">
                          <a:effectLst/>
                        </a:rPr>
                        <a:t>Slezská univerzita v Opavě</a:t>
                      </a:r>
                      <a:endParaRPr lang="cs-CZ" sz="1000" b="0" i="0" u="none" strike="noStrike">
                        <a:solidFill>
                          <a:srgbClr val="000000"/>
                        </a:solidFill>
                        <a:effectLst/>
                        <a:latin typeface="Arial" panose="020B0604020202020204" pitchFamily="34" charset="0"/>
                      </a:endParaRPr>
                    </a:p>
                  </a:txBody>
                  <a:tcPr marL="5263" marR="5263" marT="5263" marB="0" anchor="ctr"/>
                </a:tc>
                <a:tc>
                  <a:txBody>
                    <a:bodyPr/>
                    <a:lstStyle/>
                    <a:p>
                      <a:pPr algn="r" fontAlgn="ctr"/>
                      <a:r>
                        <a:rPr lang="cs-CZ" sz="1000" u="none" strike="noStrike">
                          <a:effectLst/>
                        </a:rPr>
                        <a:t>4 590 000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0,27%</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6 075 000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0,35%</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5 400 000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0,31%</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0,30%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4 073 421</a:t>
                      </a:r>
                      <a:endParaRPr lang="cs-CZ" sz="1000" b="0" i="0" u="none" strike="noStrike">
                        <a:solidFill>
                          <a:srgbClr val="000000"/>
                        </a:solidFill>
                        <a:effectLst/>
                        <a:latin typeface="Arial" panose="020B0604020202020204" pitchFamily="34" charset="0"/>
                      </a:endParaRPr>
                    </a:p>
                  </a:txBody>
                  <a:tcPr marL="5263" marR="47367" marT="5263" marB="0" anchor="ctr"/>
                </a:tc>
                <a:extLst>
                  <a:ext uri="{0D108BD9-81ED-4DB2-BD59-A6C34878D82A}">
                    <a16:rowId xmlns:a16="http://schemas.microsoft.com/office/drawing/2014/main" val="1951361709"/>
                  </a:ext>
                </a:extLst>
              </a:tr>
              <a:tr h="180563">
                <a:tc>
                  <a:txBody>
                    <a:bodyPr/>
                    <a:lstStyle/>
                    <a:p>
                      <a:pPr algn="ctr" fontAlgn="ctr"/>
                      <a:r>
                        <a:rPr lang="cs-CZ" sz="1000" u="none" strike="noStrike">
                          <a:effectLst/>
                        </a:rPr>
                        <a:t>21000</a:t>
                      </a:r>
                      <a:endParaRPr lang="cs-CZ" sz="1000" b="0" i="0" u="none" strike="noStrike">
                        <a:solidFill>
                          <a:srgbClr val="000000"/>
                        </a:solidFill>
                        <a:effectLst/>
                        <a:latin typeface="Arial" panose="020B0604020202020204" pitchFamily="34" charset="0"/>
                      </a:endParaRPr>
                    </a:p>
                  </a:txBody>
                  <a:tcPr marL="5263" marR="5263" marT="5263" marB="0" anchor="ctr"/>
                </a:tc>
                <a:tc>
                  <a:txBody>
                    <a:bodyPr/>
                    <a:lstStyle/>
                    <a:p>
                      <a:pPr algn="l" fontAlgn="ctr"/>
                      <a:r>
                        <a:rPr lang="cs-CZ" sz="1000" u="none" strike="noStrike">
                          <a:effectLst/>
                        </a:rPr>
                        <a:t>České vysoké učení technické v Praze</a:t>
                      </a:r>
                      <a:endParaRPr lang="cs-CZ" sz="1000" b="0" i="0" u="none" strike="noStrike">
                        <a:solidFill>
                          <a:srgbClr val="000000"/>
                        </a:solidFill>
                        <a:effectLst/>
                        <a:latin typeface="Arial" panose="020B0604020202020204" pitchFamily="34" charset="0"/>
                      </a:endParaRPr>
                    </a:p>
                  </a:txBody>
                  <a:tcPr marL="5263" marR="5263" marT="5263" marB="0" anchor="ctr"/>
                </a:tc>
                <a:tc>
                  <a:txBody>
                    <a:bodyPr/>
                    <a:lstStyle/>
                    <a:p>
                      <a:pPr algn="r" fontAlgn="ctr"/>
                      <a:r>
                        <a:rPr lang="cs-CZ" sz="1000" u="none" strike="noStrike">
                          <a:effectLst/>
                        </a:rPr>
                        <a:t>139 185 000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8,29%</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146 880 000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8,45%</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145 260 000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8,31%</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8,34%</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112 028 164</a:t>
                      </a:r>
                      <a:endParaRPr lang="cs-CZ" sz="1000" b="0" i="0" u="none" strike="noStrike">
                        <a:solidFill>
                          <a:srgbClr val="000000"/>
                        </a:solidFill>
                        <a:effectLst/>
                        <a:latin typeface="Arial" panose="020B0604020202020204" pitchFamily="34" charset="0"/>
                      </a:endParaRPr>
                    </a:p>
                  </a:txBody>
                  <a:tcPr marL="5263" marR="47367" marT="5263" marB="0" anchor="ctr"/>
                </a:tc>
                <a:extLst>
                  <a:ext uri="{0D108BD9-81ED-4DB2-BD59-A6C34878D82A}">
                    <a16:rowId xmlns:a16="http://schemas.microsoft.com/office/drawing/2014/main" val="595288706"/>
                  </a:ext>
                </a:extLst>
              </a:tr>
              <a:tr h="180563">
                <a:tc>
                  <a:txBody>
                    <a:bodyPr/>
                    <a:lstStyle/>
                    <a:p>
                      <a:pPr algn="ctr" fontAlgn="ctr"/>
                      <a:r>
                        <a:rPr lang="cs-CZ" sz="1000" u="none" strike="noStrike">
                          <a:effectLst/>
                        </a:rPr>
                        <a:t>22000</a:t>
                      </a:r>
                      <a:endParaRPr lang="cs-CZ" sz="1000" b="0" i="0" u="none" strike="noStrike">
                        <a:solidFill>
                          <a:srgbClr val="000000"/>
                        </a:solidFill>
                        <a:effectLst/>
                        <a:latin typeface="Arial" panose="020B0604020202020204" pitchFamily="34" charset="0"/>
                      </a:endParaRPr>
                    </a:p>
                  </a:txBody>
                  <a:tcPr marL="5263" marR="5263" marT="5263" marB="0" anchor="ctr"/>
                </a:tc>
                <a:tc>
                  <a:txBody>
                    <a:bodyPr/>
                    <a:lstStyle/>
                    <a:p>
                      <a:pPr algn="l" fontAlgn="ctr"/>
                      <a:r>
                        <a:rPr lang="cs-CZ" sz="1000" u="none" strike="noStrike">
                          <a:effectLst/>
                        </a:rPr>
                        <a:t>Vysoká škola chemicko-technologická v Praze</a:t>
                      </a:r>
                      <a:endParaRPr lang="cs-CZ" sz="1000" b="0" i="0" u="none" strike="noStrike">
                        <a:solidFill>
                          <a:srgbClr val="000000"/>
                        </a:solidFill>
                        <a:effectLst/>
                        <a:latin typeface="Arial" panose="020B0604020202020204" pitchFamily="34" charset="0"/>
                      </a:endParaRPr>
                    </a:p>
                  </a:txBody>
                  <a:tcPr marL="5263" marR="5263" marT="5263" marB="0" anchor="ctr"/>
                </a:tc>
                <a:tc>
                  <a:txBody>
                    <a:bodyPr/>
                    <a:lstStyle/>
                    <a:p>
                      <a:pPr algn="r" fontAlgn="ctr"/>
                      <a:r>
                        <a:rPr lang="cs-CZ" sz="1000" u="none" strike="noStrike" dirty="0">
                          <a:effectLst/>
                        </a:rPr>
                        <a:t>81 000 000</a:t>
                      </a:r>
                      <a:endParaRPr lang="cs-CZ" sz="1000" b="0" i="0" u="none" strike="noStrike" dirty="0">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4,83%</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82 620 000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4,75%</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78 570 000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4,49%</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4,74%</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63 617 026</a:t>
                      </a:r>
                      <a:endParaRPr lang="cs-CZ" sz="1000" b="0" i="0" u="none" strike="noStrike">
                        <a:solidFill>
                          <a:srgbClr val="000000"/>
                        </a:solidFill>
                        <a:effectLst/>
                        <a:latin typeface="Arial" panose="020B0604020202020204" pitchFamily="34" charset="0"/>
                      </a:endParaRPr>
                    </a:p>
                  </a:txBody>
                  <a:tcPr marL="5263" marR="47367" marT="5263" marB="0" anchor="ctr"/>
                </a:tc>
                <a:extLst>
                  <a:ext uri="{0D108BD9-81ED-4DB2-BD59-A6C34878D82A}">
                    <a16:rowId xmlns:a16="http://schemas.microsoft.com/office/drawing/2014/main" val="3318607564"/>
                  </a:ext>
                </a:extLst>
              </a:tr>
              <a:tr h="180563">
                <a:tc>
                  <a:txBody>
                    <a:bodyPr/>
                    <a:lstStyle/>
                    <a:p>
                      <a:pPr algn="ctr" fontAlgn="ctr"/>
                      <a:r>
                        <a:rPr lang="cs-CZ" sz="1000" u="none" strike="noStrike">
                          <a:effectLst/>
                        </a:rPr>
                        <a:t>23000</a:t>
                      </a:r>
                      <a:endParaRPr lang="cs-CZ" sz="1000" b="0" i="0" u="none" strike="noStrike">
                        <a:solidFill>
                          <a:srgbClr val="000000"/>
                        </a:solidFill>
                        <a:effectLst/>
                        <a:latin typeface="Arial" panose="020B0604020202020204" pitchFamily="34" charset="0"/>
                      </a:endParaRPr>
                    </a:p>
                  </a:txBody>
                  <a:tcPr marL="5263" marR="5263" marT="5263" marB="0" anchor="ctr"/>
                </a:tc>
                <a:tc>
                  <a:txBody>
                    <a:bodyPr/>
                    <a:lstStyle/>
                    <a:p>
                      <a:pPr algn="l" fontAlgn="ctr"/>
                      <a:r>
                        <a:rPr lang="cs-CZ" sz="1000" u="none" strike="noStrike">
                          <a:effectLst/>
                        </a:rPr>
                        <a:t>Západočeská univerzita v Plzni</a:t>
                      </a:r>
                      <a:endParaRPr lang="cs-CZ" sz="1000" b="0" i="0" u="none" strike="noStrike">
                        <a:solidFill>
                          <a:srgbClr val="000000"/>
                        </a:solidFill>
                        <a:effectLst/>
                        <a:latin typeface="Arial" panose="020B0604020202020204" pitchFamily="34" charset="0"/>
                      </a:endParaRPr>
                    </a:p>
                  </a:txBody>
                  <a:tcPr marL="5263" marR="5263" marT="5263" marB="0" anchor="ctr"/>
                </a:tc>
                <a:tc>
                  <a:txBody>
                    <a:bodyPr/>
                    <a:lstStyle/>
                    <a:p>
                      <a:pPr algn="r" fontAlgn="ctr"/>
                      <a:r>
                        <a:rPr lang="cs-CZ" sz="1000" u="none" strike="noStrike">
                          <a:effectLst/>
                        </a:rPr>
                        <a:t>43 740 000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2,61%</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41 580 000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2,39%</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44 685 000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2,56%</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2,53%</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33 996 660</a:t>
                      </a:r>
                      <a:endParaRPr lang="cs-CZ" sz="1000" b="0" i="0" u="none" strike="noStrike">
                        <a:solidFill>
                          <a:srgbClr val="000000"/>
                        </a:solidFill>
                        <a:effectLst/>
                        <a:latin typeface="Arial" panose="020B0604020202020204" pitchFamily="34" charset="0"/>
                      </a:endParaRPr>
                    </a:p>
                  </a:txBody>
                  <a:tcPr marL="5263" marR="47367" marT="5263" marB="0" anchor="ctr"/>
                </a:tc>
                <a:extLst>
                  <a:ext uri="{0D108BD9-81ED-4DB2-BD59-A6C34878D82A}">
                    <a16:rowId xmlns:a16="http://schemas.microsoft.com/office/drawing/2014/main" val="428552550"/>
                  </a:ext>
                </a:extLst>
              </a:tr>
              <a:tr h="180563">
                <a:tc>
                  <a:txBody>
                    <a:bodyPr/>
                    <a:lstStyle/>
                    <a:p>
                      <a:pPr algn="ctr" fontAlgn="ctr"/>
                      <a:r>
                        <a:rPr lang="cs-CZ" sz="1000" u="none" strike="noStrike">
                          <a:effectLst/>
                        </a:rPr>
                        <a:t>24000</a:t>
                      </a:r>
                      <a:endParaRPr lang="cs-CZ" sz="1000" b="0" i="0" u="none" strike="noStrike">
                        <a:solidFill>
                          <a:srgbClr val="000000"/>
                        </a:solidFill>
                        <a:effectLst/>
                        <a:latin typeface="Arial" panose="020B0604020202020204" pitchFamily="34" charset="0"/>
                      </a:endParaRPr>
                    </a:p>
                  </a:txBody>
                  <a:tcPr marL="5263" marR="5263" marT="5263" marB="0" anchor="ctr"/>
                </a:tc>
                <a:tc>
                  <a:txBody>
                    <a:bodyPr/>
                    <a:lstStyle/>
                    <a:p>
                      <a:pPr algn="l" fontAlgn="ctr"/>
                      <a:r>
                        <a:rPr lang="cs-CZ" sz="1000" u="none" strike="noStrike">
                          <a:effectLst/>
                        </a:rPr>
                        <a:t>Technická univerzita v Liberci</a:t>
                      </a:r>
                      <a:endParaRPr lang="cs-CZ" sz="1000" b="0" i="0" u="none" strike="noStrike">
                        <a:solidFill>
                          <a:srgbClr val="000000"/>
                        </a:solidFill>
                        <a:effectLst/>
                        <a:latin typeface="Arial" panose="020B0604020202020204" pitchFamily="34" charset="0"/>
                      </a:endParaRPr>
                    </a:p>
                  </a:txBody>
                  <a:tcPr marL="5263" marR="5263" marT="5263" marB="0" anchor="ctr"/>
                </a:tc>
                <a:tc>
                  <a:txBody>
                    <a:bodyPr/>
                    <a:lstStyle/>
                    <a:p>
                      <a:pPr algn="r" fontAlgn="ctr"/>
                      <a:r>
                        <a:rPr lang="cs-CZ" sz="1000" u="none" strike="noStrike">
                          <a:effectLst/>
                        </a:rPr>
                        <a:t>19 440 000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1,16%</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20 790 000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1,20%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20 790 000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1,19%</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1,18%</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15 787 827</a:t>
                      </a:r>
                      <a:endParaRPr lang="cs-CZ" sz="1000" b="0" i="0" u="none" strike="noStrike">
                        <a:solidFill>
                          <a:srgbClr val="000000"/>
                        </a:solidFill>
                        <a:effectLst/>
                        <a:latin typeface="Arial" panose="020B0604020202020204" pitchFamily="34" charset="0"/>
                      </a:endParaRPr>
                    </a:p>
                  </a:txBody>
                  <a:tcPr marL="5263" marR="47367" marT="5263" marB="0" anchor="ctr"/>
                </a:tc>
                <a:extLst>
                  <a:ext uri="{0D108BD9-81ED-4DB2-BD59-A6C34878D82A}">
                    <a16:rowId xmlns:a16="http://schemas.microsoft.com/office/drawing/2014/main" val="2827087517"/>
                  </a:ext>
                </a:extLst>
              </a:tr>
              <a:tr h="180563">
                <a:tc>
                  <a:txBody>
                    <a:bodyPr/>
                    <a:lstStyle/>
                    <a:p>
                      <a:pPr algn="ctr" fontAlgn="ctr"/>
                      <a:r>
                        <a:rPr lang="cs-CZ" sz="1000" u="none" strike="noStrike">
                          <a:effectLst/>
                        </a:rPr>
                        <a:t>25000</a:t>
                      </a:r>
                      <a:endParaRPr lang="cs-CZ" sz="1000" b="0" i="0" u="none" strike="noStrike">
                        <a:solidFill>
                          <a:srgbClr val="000000"/>
                        </a:solidFill>
                        <a:effectLst/>
                        <a:latin typeface="Arial" panose="020B0604020202020204" pitchFamily="34" charset="0"/>
                      </a:endParaRPr>
                    </a:p>
                  </a:txBody>
                  <a:tcPr marL="5263" marR="5263" marT="5263" marB="0" anchor="ctr"/>
                </a:tc>
                <a:tc>
                  <a:txBody>
                    <a:bodyPr/>
                    <a:lstStyle/>
                    <a:p>
                      <a:pPr algn="l" fontAlgn="ctr"/>
                      <a:r>
                        <a:rPr lang="cs-CZ" sz="1000" u="none" strike="noStrike">
                          <a:effectLst/>
                        </a:rPr>
                        <a:t>Univerzita Pardubice</a:t>
                      </a:r>
                      <a:endParaRPr lang="cs-CZ" sz="1000" b="0" i="0" u="none" strike="noStrike">
                        <a:solidFill>
                          <a:srgbClr val="000000"/>
                        </a:solidFill>
                        <a:effectLst/>
                        <a:latin typeface="Arial" panose="020B0604020202020204" pitchFamily="34" charset="0"/>
                      </a:endParaRPr>
                    </a:p>
                  </a:txBody>
                  <a:tcPr marL="5263" marR="5263" marT="5263" marB="0" anchor="ctr"/>
                </a:tc>
                <a:tc>
                  <a:txBody>
                    <a:bodyPr/>
                    <a:lstStyle/>
                    <a:p>
                      <a:pPr algn="r" fontAlgn="ctr"/>
                      <a:r>
                        <a:rPr lang="cs-CZ" sz="1000" u="none" strike="noStrike">
                          <a:effectLst/>
                        </a:rPr>
                        <a:t>27 405 000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dirty="0">
                          <a:effectLst/>
                        </a:rPr>
                        <a:t>1,63%</a:t>
                      </a:r>
                      <a:endParaRPr lang="cs-CZ" sz="1000" b="0" i="0" u="none" strike="noStrike" dirty="0">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23 085 000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1,33%</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23 220 000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1,33%</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1,48%</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19 878 989</a:t>
                      </a:r>
                      <a:endParaRPr lang="cs-CZ" sz="1000" b="0" i="0" u="none" strike="noStrike">
                        <a:solidFill>
                          <a:srgbClr val="000000"/>
                        </a:solidFill>
                        <a:effectLst/>
                        <a:latin typeface="Arial" panose="020B0604020202020204" pitchFamily="34" charset="0"/>
                      </a:endParaRPr>
                    </a:p>
                  </a:txBody>
                  <a:tcPr marL="5263" marR="47367" marT="5263" marB="0" anchor="ctr"/>
                </a:tc>
                <a:extLst>
                  <a:ext uri="{0D108BD9-81ED-4DB2-BD59-A6C34878D82A}">
                    <a16:rowId xmlns:a16="http://schemas.microsoft.com/office/drawing/2014/main" val="549759703"/>
                  </a:ext>
                </a:extLst>
              </a:tr>
              <a:tr h="180563">
                <a:tc>
                  <a:txBody>
                    <a:bodyPr/>
                    <a:lstStyle/>
                    <a:p>
                      <a:pPr algn="ctr" fontAlgn="ctr"/>
                      <a:r>
                        <a:rPr lang="cs-CZ" sz="1000" u="none" strike="noStrike">
                          <a:effectLst/>
                        </a:rPr>
                        <a:t>26000</a:t>
                      </a:r>
                      <a:endParaRPr lang="cs-CZ" sz="1000" b="0" i="0" u="none" strike="noStrike">
                        <a:solidFill>
                          <a:srgbClr val="000000"/>
                        </a:solidFill>
                        <a:effectLst/>
                        <a:latin typeface="Arial" panose="020B0604020202020204" pitchFamily="34" charset="0"/>
                      </a:endParaRPr>
                    </a:p>
                  </a:txBody>
                  <a:tcPr marL="5263" marR="5263" marT="5263" marB="0" anchor="ctr"/>
                </a:tc>
                <a:tc>
                  <a:txBody>
                    <a:bodyPr/>
                    <a:lstStyle/>
                    <a:p>
                      <a:pPr algn="l" fontAlgn="ctr"/>
                      <a:r>
                        <a:rPr lang="cs-CZ" sz="1000" u="none" strike="noStrike">
                          <a:effectLst/>
                        </a:rPr>
                        <a:t>Vysoké učení technické v Brně</a:t>
                      </a:r>
                      <a:endParaRPr lang="cs-CZ" sz="1000" b="0" i="0" u="none" strike="noStrike">
                        <a:solidFill>
                          <a:srgbClr val="000000"/>
                        </a:solidFill>
                        <a:effectLst/>
                        <a:latin typeface="Arial" panose="020B0604020202020204" pitchFamily="34" charset="0"/>
                      </a:endParaRPr>
                    </a:p>
                  </a:txBody>
                  <a:tcPr marL="5263" marR="5263" marT="5263" marB="0" anchor="ctr"/>
                </a:tc>
                <a:tc>
                  <a:txBody>
                    <a:bodyPr/>
                    <a:lstStyle/>
                    <a:p>
                      <a:pPr algn="r" fontAlgn="ctr"/>
                      <a:r>
                        <a:rPr lang="cs-CZ" sz="1000" u="none" strike="noStrike">
                          <a:effectLst/>
                        </a:rPr>
                        <a:t>124 065 000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7,39%</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127 305 000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7,32%</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133 650 000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7,64%</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7,42%</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99 660 186</a:t>
                      </a:r>
                      <a:endParaRPr lang="cs-CZ" sz="1000" b="0" i="0" u="none" strike="noStrike">
                        <a:solidFill>
                          <a:srgbClr val="000000"/>
                        </a:solidFill>
                        <a:effectLst/>
                        <a:latin typeface="Arial" panose="020B0604020202020204" pitchFamily="34" charset="0"/>
                      </a:endParaRPr>
                    </a:p>
                  </a:txBody>
                  <a:tcPr marL="5263" marR="47367" marT="5263" marB="0" anchor="ctr"/>
                </a:tc>
                <a:extLst>
                  <a:ext uri="{0D108BD9-81ED-4DB2-BD59-A6C34878D82A}">
                    <a16:rowId xmlns:a16="http://schemas.microsoft.com/office/drawing/2014/main" val="3282938449"/>
                  </a:ext>
                </a:extLst>
              </a:tr>
              <a:tr h="180563">
                <a:tc>
                  <a:txBody>
                    <a:bodyPr/>
                    <a:lstStyle/>
                    <a:p>
                      <a:pPr algn="ctr" fontAlgn="ctr"/>
                      <a:r>
                        <a:rPr lang="cs-CZ" sz="1000" u="none" strike="noStrike">
                          <a:effectLst/>
                        </a:rPr>
                        <a:t>27000</a:t>
                      </a:r>
                      <a:endParaRPr lang="cs-CZ" sz="1000" b="0" i="0" u="none" strike="noStrike">
                        <a:solidFill>
                          <a:srgbClr val="000000"/>
                        </a:solidFill>
                        <a:effectLst/>
                        <a:latin typeface="Arial" panose="020B0604020202020204" pitchFamily="34" charset="0"/>
                      </a:endParaRPr>
                    </a:p>
                  </a:txBody>
                  <a:tcPr marL="5263" marR="5263" marT="5263" marB="0" anchor="ctr"/>
                </a:tc>
                <a:tc>
                  <a:txBody>
                    <a:bodyPr/>
                    <a:lstStyle/>
                    <a:p>
                      <a:pPr algn="l" fontAlgn="ctr"/>
                      <a:r>
                        <a:rPr lang="cs-CZ" sz="1000" u="none" strike="noStrike">
                          <a:effectLst/>
                        </a:rPr>
                        <a:t>Vysoká škola báňská - Technická univerzita Ostrava</a:t>
                      </a:r>
                      <a:endParaRPr lang="cs-CZ" sz="1000" b="0" i="0" u="none" strike="noStrike">
                        <a:solidFill>
                          <a:srgbClr val="000000"/>
                        </a:solidFill>
                        <a:effectLst/>
                        <a:latin typeface="Arial" panose="020B0604020202020204" pitchFamily="34" charset="0"/>
                      </a:endParaRPr>
                    </a:p>
                  </a:txBody>
                  <a:tcPr marL="5263" marR="5263" marT="5263" marB="0" anchor="ctr"/>
                </a:tc>
                <a:tc>
                  <a:txBody>
                    <a:bodyPr/>
                    <a:lstStyle/>
                    <a:p>
                      <a:pPr algn="r" fontAlgn="ctr"/>
                      <a:r>
                        <a:rPr lang="cs-CZ" sz="1000" u="none" strike="noStrike">
                          <a:effectLst/>
                        </a:rPr>
                        <a:t>62 640 000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3,73%</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69 390 000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3,99%</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72 900 000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4,17%</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3,90%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52 335 998</a:t>
                      </a:r>
                      <a:endParaRPr lang="cs-CZ" sz="1000" b="0" i="0" u="none" strike="noStrike">
                        <a:solidFill>
                          <a:srgbClr val="000000"/>
                        </a:solidFill>
                        <a:effectLst/>
                        <a:latin typeface="Arial" panose="020B0604020202020204" pitchFamily="34" charset="0"/>
                      </a:endParaRPr>
                    </a:p>
                  </a:txBody>
                  <a:tcPr marL="5263" marR="47367" marT="5263" marB="0" anchor="ctr"/>
                </a:tc>
                <a:extLst>
                  <a:ext uri="{0D108BD9-81ED-4DB2-BD59-A6C34878D82A}">
                    <a16:rowId xmlns:a16="http://schemas.microsoft.com/office/drawing/2014/main" val="2999197244"/>
                  </a:ext>
                </a:extLst>
              </a:tr>
              <a:tr h="180563">
                <a:tc>
                  <a:txBody>
                    <a:bodyPr/>
                    <a:lstStyle/>
                    <a:p>
                      <a:pPr algn="ctr" fontAlgn="ctr"/>
                      <a:r>
                        <a:rPr lang="cs-CZ" sz="1000" u="none" strike="noStrike">
                          <a:effectLst/>
                        </a:rPr>
                        <a:t>28000</a:t>
                      </a:r>
                      <a:endParaRPr lang="cs-CZ" sz="1000" b="0" i="0" u="none" strike="noStrike">
                        <a:solidFill>
                          <a:srgbClr val="000000"/>
                        </a:solidFill>
                        <a:effectLst/>
                        <a:latin typeface="Arial" panose="020B0604020202020204" pitchFamily="34" charset="0"/>
                      </a:endParaRPr>
                    </a:p>
                  </a:txBody>
                  <a:tcPr marL="5263" marR="5263" marT="5263" marB="0" anchor="ctr"/>
                </a:tc>
                <a:tc>
                  <a:txBody>
                    <a:bodyPr/>
                    <a:lstStyle/>
                    <a:p>
                      <a:pPr algn="l" fontAlgn="ctr"/>
                      <a:r>
                        <a:rPr lang="es-ES" sz="1000" u="none" strike="noStrike">
                          <a:effectLst/>
                        </a:rPr>
                        <a:t>Univerzita Tomáše Bati ve Zlíně</a:t>
                      </a:r>
                      <a:endParaRPr lang="es-ES" sz="1000" b="0" i="0" u="none" strike="noStrike">
                        <a:solidFill>
                          <a:srgbClr val="000000"/>
                        </a:solidFill>
                        <a:effectLst/>
                        <a:latin typeface="Arial" panose="020B0604020202020204" pitchFamily="34" charset="0"/>
                      </a:endParaRPr>
                    </a:p>
                  </a:txBody>
                  <a:tcPr marL="5263" marR="5263" marT="5263" marB="0" anchor="ctr"/>
                </a:tc>
                <a:tc>
                  <a:txBody>
                    <a:bodyPr/>
                    <a:lstStyle/>
                    <a:p>
                      <a:pPr algn="r" fontAlgn="ctr"/>
                      <a:r>
                        <a:rPr lang="cs-CZ" sz="1000" u="none" strike="noStrike">
                          <a:effectLst/>
                        </a:rPr>
                        <a:t>22 950 000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1,37%</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23 220 000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1,34%</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22 005 000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1,26%</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1,34%</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17 941 620</a:t>
                      </a:r>
                      <a:endParaRPr lang="cs-CZ" sz="1000" b="0" i="0" u="none" strike="noStrike">
                        <a:solidFill>
                          <a:srgbClr val="000000"/>
                        </a:solidFill>
                        <a:effectLst/>
                        <a:latin typeface="Arial" panose="020B0604020202020204" pitchFamily="34" charset="0"/>
                      </a:endParaRPr>
                    </a:p>
                  </a:txBody>
                  <a:tcPr marL="5263" marR="47367" marT="5263" marB="0" anchor="ctr"/>
                </a:tc>
                <a:extLst>
                  <a:ext uri="{0D108BD9-81ED-4DB2-BD59-A6C34878D82A}">
                    <a16:rowId xmlns:a16="http://schemas.microsoft.com/office/drawing/2014/main" val="3158631129"/>
                  </a:ext>
                </a:extLst>
              </a:tr>
              <a:tr h="180563">
                <a:tc>
                  <a:txBody>
                    <a:bodyPr/>
                    <a:lstStyle/>
                    <a:p>
                      <a:pPr algn="ctr" fontAlgn="ctr"/>
                      <a:r>
                        <a:rPr lang="cs-CZ" sz="1000" u="none" strike="noStrike">
                          <a:effectLst/>
                        </a:rPr>
                        <a:t>31000</a:t>
                      </a:r>
                      <a:endParaRPr lang="cs-CZ" sz="1000" b="0" i="0" u="none" strike="noStrike">
                        <a:solidFill>
                          <a:srgbClr val="000000"/>
                        </a:solidFill>
                        <a:effectLst/>
                        <a:latin typeface="Arial" panose="020B0604020202020204" pitchFamily="34" charset="0"/>
                      </a:endParaRPr>
                    </a:p>
                  </a:txBody>
                  <a:tcPr marL="5263" marR="5263" marT="5263" marB="0" anchor="ctr"/>
                </a:tc>
                <a:tc>
                  <a:txBody>
                    <a:bodyPr/>
                    <a:lstStyle/>
                    <a:p>
                      <a:pPr algn="l" fontAlgn="ctr"/>
                      <a:r>
                        <a:rPr lang="cs-CZ" sz="1000" u="none" strike="noStrike">
                          <a:effectLst/>
                        </a:rPr>
                        <a:t>Vysoká škola ekonomická v Praze</a:t>
                      </a:r>
                      <a:endParaRPr lang="cs-CZ" sz="1000" b="0" i="0" u="none" strike="noStrike">
                        <a:solidFill>
                          <a:srgbClr val="000000"/>
                        </a:solidFill>
                        <a:effectLst/>
                        <a:latin typeface="Arial" panose="020B0604020202020204" pitchFamily="34" charset="0"/>
                      </a:endParaRPr>
                    </a:p>
                  </a:txBody>
                  <a:tcPr marL="5263" marR="5263" marT="5263" marB="0" anchor="ctr"/>
                </a:tc>
                <a:tc>
                  <a:txBody>
                    <a:bodyPr/>
                    <a:lstStyle/>
                    <a:p>
                      <a:pPr algn="r" fontAlgn="ctr"/>
                      <a:r>
                        <a:rPr lang="cs-CZ" sz="1000" u="none" strike="noStrike">
                          <a:effectLst/>
                        </a:rPr>
                        <a:t>24 840 000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1,48%</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dirty="0">
                          <a:effectLst/>
                        </a:rPr>
                        <a:t>27 000 000</a:t>
                      </a:r>
                      <a:endParaRPr lang="cs-CZ" sz="1000" b="0" i="0" u="none" strike="noStrike" dirty="0">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1,55%</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29 295 000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1,68%</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1,54%</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20 693 540</a:t>
                      </a:r>
                      <a:endParaRPr lang="cs-CZ" sz="1000" b="0" i="0" u="none" strike="noStrike">
                        <a:solidFill>
                          <a:srgbClr val="000000"/>
                        </a:solidFill>
                        <a:effectLst/>
                        <a:latin typeface="Arial" panose="020B0604020202020204" pitchFamily="34" charset="0"/>
                      </a:endParaRPr>
                    </a:p>
                  </a:txBody>
                  <a:tcPr marL="5263" marR="47367" marT="5263" marB="0" anchor="ctr"/>
                </a:tc>
                <a:extLst>
                  <a:ext uri="{0D108BD9-81ED-4DB2-BD59-A6C34878D82A}">
                    <a16:rowId xmlns:a16="http://schemas.microsoft.com/office/drawing/2014/main" val="2703879223"/>
                  </a:ext>
                </a:extLst>
              </a:tr>
              <a:tr h="180563">
                <a:tc>
                  <a:txBody>
                    <a:bodyPr/>
                    <a:lstStyle/>
                    <a:p>
                      <a:pPr algn="ctr" fontAlgn="ctr"/>
                      <a:r>
                        <a:rPr lang="cs-CZ" sz="1000" u="none" strike="noStrike">
                          <a:effectLst/>
                        </a:rPr>
                        <a:t>41000</a:t>
                      </a:r>
                      <a:endParaRPr lang="cs-CZ" sz="1000" b="0" i="0" u="none" strike="noStrike">
                        <a:solidFill>
                          <a:srgbClr val="000000"/>
                        </a:solidFill>
                        <a:effectLst/>
                        <a:latin typeface="Arial" panose="020B0604020202020204" pitchFamily="34" charset="0"/>
                      </a:endParaRPr>
                    </a:p>
                  </a:txBody>
                  <a:tcPr marL="5263" marR="5263" marT="5263" marB="0" anchor="ctr"/>
                </a:tc>
                <a:tc>
                  <a:txBody>
                    <a:bodyPr/>
                    <a:lstStyle/>
                    <a:p>
                      <a:pPr algn="l" fontAlgn="ctr"/>
                      <a:r>
                        <a:rPr lang="cs-CZ" sz="1000" u="none" strike="noStrike">
                          <a:effectLst/>
                        </a:rPr>
                        <a:t>Česká zemědělská univerzita v Praze</a:t>
                      </a:r>
                      <a:endParaRPr lang="cs-CZ" sz="1000" b="0" i="0" u="none" strike="noStrike">
                        <a:solidFill>
                          <a:srgbClr val="000000"/>
                        </a:solidFill>
                        <a:effectLst/>
                        <a:latin typeface="Arial" panose="020B0604020202020204" pitchFamily="34" charset="0"/>
                      </a:endParaRPr>
                    </a:p>
                  </a:txBody>
                  <a:tcPr marL="5263" marR="5263" marT="5263" marB="0" anchor="ctr"/>
                </a:tc>
                <a:tc>
                  <a:txBody>
                    <a:bodyPr/>
                    <a:lstStyle/>
                    <a:p>
                      <a:pPr algn="r" fontAlgn="ctr"/>
                      <a:r>
                        <a:rPr lang="cs-CZ" sz="1000" u="none" strike="noStrike">
                          <a:effectLst/>
                        </a:rPr>
                        <a:t>86 400 000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5,15%</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90 450 000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5,20%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92 070 000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5,27%</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5,19%</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69 665 523</a:t>
                      </a:r>
                      <a:endParaRPr lang="cs-CZ" sz="1000" b="0" i="0" u="none" strike="noStrike">
                        <a:solidFill>
                          <a:srgbClr val="000000"/>
                        </a:solidFill>
                        <a:effectLst/>
                        <a:latin typeface="Arial" panose="020B0604020202020204" pitchFamily="34" charset="0"/>
                      </a:endParaRPr>
                    </a:p>
                  </a:txBody>
                  <a:tcPr marL="5263" marR="47367" marT="5263" marB="0" anchor="ctr"/>
                </a:tc>
                <a:extLst>
                  <a:ext uri="{0D108BD9-81ED-4DB2-BD59-A6C34878D82A}">
                    <a16:rowId xmlns:a16="http://schemas.microsoft.com/office/drawing/2014/main" val="3634712146"/>
                  </a:ext>
                </a:extLst>
              </a:tr>
              <a:tr h="180563">
                <a:tc>
                  <a:txBody>
                    <a:bodyPr/>
                    <a:lstStyle/>
                    <a:p>
                      <a:pPr algn="ctr" fontAlgn="ctr"/>
                      <a:r>
                        <a:rPr lang="cs-CZ" sz="1000" u="none" strike="noStrike">
                          <a:effectLst/>
                        </a:rPr>
                        <a:t>43000</a:t>
                      </a:r>
                      <a:endParaRPr lang="cs-CZ" sz="1000" b="0" i="0" u="none" strike="noStrike">
                        <a:solidFill>
                          <a:srgbClr val="000000"/>
                        </a:solidFill>
                        <a:effectLst/>
                        <a:latin typeface="Arial" panose="020B0604020202020204" pitchFamily="34" charset="0"/>
                      </a:endParaRPr>
                    </a:p>
                  </a:txBody>
                  <a:tcPr marL="5263" marR="5263" marT="5263" marB="0" anchor="ctr"/>
                </a:tc>
                <a:tc>
                  <a:txBody>
                    <a:bodyPr/>
                    <a:lstStyle/>
                    <a:p>
                      <a:pPr algn="l" fontAlgn="ctr"/>
                      <a:r>
                        <a:rPr lang="cs-CZ" sz="1000" u="none" strike="noStrike">
                          <a:effectLst/>
                        </a:rPr>
                        <a:t>Mendelova univerzita v Brně</a:t>
                      </a:r>
                      <a:endParaRPr lang="cs-CZ" sz="1000" b="0" i="0" u="none" strike="noStrike">
                        <a:solidFill>
                          <a:srgbClr val="000000"/>
                        </a:solidFill>
                        <a:effectLst/>
                        <a:latin typeface="Arial" panose="020B0604020202020204" pitchFamily="34" charset="0"/>
                      </a:endParaRPr>
                    </a:p>
                  </a:txBody>
                  <a:tcPr marL="5263" marR="5263" marT="5263" marB="0" anchor="ctr"/>
                </a:tc>
                <a:tc>
                  <a:txBody>
                    <a:bodyPr/>
                    <a:lstStyle/>
                    <a:p>
                      <a:pPr algn="r" fontAlgn="ctr"/>
                      <a:r>
                        <a:rPr lang="cs-CZ" sz="1000" u="none" strike="noStrike">
                          <a:effectLst/>
                        </a:rPr>
                        <a:t>40 635 000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2,42%</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44 145 000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2,54%</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47 250 000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2,70%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2,51%</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33 743 132</a:t>
                      </a:r>
                      <a:endParaRPr lang="cs-CZ" sz="1000" b="0" i="0" u="none" strike="noStrike">
                        <a:solidFill>
                          <a:srgbClr val="000000"/>
                        </a:solidFill>
                        <a:effectLst/>
                        <a:latin typeface="Arial" panose="020B0604020202020204" pitchFamily="34" charset="0"/>
                      </a:endParaRPr>
                    </a:p>
                  </a:txBody>
                  <a:tcPr marL="5263" marR="47367" marT="5263" marB="0" anchor="ctr"/>
                </a:tc>
                <a:extLst>
                  <a:ext uri="{0D108BD9-81ED-4DB2-BD59-A6C34878D82A}">
                    <a16:rowId xmlns:a16="http://schemas.microsoft.com/office/drawing/2014/main" val="71808895"/>
                  </a:ext>
                </a:extLst>
              </a:tr>
              <a:tr h="180563">
                <a:tc>
                  <a:txBody>
                    <a:bodyPr/>
                    <a:lstStyle/>
                    <a:p>
                      <a:pPr algn="ctr" fontAlgn="ctr"/>
                      <a:r>
                        <a:rPr lang="cs-CZ" sz="1000" u="none" strike="noStrike">
                          <a:effectLst/>
                        </a:rPr>
                        <a:t>51000</a:t>
                      </a:r>
                      <a:endParaRPr lang="cs-CZ" sz="1000" b="0" i="0" u="none" strike="noStrike">
                        <a:solidFill>
                          <a:srgbClr val="000000"/>
                        </a:solidFill>
                        <a:effectLst/>
                        <a:latin typeface="Arial" panose="020B0604020202020204" pitchFamily="34" charset="0"/>
                      </a:endParaRPr>
                    </a:p>
                  </a:txBody>
                  <a:tcPr marL="5263" marR="5263" marT="5263" marB="0" anchor="ctr"/>
                </a:tc>
                <a:tc>
                  <a:txBody>
                    <a:bodyPr/>
                    <a:lstStyle/>
                    <a:p>
                      <a:pPr algn="l" fontAlgn="ctr"/>
                      <a:r>
                        <a:rPr lang="cs-CZ" sz="1000" u="none" strike="noStrike">
                          <a:effectLst/>
                        </a:rPr>
                        <a:t>Akademie múzických umění v Praze</a:t>
                      </a:r>
                      <a:endParaRPr lang="cs-CZ" sz="1000" b="0" i="0" u="none" strike="noStrike">
                        <a:solidFill>
                          <a:srgbClr val="000000"/>
                        </a:solidFill>
                        <a:effectLst/>
                        <a:latin typeface="Arial" panose="020B0604020202020204" pitchFamily="34" charset="0"/>
                      </a:endParaRPr>
                    </a:p>
                  </a:txBody>
                  <a:tcPr marL="5263" marR="5263" marT="5263" marB="0" anchor="ctr"/>
                </a:tc>
                <a:tc>
                  <a:txBody>
                    <a:bodyPr/>
                    <a:lstStyle/>
                    <a:p>
                      <a:pPr algn="r" fontAlgn="ctr"/>
                      <a:r>
                        <a:rPr lang="cs-CZ" sz="1000" u="none" strike="noStrike">
                          <a:effectLst/>
                        </a:rPr>
                        <a:t>9 990 000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0,60%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dirty="0">
                          <a:effectLst/>
                        </a:rPr>
                        <a:t>11 340 000</a:t>
                      </a:r>
                      <a:endParaRPr lang="cs-CZ" sz="1000" b="0" i="0" u="none" strike="noStrike" dirty="0">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0,65%</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11 070 000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0,63%</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0,62%</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8 324 609</a:t>
                      </a:r>
                      <a:endParaRPr lang="cs-CZ" sz="1000" b="0" i="0" u="none" strike="noStrike">
                        <a:solidFill>
                          <a:srgbClr val="000000"/>
                        </a:solidFill>
                        <a:effectLst/>
                        <a:latin typeface="Arial" panose="020B0604020202020204" pitchFamily="34" charset="0"/>
                      </a:endParaRPr>
                    </a:p>
                  </a:txBody>
                  <a:tcPr marL="5263" marR="47367" marT="5263" marB="0" anchor="ctr"/>
                </a:tc>
                <a:extLst>
                  <a:ext uri="{0D108BD9-81ED-4DB2-BD59-A6C34878D82A}">
                    <a16:rowId xmlns:a16="http://schemas.microsoft.com/office/drawing/2014/main" val="269149946"/>
                  </a:ext>
                </a:extLst>
              </a:tr>
              <a:tr h="180563">
                <a:tc>
                  <a:txBody>
                    <a:bodyPr/>
                    <a:lstStyle/>
                    <a:p>
                      <a:pPr algn="ctr" fontAlgn="ctr"/>
                      <a:r>
                        <a:rPr lang="cs-CZ" sz="1000" u="none" strike="noStrike">
                          <a:effectLst/>
                        </a:rPr>
                        <a:t>52000</a:t>
                      </a:r>
                      <a:endParaRPr lang="cs-CZ" sz="1000" b="0" i="0" u="none" strike="noStrike">
                        <a:solidFill>
                          <a:srgbClr val="000000"/>
                        </a:solidFill>
                        <a:effectLst/>
                        <a:latin typeface="Arial" panose="020B0604020202020204" pitchFamily="34" charset="0"/>
                      </a:endParaRPr>
                    </a:p>
                  </a:txBody>
                  <a:tcPr marL="5263" marR="5263" marT="5263" marB="0" anchor="ctr"/>
                </a:tc>
                <a:tc>
                  <a:txBody>
                    <a:bodyPr/>
                    <a:lstStyle/>
                    <a:p>
                      <a:pPr algn="l" fontAlgn="ctr"/>
                      <a:r>
                        <a:rPr lang="cs-CZ" sz="1000" u="none" strike="noStrike">
                          <a:effectLst/>
                        </a:rPr>
                        <a:t>Akademie výtvarných umění v Praze</a:t>
                      </a:r>
                      <a:endParaRPr lang="cs-CZ" sz="1000" b="0" i="0" u="none" strike="noStrike">
                        <a:solidFill>
                          <a:srgbClr val="000000"/>
                        </a:solidFill>
                        <a:effectLst/>
                        <a:latin typeface="Arial" panose="020B0604020202020204" pitchFamily="34" charset="0"/>
                      </a:endParaRPr>
                    </a:p>
                  </a:txBody>
                  <a:tcPr marL="5263" marR="5263" marT="5263" marB="0" anchor="ctr"/>
                </a:tc>
                <a:tc>
                  <a:txBody>
                    <a:bodyPr/>
                    <a:lstStyle/>
                    <a:p>
                      <a:pPr algn="r" fontAlgn="ctr"/>
                      <a:r>
                        <a:rPr lang="cs-CZ" sz="1000" u="none" strike="noStrike">
                          <a:effectLst/>
                        </a:rPr>
                        <a:t>3 375 000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0,20%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2 970 000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0,17%</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3 240 000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0,19%</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0,19%</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2 536 026</a:t>
                      </a:r>
                      <a:endParaRPr lang="cs-CZ" sz="1000" b="0" i="0" u="none" strike="noStrike">
                        <a:solidFill>
                          <a:srgbClr val="000000"/>
                        </a:solidFill>
                        <a:effectLst/>
                        <a:latin typeface="Arial" panose="020B0604020202020204" pitchFamily="34" charset="0"/>
                      </a:endParaRPr>
                    </a:p>
                  </a:txBody>
                  <a:tcPr marL="5263" marR="47367" marT="5263" marB="0" anchor="ctr"/>
                </a:tc>
                <a:extLst>
                  <a:ext uri="{0D108BD9-81ED-4DB2-BD59-A6C34878D82A}">
                    <a16:rowId xmlns:a16="http://schemas.microsoft.com/office/drawing/2014/main" val="3536991499"/>
                  </a:ext>
                </a:extLst>
              </a:tr>
              <a:tr h="180563">
                <a:tc>
                  <a:txBody>
                    <a:bodyPr/>
                    <a:lstStyle/>
                    <a:p>
                      <a:pPr algn="ctr" fontAlgn="ctr"/>
                      <a:r>
                        <a:rPr lang="cs-CZ" sz="1000" u="none" strike="noStrike">
                          <a:effectLst/>
                        </a:rPr>
                        <a:t>53000</a:t>
                      </a:r>
                      <a:endParaRPr lang="cs-CZ" sz="1000" b="0" i="0" u="none" strike="noStrike">
                        <a:solidFill>
                          <a:srgbClr val="000000"/>
                        </a:solidFill>
                        <a:effectLst/>
                        <a:latin typeface="Arial" panose="020B0604020202020204" pitchFamily="34" charset="0"/>
                      </a:endParaRPr>
                    </a:p>
                  </a:txBody>
                  <a:tcPr marL="5263" marR="5263" marT="5263" marB="0" anchor="ctr"/>
                </a:tc>
                <a:tc>
                  <a:txBody>
                    <a:bodyPr/>
                    <a:lstStyle/>
                    <a:p>
                      <a:pPr algn="l" fontAlgn="ctr"/>
                      <a:r>
                        <a:rPr lang="cs-CZ" sz="1000" u="none" strike="noStrike">
                          <a:effectLst/>
                        </a:rPr>
                        <a:t>Vysoká škola uměleckoprůmyslová v Praze</a:t>
                      </a:r>
                      <a:endParaRPr lang="cs-CZ" sz="1000" b="0" i="0" u="none" strike="noStrike">
                        <a:solidFill>
                          <a:srgbClr val="000000"/>
                        </a:solidFill>
                        <a:effectLst/>
                        <a:latin typeface="Arial" panose="020B0604020202020204" pitchFamily="34" charset="0"/>
                      </a:endParaRPr>
                    </a:p>
                  </a:txBody>
                  <a:tcPr marL="5263" marR="5263" marT="5263" marB="0" anchor="ctr"/>
                </a:tc>
                <a:tc>
                  <a:txBody>
                    <a:bodyPr/>
                    <a:lstStyle/>
                    <a:p>
                      <a:pPr algn="r" fontAlgn="ctr"/>
                      <a:r>
                        <a:rPr lang="cs-CZ" sz="1000" u="none" strike="noStrike">
                          <a:effectLst/>
                        </a:rPr>
                        <a:t>4 185 000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0,25%</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4 860 000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0,28%</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3 915 000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0,22%</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0,25%</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3 401 719</a:t>
                      </a:r>
                      <a:endParaRPr lang="cs-CZ" sz="1000" b="0" i="0" u="none" strike="noStrike">
                        <a:solidFill>
                          <a:srgbClr val="000000"/>
                        </a:solidFill>
                        <a:effectLst/>
                        <a:latin typeface="Arial" panose="020B0604020202020204" pitchFamily="34" charset="0"/>
                      </a:endParaRPr>
                    </a:p>
                  </a:txBody>
                  <a:tcPr marL="5263" marR="47367" marT="5263" marB="0" anchor="ctr"/>
                </a:tc>
                <a:extLst>
                  <a:ext uri="{0D108BD9-81ED-4DB2-BD59-A6C34878D82A}">
                    <a16:rowId xmlns:a16="http://schemas.microsoft.com/office/drawing/2014/main" val="928473942"/>
                  </a:ext>
                </a:extLst>
              </a:tr>
              <a:tr h="180563">
                <a:tc>
                  <a:txBody>
                    <a:bodyPr/>
                    <a:lstStyle/>
                    <a:p>
                      <a:pPr algn="ctr" fontAlgn="ctr"/>
                      <a:r>
                        <a:rPr lang="cs-CZ" sz="1000" u="none" strike="noStrike">
                          <a:effectLst/>
                        </a:rPr>
                        <a:t>54000</a:t>
                      </a:r>
                      <a:endParaRPr lang="cs-CZ" sz="1000" b="0" i="0" u="none" strike="noStrike">
                        <a:solidFill>
                          <a:srgbClr val="000000"/>
                        </a:solidFill>
                        <a:effectLst/>
                        <a:latin typeface="Arial" panose="020B0604020202020204" pitchFamily="34" charset="0"/>
                      </a:endParaRPr>
                    </a:p>
                  </a:txBody>
                  <a:tcPr marL="5263" marR="5263" marT="5263" marB="0" anchor="ctr"/>
                </a:tc>
                <a:tc>
                  <a:txBody>
                    <a:bodyPr/>
                    <a:lstStyle/>
                    <a:p>
                      <a:pPr algn="l" fontAlgn="ctr"/>
                      <a:r>
                        <a:rPr lang="cs-CZ" sz="1000" u="none" strike="noStrike">
                          <a:effectLst/>
                        </a:rPr>
                        <a:t>Janáčkova akademie múzických umění</a:t>
                      </a:r>
                      <a:endParaRPr lang="cs-CZ" sz="1000" b="0" i="0" u="none" strike="noStrike">
                        <a:solidFill>
                          <a:srgbClr val="000000"/>
                        </a:solidFill>
                        <a:effectLst/>
                        <a:latin typeface="Arial" panose="020B0604020202020204" pitchFamily="34" charset="0"/>
                      </a:endParaRPr>
                    </a:p>
                  </a:txBody>
                  <a:tcPr marL="5263" marR="5263" marT="5263" marB="0" anchor="ctr"/>
                </a:tc>
                <a:tc>
                  <a:txBody>
                    <a:bodyPr/>
                    <a:lstStyle/>
                    <a:p>
                      <a:pPr algn="r" fontAlgn="ctr"/>
                      <a:r>
                        <a:rPr lang="cs-CZ" sz="1000" u="none" strike="noStrike">
                          <a:effectLst/>
                        </a:rPr>
                        <a:t>6 210 000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0,37%</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6 075 000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0,35%</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5 805 000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0,33%</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0,36%</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4 783 639</a:t>
                      </a:r>
                      <a:endParaRPr lang="cs-CZ" sz="1000" b="0" i="0" u="none" strike="noStrike">
                        <a:solidFill>
                          <a:srgbClr val="000000"/>
                        </a:solidFill>
                        <a:effectLst/>
                        <a:latin typeface="Arial" panose="020B0604020202020204" pitchFamily="34" charset="0"/>
                      </a:endParaRPr>
                    </a:p>
                  </a:txBody>
                  <a:tcPr marL="5263" marR="47367" marT="5263" marB="0" anchor="ctr"/>
                </a:tc>
                <a:extLst>
                  <a:ext uri="{0D108BD9-81ED-4DB2-BD59-A6C34878D82A}">
                    <a16:rowId xmlns:a16="http://schemas.microsoft.com/office/drawing/2014/main" val="2789026530"/>
                  </a:ext>
                </a:extLst>
              </a:tr>
              <a:tr h="180563">
                <a:tc>
                  <a:txBody>
                    <a:bodyPr/>
                    <a:lstStyle/>
                    <a:p>
                      <a:pPr algn="ctr" fontAlgn="ctr"/>
                      <a:r>
                        <a:rPr lang="cs-CZ" sz="1000" u="none" strike="noStrike">
                          <a:effectLst/>
                        </a:rPr>
                        <a:t>55000</a:t>
                      </a:r>
                      <a:endParaRPr lang="cs-CZ" sz="1000" b="0" i="0" u="none" strike="noStrike">
                        <a:solidFill>
                          <a:srgbClr val="000000"/>
                        </a:solidFill>
                        <a:effectLst/>
                        <a:latin typeface="Arial" panose="020B0604020202020204" pitchFamily="34" charset="0"/>
                      </a:endParaRPr>
                    </a:p>
                  </a:txBody>
                  <a:tcPr marL="5263" marR="5263" marT="5263" marB="0" anchor="ctr"/>
                </a:tc>
                <a:tc>
                  <a:txBody>
                    <a:bodyPr/>
                    <a:lstStyle/>
                    <a:p>
                      <a:pPr algn="l" fontAlgn="ctr"/>
                      <a:r>
                        <a:rPr lang="cs-CZ" sz="1000" u="none" strike="noStrike">
                          <a:effectLst/>
                        </a:rPr>
                        <a:t>Vysoká škola polytechnická Jihlava</a:t>
                      </a:r>
                      <a:endParaRPr lang="cs-CZ" sz="1000" b="0" i="0" u="none" strike="noStrike">
                        <a:solidFill>
                          <a:srgbClr val="000000"/>
                        </a:solidFill>
                        <a:effectLst/>
                        <a:latin typeface="Arial" panose="020B0604020202020204" pitchFamily="34" charset="0"/>
                      </a:endParaRPr>
                    </a:p>
                  </a:txBody>
                  <a:tcPr marL="5263" marR="5263" marT="5263" marB="0" anchor="ctr"/>
                </a:tc>
                <a:tc>
                  <a:txBody>
                    <a:bodyPr/>
                    <a:lstStyle/>
                    <a:p>
                      <a:pPr algn="r" fontAlgn="ctr"/>
                      <a:r>
                        <a:rPr lang="cs-CZ" sz="1000" u="none" strike="noStrike">
                          <a:effectLst/>
                        </a:rPr>
                        <a:t>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0,00%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dirty="0">
                          <a:effectLst/>
                        </a:rPr>
                        <a:t>0,00%</a:t>
                      </a:r>
                      <a:endParaRPr lang="cs-CZ" sz="1000" b="0" i="0" u="none" strike="noStrike" dirty="0">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0,00%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0,00%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dirty="0">
                          <a:effectLst/>
                        </a:rPr>
                        <a:t>0</a:t>
                      </a:r>
                      <a:endParaRPr lang="cs-CZ" sz="1000" b="0" i="0" u="none" strike="noStrike" dirty="0">
                        <a:solidFill>
                          <a:srgbClr val="000000"/>
                        </a:solidFill>
                        <a:effectLst/>
                        <a:latin typeface="Arial" panose="020B0604020202020204" pitchFamily="34" charset="0"/>
                      </a:endParaRPr>
                    </a:p>
                  </a:txBody>
                  <a:tcPr marL="5263" marR="47367" marT="5263" marB="0" anchor="ctr"/>
                </a:tc>
                <a:extLst>
                  <a:ext uri="{0D108BD9-81ED-4DB2-BD59-A6C34878D82A}">
                    <a16:rowId xmlns:a16="http://schemas.microsoft.com/office/drawing/2014/main" val="4124397442"/>
                  </a:ext>
                </a:extLst>
              </a:tr>
              <a:tr h="189592">
                <a:tc>
                  <a:txBody>
                    <a:bodyPr/>
                    <a:lstStyle/>
                    <a:p>
                      <a:pPr algn="ctr" fontAlgn="ctr"/>
                      <a:r>
                        <a:rPr lang="cs-CZ" sz="1000" u="none" strike="noStrike">
                          <a:effectLst/>
                        </a:rPr>
                        <a:t>56000</a:t>
                      </a:r>
                      <a:endParaRPr lang="cs-CZ" sz="1000" b="0" i="0" u="none" strike="noStrike">
                        <a:solidFill>
                          <a:srgbClr val="000000"/>
                        </a:solidFill>
                        <a:effectLst/>
                        <a:latin typeface="Arial" panose="020B0604020202020204" pitchFamily="34" charset="0"/>
                      </a:endParaRPr>
                    </a:p>
                  </a:txBody>
                  <a:tcPr marL="5263" marR="5263" marT="5263" marB="0" anchor="ctr"/>
                </a:tc>
                <a:tc>
                  <a:txBody>
                    <a:bodyPr/>
                    <a:lstStyle/>
                    <a:p>
                      <a:pPr algn="l" fontAlgn="ctr"/>
                      <a:r>
                        <a:rPr lang="cs-CZ" sz="1000" u="none" strike="noStrike">
                          <a:effectLst/>
                        </a:rPr>
                        <a:t>Vysoká škola technická a ekonomická v Českých Budějovicích</a:t>
                      </a:r>
                      <a:endParaRPr lang="cs-CZ" sz="1000" b="0" i="0" u="none" strike="noStrike">
                        <a:solidFill>
                          <a:srgbClr val="000000"/>
                        </a:solidFill>
                        <a:effectLst/>
                        <a:latin typeface="Arial" panose="020B0604020202020204" pitchFamily="34" charset="0"/>
                      </a:endParaRPr>
                    </a:p>
                  </a:txBody>
                  <a:tcPr marL="5263" marR="5263" marT="5263" marB="0" anchor="ctr"/>
                </a:tc>
                <a:tc>
                  <a:txBody>
                    <a:bodyPr/>
                    <a:lstStyle/>
                    <a:p>
                      <a:pPr algn="r" fontAlgn="ctr"/>
                      <a:r>
                        <a:rPr lang="cs-CZ" sz="1000" u="none" strike="noStrike">
                          <a:effectLst/>
                        </a:rPr>
                        <a:t>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0,00%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0,00%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0,00%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0,00%</a:t>
                      </a:r>
                      <a:endParaRPr lang="cs-CZ" sz="1000" b="0"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dirty="0">
                          <a:effectLst/>
                        </a:rPr>
                        <a:t>0</a:t>
                      </a:r>
                      <a:endParaRPr lang="cs-CZ" sz="1000" b="0" i="0" u="none" strike="noStrike" dirty="0">
                        <a:solidFill>
                          <a:srgbClr val="000000"/>
                        </a:solidFill>
                        <a:effectLst/>
                        <a:latin typeface="Arial" panose="020B0604020202020204" pitchFamily="34" charset="0"/>
                      </a:endParaRPr>
                    </a:p>
                  </a:txBody>
                  <a:tcPr marL="5263" marR="47367" marT="5263" marB="0" anchor="ctr"/>
                </a:tc>
                <a:extLst>
                  <a:ext uri="{0D108BD9-81ED-4DB2-BD59-A6C34878D82A}">
                    <a16:rowId xmlns:a16="http://schemas.microsoft.com/office/drawing/2014/main" val="758263364"/>
                  </a:ext>
                </a:extLst>
              </a:tr>
              <a:tr h="189592">
                <a:tc gridSpan="2">
                  <a:txBody>
                    <a:bodyPr/>
                    <a:lstStyle/>
                    <a:p>
                      <a:pPr algn="ctr" fontAlgn="ctr"/>
                      <a:r>
                        <a:rPr lang="cs-CZ" sz="1000" u="none" strike="noStrike">
                          <a:effectLst/>
                        </a:rPr>
                        <a:t>Celkem</a:t>
                      </a:r>
                      <a:endParaRPr lang="cs-CZ" sz="1000" b="1" i="0" u="none" strike="noStrike">
                        <a:solidFill>
                          <a:srgbClr val="000000"/>
                        </a:solidFill>
                        <a:effectLst/>
                        <a:latin typeface="Arial" panose="020B0604020202020204" pitchFamily="34" charset="0"/>
                      </a:endParaRPr>
                    </a:p>
                  </a:txBody>
                  <a:tcPr marL="5263" marR="5263" marT="5263" marB="0" anchor="ctr"/>
                </a:tc>
                <a:tc hMerge="1">
                  <a:txBody>
                    <a:bodyPr/>
                    <a:lstStyle/>
                    <a:p>
                      <a:endParaRPr lang="cs-CZ"/>
                    </a:p>
                  </a:txBody>
                  <a:tcPr/>
                </a:tc>
                <a:tc>
                  <a:txBody>
                    <a:bodyPr/>
                    <a:lstStyle/>
                    <a:p>
                      <a:pPr algn="r" fontAlgn="ctr"/>
                      <a:r>
                        <a:rPr lang="cs-CZ" sz="1000" u="none" strike="noStrike">
                          <a:effectLst/>
                        </a:rPr>
                        <a:t>1 678 725 000</a:t>
                      </a:r>
                      <a:endParaRPr lang="cs-CZ" sz="1000" b="1"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100%</a:t>
                      </a:r>
                      <a:endParaRPr lang="cs-CZ" sz="1000" b="1"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1 738 530 000</a:t>
                      </a:r>
                      <a:endParaRPr lang="cs-CZ" sz="1000" b="1"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a:effectLst/>
                        </a:rPr>
                        <a:t>100%</a:t>
                      </a:r>
                      <a:endParaRPr lang="cs-CZ" sz="1000" b="1" i="0" u="none" strike="noStrike">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dirty="0">
                          <a:effectLst/>
                        </a:rPr>
                        <a:t>1 748 385 000</a:t>
                      </a:r>
                      <a:endParaRPr lang="cs-CZ" sz="1000" b="1" i="0" u="none" strike="noStrike" dirty="0">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dirty="0">
                          <a:effectLst/>
                        </a:rPr>
                        <a:t>100%</a:t>
                      </a:r>
                      <a:endParaRPr lang="cs-CZ" sz="1000" b="1" i="0" u="none" strike="noStrike" dirty="0">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dirty="0">
                          <a:effectLst/>
                        </a:rPr>
                        <a:t>100,00%</a:t>
                      </a:r>
                      <a:endParaRPr lang="cs-CZ" sz="1000" b="1" i="0" u="none" strike="noStrike" dirty="0">
                        <a:solidFill>
                          <a:srgbClr val="000000"/>
                        </a:solidFill>
                        <a:effectLst/>
                        <a:latin typeface="Arial" panose="020B0604020202020204" pitchFamily="34" charset="0"/>
                      </a:endParaRPr>
                    </a:p>
                  </a:txBody>
                  <a:tcPr marL="5263" marR="47367" marT="5263" marB="0" anchor="ctr"/>
                </a:tc>
                <a:tc>
                  <a:txBody>
                    <a:bodyPr/>
                    <a:lstStyle/>
                    <a:p>
                      <a:pPr algn="r" fontAlgn="ctr"/>
                      <a:r>
                        <a:rPr lang="cs-CZ" sz="1000" u="none" strike="noStrike" dirty="0">
                          <a:effectLst/>
                        </a:rPr>
                        <a:t>1 342 980 000</a:t>
                      </a:r>
                      <a:endParaRPr lang="cs-CZ" sz="1000" b="1" i="0" u="none" strike="noStrike" dirty="0">
                        <a:solidFill>
                          <a:srgbClr val="000000"/>
                        </a:solidFill>
                        <a:effectLst/>
                        <a:latin typeface="Arial" panose="020B0604020202020204" pitchFamily="34" charset="0"/>
                      </a:endParaRPr>
                    </a:p>
                  </a:txBody>
                  <a:tcPr marL="5263" marR="47367" marT="5263" marB="0" anchor="ctr"/>
                </a:tc>
                <a:extLst>
                  <a:ext uri="{0D108BD9-81ED-4DB2-BD59-A6C34878D82A}">
                    <a16:rowId xmlns:a16="http://schemas.microsoft.com/office/drawing/2014/main" val="1928618298"/>
                  </a:ext>
                </a:extLst>
              </a:tr>
            </a:tbl>
          </a:graphicData>
        </a:graphic>
      </p:graphicFrame>
    </p:spTree>
    <p:extLst>
      <p:ext uri="{BB962C8B-B14F-4D97-AF65-F5344CB8AC3E}">
        <p14:creationId xmlns:p14="http://schemas.microsoft.com/office/powerpoint/2010/main" val="3330214650"/>
      </p:ext>
    </p:extLst>
  </p:cSld>
  <p:clrMapOvr>
    <a:masterClrMapping/>
  </p:clrMapOvr>
</p:sld>
</file>

<file path=ppt/theme/theme1.xml><?xml version="1.0" encoding="utf-8"?>
<a:theme xmlns:a="http://schemas.openxmlformats.org/drawingml/2006/main" name="Fazeta">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1012</TotalTime>
  <Words>4449</Words>
  <Application>Microsoft Office PowerPoint</Application>
  <PresentationFormat>Širokoúhlá obrazovka</PresentationFormat>
  <Paragraphs>1042</Paragraphs>
  <Slides>25</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25</vt:i4>
      </vt:variant>
    </vt:vector>
  </HeadingPairs>
  <TitlesOfParts>
    <vt:vector size="30" baseType="lpstr">
      <vt:lpstr>Arial</vt:lpstr>
      <vt:lpstr>Calibri</vt:lpstr>
      <vt:lpstr>Trebuchet MS</vt:lpstr>
      <vt:lpstr>Wingdings 3</vt:lpstr>
      <vt:lpstr>Fazeta</vt:lpstr>
      <vt:lpstr>Ekonomické informace</vt:lpstr>
      <vt:lpstr>Obsah</vt:lpstr>
      <vt:lpstr>Rozpočet 2023 </vt:lpstr>
      <vt:lpstr>Informace o stavu přípravy rozpočtu VŠ na rok 2024 – vládní návrh SR 2024 s.t. 546/0 </vt:lpstr>
      <vt:lpstr>Pro rozhodnutí, jakým poměrem prostředky mezi ukazatele A a K rozdělit,  jsou  prezentovány 3 varianty: </vt:lpstr>
      <vt:lpstr>Reforma financování doktorských studijních programů </vt:lpstr>
      <vt:lpstr>Propočet podílů prostředků na doktorské studijní programy – definice variant financování</vt:lpstr>
      <vt:lpstr>Do výpočtu podle tří kritérií vstupuje: </vt:lpstr>
      <vt:lpstr>Prezentace aplikace PowerPoint</vt:lpstr>
      <vt:lpstr>Prezentace aplikace PowerPoint</vt:lpstr>
      <vt:lpstr>Prezentace aplikace PowerPoint</vt:lpstr>
      <vt:lpstr>ZÁVĚR</vt:lpstr>
      <vt:lpstr>Úprava indikátoru VaV ukazatele K </vt:lpstr>
      <vt:lpstr>Kvantifikace dopadů úpravy dílčího indikátoru b) indikátoru VaV ukazatele K (ve srovnání s hodnotami rozpočtu na r. 2023) </vt:lpstr>
      <vt:lpstr>Úprava ukazatele K o profesní SP </vt:lpstr>
      <vt:lpstr>Prezentace aplikace PowerPoint</vt:lpstr>
      <vt:lpstr>Různé</vt:lpstr>
      <vt:lpstr>1. Program podpory rozvoje v oblasti VŠ </vt:lpstr>
      <vt:lpstr>2. NPO – Komponenta 3.2.1 </vt:lpstr>
      <vt:lpstr>3. NPO - Podpora zelených dovedností a udržitelnosti na vysokých školách </vt:lpstr>
      <vt:lpstr>4. VaV – DKRVO </vt:lpstr>
      <vt:lpstr>5. VaV - Specifický vysokoškolský výzkum </vt:lpstr>
      <vt:lpstr>6. Stav fondů</vt:lpstr>
      <vt:lpstr>7. Záměr MŠMT podpořit mzdovou kohezi 8. Záměr podpory excelence na VŠ 9. KEN nově akreditovaných SP</vt:lpstr>
      <vt:lpstr>NÁVRH NA USNESENÍ</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Ekonomické informace</dc:title>
  <dc:creator>Lenka Valová</dc:creator>
  <cp:lastModifiedBy>Lenka Valová</cp:lastModifiedBy>
  <cp:revision>8</cp:revision>
  <cp:lastPrinted>2022-06-14T10:59:28Z</cp:lastPrinted>
  <dcterms:created xsi:type="dcterms:W3CDTF">2022-04-13T08:08:22Z</dcterms:created>
  <dcterms:modified xsi:type="dcterms:W3CDTF">2023-10-17T07:47:42Z</dcterms:modified>
</cp:coreProperties>
</file>