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328" r:id="rId6"/>
    <p:sldId id="325" r:id="rId7"/>
    <p:sldId id="329" r:id="rId8"/>
    <p:sldId id="332" r:id="rId9"/>
    <p:sldId id="344" r:id="rId10"/>
    <p:sldId id="345" r:id="rId11"/>
    <p:sldId id="347" r:id="rId12"/>
    <p:sldId id="340" r:id="rId13"/>
    <p:sldId id="343" r:id="rId14"/>
    <p:sldId id="349" r:id="rId15"/>
    <p:sldId id="348" r:id="rId16"/>
    <p:sldId id="330" r:id="rId17"/>
    <p:sldId id="346" r:id="rId18"/>
    <p:sldId id="326" r:id="rId19"/>
    <p:sldId id="350" r:id="rId20"/>
    <p:sldId id="351" r:id="rId21"/>
    <p:sldId id="342" r:id="rId22"/>
    <p:sldId id="264" r:id="rId23"/>
    <p:sldId id="266" r:id="rId24"/>
    <p:sldId id="267" r:id="rId25"/>
    <p:sldId id="268" r:id="rId26"/>
    <p:sldId id="269" r:id="rId27"/>
    <p:sldId id="270" r:id="rId28"/>
    <p:sldId id="352" r:id="rId29"/>
    <p:sldId id="292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D2CDC8"/>
    <a:srgbClr val="6E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7D3D-3BDB-450B-AACA-E882FDE4516E}" type="datetimeFigureOut">
              <a:rPr lang="sk-SK" smtClean="0"/>
              <a:t>15. 6. 2023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13036-F1F9-4729-9BB8-68F57D074D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12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0def9276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0def9276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41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0def9276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0def9276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20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0def9276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0def9276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14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0def9276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0def9276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2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0def9276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0def9276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6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0def9276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0def9276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34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94B52-B912-47FE-946A-082B17526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EE891-8C33-41DA-9189-B92B6E777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1BA03E-E628-4EBE-987D-41CBBD23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7168-25EC-4714-A49B-2504B4C5D742}" type="datetime1">
              <a:rPr lang="sk-SK" smtClean="0"/>
              <a:t>15. 6. 2023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27CD99-92BD-4F61-A950-65CEE926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8C7BE1-DC3D-4B05-9D0C-2983079C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7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1D8CD-48D2-47C7-A3C0-195F534E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F4B6611-FCD2-4A61-A3C9-BC4D737D4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40029A-68FB-485A-8179-CA440A75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6A4-1593-482E-A552-34DCA541FF73}" type="datetime1">
              <a:rPr lang="sk-SK" smtClean="0"/>
              <a:t>15. 6. 2023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74EF2B4-2481-46B1-A170-066B6CA5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296C96-F2B1-42EE-9D17-B79F3A1F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5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DF12CF-A822-4FFF-BADC-2D0793D28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5D3BE7C-E660-412E-859C-69888F73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4A1884-07F2-4C15-9301-CDE8E6B3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553-6A83-4267-B1A4-F925C18E1202}" type="datetime1">
              <a:rPr lang="sk-SK" smtClean="0"/>
              <a:t>15. 6. 2023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6AE611-BEC5-4A16-8C2F-222D0CB2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8A96AE-9521-4CCC-852E-A7E9875E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39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66273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1D00E-DC37-48CB-9F2C-04B1D28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18AD9C-B454-4D1F-BBA6-DB69C4A2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307B22-E95A-418C-B96F-2B376A28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DAC-DA1F-4C21-ABCB-066C63A17804}" type="datetime1">
              <a:rPr lang="sk-SK" smtClean="0"/>
              <a:t>15. 6. 2023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854FD1-5614-47BE-98AE-779466C8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617276-B547-4D81-A9C8-6B62010A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47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D78C2-C2AE-4D92-9964-47A07B4E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1F6D72-D4E2-4D3F-98D6-719A6DBE5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0FE431-2423-4856-9488-20C6C38A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62-FC5D-44A8-A045-EEE716D4729F}" type="datetime1">
              <a:rPr lang="sk-SK" smtClean="0"/>
              <a:t>15. 6. 2023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BB1750-AE79-4DE6-81CD-B4A64873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26A8ED-8947-4C22-97FE-D5FDD39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4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647B0-DF10-4DA3-B291-7816370B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E7635-9223-448C-B675-67B9856D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7018F5-2C0F-4C24-9DD9-06E3AF6DF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811E39-FD80-434A-A4C0-0449C01C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36CF-D756-4C41-9618-01CE17F198AE}" type="datetime1">
              <a:rPr lang="sk-SK" smtClean="0"/>
              <a:t>15. 6. 2023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439E24F-E84A-403C-A777-AF9DC8EA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B33518-2551-4C13-87D0-9F65A8A2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37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D7595-923C-42C4-9735-702409F0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81A91-E5CC-43E3-B74A-DF5E6B3A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C73D24-D1C0-4503-AD4C-5CAC9FDB0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35D505-29C8-431A-A7C0-11E0C93A6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088079B-3CAF-4DBE-A609-485C4D996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C0131B7-9FEC-4805-ABA4-2AB5BB3D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1532-E547-43F4-A0D5-82D1EAA2BCE9}" type="datetime1">
              <a:rPr lang="sk-SK" smtClean="0"/>
              <a:t>15. 6. 2023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6D7D727-9ECF-447A-9322-C0227229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BAB4258-32BA-4DC2-BD9E-56A41981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5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D3D64-9F2C-4012-B12C-C9A57307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954C99A-808D-4C62-B38B-22A294A0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5E1-6C55-4215-B012-3FCE810A6285}" type="datetime1">
              <a:rPr lang="sk-SK" smtClean="0"/>
              <a:t>15. 6. 2023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A1F201F-67E5-43D3-B987-E423003C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B432753-1954-4873-A1D6-002672D4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06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735C72A-9B58-4C2C-8E41-95C40BF0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29E5-B552-4209-8976-23CD1F5B8B44}" type="datetime1">
              <a:rPr lang="sk-SK" smtClean="0"/>
              <a:t>15. 6. 2023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F0CB12D-2448-4DD0-B6FD-EA67AE6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02B5533-B2D4-4153-A61A-BAFA7005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1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1993D-2823-4055-8297-65359C26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7606C0-ABDB-4402-9F22-51056F3C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6AD593-38C8-427A-8B95-4081DC3B1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956D462-256D-44A1-BD69-71C43A41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6833-F330-4A08-8E38-0C6E83F2A21F}" type="datetime1">
              <a:rPr lang="sk-SK" smtClean="0"/>
              <a:t>15. 6. 2023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9DD53-FD4A-4125-A21A-FE94868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AAB295B-99E3-48EB-A8FC-1E98D6C4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78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A6BE4-1AE4-468F-A554-37D74639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55095A8-2B0A-4E0F-95FB-485CD598E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A100D0-9343-4110-9AB4-583A145F8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ACB72B9-F839-4447-BFD2-638BDC5D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90D-146B-4606-BBF6-EE9375AFFC55}" type="datetime1">
              <a:rPr lang="sk-SK" smtClean="0"/>
              <a:t>15. 6. 2023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513866B-7EF0-4F77-8C72-ABCCB2D7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271B225-B75B-4C38-B1B8-52DB0C3A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9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5EF83D8-80D8-43EF-8214-7F1DED94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7AE93A-DC3E-4918-8ABC-CD9E3C9DF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6D6AD9-A401-427E-9C65-2AAFFC296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6149-265C-44FF-8FC5-A74881128B65}" type="datetime1">
              <a:rPr lang="sk-SK" smtClean="0"/>
              <a:t>15. 6. 2023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170ED0-8911-4759-B79E-4638820D1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7BD8121-4CEC-4CE3-A775-AA72778F0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E1BED95-CC7C-4BB8-A668-4E3580F68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374FDA1-93B2-479E-A122-F449797F5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3798"/>
            <a:ext cx="9144000" cy="1980156"/>
          </a:xfrm>
        </p:spPr>
        <p:txBody>
          <a:bodyPr>
            <a:noAutofit/>
          </a:bodyPr>
          <a:lstStyle/>
          <a:p>
            <a:r>
              <a:rPr lang="cs-CZ" sz="6600" b="1" dirty="0">
                <a:latin typeface="Source Sans"/>
              </a:rPr>
              <a:t>Informace ze </a:t>
            </a:r>
            <a:br>
              <a:rPr lang="cs-CZ" sz="6600" b="1" dirty="0">
                <a:latin typeface="Source Sans"/>
              </a:rPr>
            </a:br>
            <a:r>
              <a:rPr lang="cs-CZ" sz="6600" b="1" dirty="0">
                <a:latin typeface="Source Sans"/>
              </a:rPr>
              <a:t>Studentské komory RVŠ</a:t>
            </a:r>
            <a:endParaRPr lang="cs-CZ" sz="6600" b="1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3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10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Board meeting ESU v Gruzii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Prezident ESU z V4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+</a:t>
            </a: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!!!</a:t>
            </a: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C0B3-0E45-464C-8C47-8466CF115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12" y="2573066"/>
            <a:ext cx="5531212" cy="41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0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11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Board meeting ESU v Gruzii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Prezident ESU z V4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+</a:t>
            </a: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!!!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cs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/>
              <a:t> </a:t>
            </a:r>
            <a:r>
              <a:rPr lang="en-US" dirty="0"/>
              <a:t>Lauren Pray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vybrána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pozici</a:t>
            </a:r>
            <a:r>
              <a:rPr lang="en-US" dirty="0"/>
              <a:t> </a:t>
            </a:r>
            <a:r>
              <a:rPr lang="en-US" dirty="0" err="1"/>
              <a:t>koordinátorky</a:t>
            </a:r>
            <a:r>
              <a:rPr lang="en-US" dirty="0"/>
              <a:t> pro </a:t>
            </a:r>
            <a:br>
              <a:rPr lang="cs-CZ" dirty="0"/>
            </a:br>
            <a:r>
              <a:rPr lang="en-US" dirty="0" err="1"/>
              <a:t>lidská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a </a:t>
            </a:r>
            <a:r>
              <a:rPr lang="en-US" dirty="0" err="1"/>
              <a:t>solidaritu</a:t>
            </a:r>
            <a:r>
              <a:rPr lang="cs-CZ" dirty="0"/>
              <a:t> ESU!!</a:t>
            </a: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C0B3-0E45-464C-8C47-8466CF115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12" y="2573066"/>
            <a:ext cx="5531212" cy="414840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C562A30-3904-4F09-9D6C-76156EF49791}"/>
              </a:ext>
            </a:extLst>
          </p:cNvPr>
          <p:cNvSpPr/>
          <p:nvPr/>
        </p:nvSpPr>
        <p:spPr>
          <a:xfrm rot="20543636">
            <a:off x="5247584" y="4561647"/>
            <a:ext cx="3237491" cy="57476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8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12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EuroDoc conference - Uppsala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„</a:t>
            </a:r>
            <a:r>
              <a:rPr lang="en-US" dirty="0"/>
              <a:t>A sustainable academia</a:t>
            </a:r>
            <a:r>
              <a:rPr lang="cs-CZ" dirty="0"/>
              <a:t>“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/>
              <a:t> </a:t>
            </a:r>
            <a:r>
              <a:rPr lang="en-US" dirty="0" err="1"/>
              <a:t>akademické</a:t>
            </a:r>
            <a:r>
              <a:rPr lang="en-US" dirty="0"/>
              <a:t> </a:t>
            </a:r>
            <a:r>
              <a:rPr lang="en-US" dirty="0" err="1"/>
              <a:t>svobody</a:t>
            </a:r>
            <a:br>
              <a:rPr lang="cs-CZ" dirty="0"/>
            </a:br>
            <a:r>
              <a:rPr lang="en-US" dirty="0" err="1"/>
              <a:t>přístup</a:t>
            </a:r>
            <a:r>
              <a:rPr lang="en-US" dirty="0"/>
              <a:t> k </a:t>
            </a:r>
            <a:r>
              <a:rPr lang="en-US" dirty="0" err="1"/>
              <a:t>hodnocení</a:t>
            </a:r>
            <a:r>
              <a:rPr lang="en-US" dirty="0"/>
              <a:t> </a:t>
            </a:r>
            <a:r>
              <a:rPr lang="en-US" dirty="0" err="1"/>
              <a:t>vědy</a:t>
            </a:r>
            <a:br>
              <a:rPr lang="cs-CZ" dirty="0"/>
            </a:br>
            <a:r>
              <a:rPr lang="en-US" dirty="0" err="1"/>
              <a:t>rovné</a:t>
            </a:r>
            <a:r>
              <a:rPr lang="en-US" dirty="0"/>
              <a:t> </a:t>
            </a:r>
            <a:r>
              <a:rPr lang="en-US" dirty="0" err="1"/>
              <a:t>příležitosti</a:t>
            </a:r>
            <a:r>
              <a:rPr lang="en-US" dirty="0"/>
              <a:t>.</a:t>
            </a: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6CB36-6C27-4AA0-B7B6-FC31CA96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07" y="1697038"/>
            <a:ext cx="3449385" cy="46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0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13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Změna konceptu Ceny Jana Opletala ve spolupráci s Díky, že můžem (Korzo Národní)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Dokončování dokumentu 20 věcí pro univerzitu 21. století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Návštěva vrchní ředitelky Wildové na schůzi SK RVŠ a intenzivní komunikace ohledně SVV a přípravy Dnů vzdělávací činnosti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Představil se nám projekt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Registr praxí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Podpora Hodiny pravdy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endParaRPr lang="cs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9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14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839994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Usnesení ke konsolidačnímu balíčku, finanční podpoře studentů a SVV</a:t>
            </a: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9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15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Konference akademických senátorek a senátorů se konala v květnu na půdě VŠB-TUO 26.5.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Kolejné a investice do kolejí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Well-being a mentální zdraví studentů 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Novela zákona o vysokých školách &amp; Standard školitele 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Diskuse ombudsosob a zástupců v etických komisích 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Podpora studentských organizací &amp; PR studentských komor 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cs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5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16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6317C9-EADB-4D61-8DD7-C5076F9ED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t="16762" r="526" b="5269"/>
          <a:stretch/>
        </p:blipFill>
        <p:spPr>
          <a:xfrm>
            <a:off x="3257005" y="1262742"/>
            <a:ext cx="8821784" cy="53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2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17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6317C9-EADB-4D61-8DD7-C5076F9ED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t="16762" r="526" b="5269"/>
          <a:stretch/>
        </p:blipFill>
        <p:spPr>
          <a:xfrm>
            <a:off x="6863303" y="1262742"/>
            <a:ext cx="5215485" cy="3161212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5D2A93B1-C290-4375-B684-5576076C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4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ZČU, UTB, AMU, AVU, JAMU,</a:t>
            </a:r>
            <a:br>
              <a:rPr lang="cs-CZ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ČZU, JU, POLAC, VETUNI, VŠPJ,</a:t>
            </a:r>
            <a:br>
              <a:rPr lang="cs-CZ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VŠTE, UMPRUM</a:t>
            </a:r>
            <a:endParaRPr lang="sk-SK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  <a:buBlip>
                <a:blip r:embed="rId4"/>
              </a:buBlip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8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18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Další.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cs-CZ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Standard školitele (SK RVŠ, ČAD)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Představení na Semináři MŠMT 24.4. v Českých Budějovicích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Inspirace pro vytváření standardu na vysokých školách, metodický pokyn NAÚ (?)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Povinný roční objem konzultací (40 h) a maximální počet vedených doktorandů (5)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Požadavky na školitele (hodnocení, seberozvoj, odbornost)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Role školitele v přijímacím řízení a při obhajobách, důraz na zapojení do komunity, předávání a splňování nejvyšších etických a morálních principů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Principy supervize – mentor, manažer, odborník ve výzkumu</a:t>
            </a: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5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15600" y="1304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Standard školitele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4935" y="108264"/>
            <a:ext cx="3359532" cy="987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028E9866-FE6B-4DCD-9A87-6C6A46FF6D5F}"/>
              </a:ext>
            </a:extLst>
          </p:cNvPr>
          <p:cNvSpPr txBox="1">
            <a:spLocks/>
          </p:cNvSpPr>
          <p:nvPr/>
        </p:nvSpPr>
        <p:spPr>
          <a:xfrm>
            <a:off x="415600" y="2068168"/>
            <a:ext cx="11776400" cy="442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  <a:buBlip>
                <a:blip r:embed="rId5"/>
              </a:buBlip>
            </a:pPr>
            <a:r>
              <a:rPr lang="sk-SK" sz="26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Avizovaná změna nařízení vlády o standardech pro akreditace zahrnuje nutnost vytvořit “Standard školitele” jako vnitřní předpis.</a:t>
            </a:r>
          </a:p>
          <a:p>
            <a:pPr>
              <a:spcAft>
                <a:spcPts val="1600"/>
              </a:spcAft>
              <a:buBlip>
                <a:blip r:embed="rId5"/>
              </a:buBlip>
            </a:pPr>
            <a:r>
              <a:rPr lang="sk-SK" sz="26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Aspekt novely, který míří na zvýšení kvality doktorského vzdělávání v ČR.</a:t>
            </a:r>
          </a:p>
          <a:p>
            <a:pPr>
              <a:spcAft>
                <a:spcPts val="1600"/>
              </a:spcAft>
              <a:buBlip>
                <a:blip r:embed="rId5"/>
              </a:buBlip>
            </a:pPr>
            <a:r>
              <a:rPr lang="sk-SK" sz="26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Studentské reprezentace přichází </a:t>
            </a:r>
            <a:r>
              <a:rPr lang="sk-SK" sz="2667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 návrhem vzorového Standardu pro inspiraci vysokým školám </a:t>
            </a:r>
            <a:r>
              <a:rPr lang="sk-SK" sz="26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ideální stav</a:t>
            </a:r>
          </a:p>
          <a:p>
            <a:pPr>
              <a:spcAft>
                <a:spcPts val="1600"/>
              </a:spcAft>
              <a:buBlip>
                <a:blip r:embed="rId5"/>
              </a:buBlip>
            </a:pPr>
            <a:r>
              <a:rPr lang="sk-SK" sz="26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Připomínkováno MŠMT</a:t>
            </a:r>
            <a:endParaRPr lang="sk-SK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600"/>
              </a:spcAft>
              <a:buNone/>
            </a:pPr>
            <a:endParaRPr lang="sk-SK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600"/>
              </a:spcAft>
              <a:buNone/>
            </a:pPr>
            <a:endParaRPr lang="sk-SK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62997-7173-4E3C-99D0-4297C0178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53" y="214767"/>
            <a:ext cx="3429441" cy="7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2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Organizace komory.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1075126" cy="428469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Noví delegáti v Širším předsednictvu SK RVŠ: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člen Předsednictva SK RVŠ (a RVŠ): Vlastimil Braun (ŠAVŠ)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předseda Legislativní komise: Jakub Sláma (ČVUT)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předseda Komise pro vysokoškolskou samosprávu: Tomáš Reml (VŠE)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předseda Komise pro doktorské studium: Miroslav Hala (VŠCHT)</a:t>
            </a: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37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15600" y="1304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Standard školitele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4935" y="108264"/>
            <a:ext cx="3359532" cy="987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028E9866-FE6B-4DCD-9A87-6C6A46FF6D5F}"/>
              </a:ext>
            </a:extLst>
          </p:cNvPr>
          <p:cNvSpPr txBox="1">
            <a:spLocks/>
          </p:cNvSpPr>
          <p:nvPr/>
        </p:nvSpPr>
        <p:spPr>
          <a:xfrm>
            <a:off x="415600" y="2068168"/>
            <a:ext cx="11776400" cy="468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  <a:buBlip>
                <a:blip r:embed="rId5"/>
              </a:buBlip>
            </a:pPr>
            <a:r>
              <a:rPr lang="sk-SK" sz="34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Reforma Ph.D. formuluje požadavek, aby vysoká škola přijala plnou zodpovědnost za kvalitu vedení doktorských studentů a studentek.</a:t>
            </a:r>
          </a:p>
          <a:p>
            <a:pPr>
              <a:spcAft>
                <a:spcPts val="1600"/>
              </a:spcAft>
              <a:buBlip>
                <a:blip r:embed="rId5"/>
              </a:buBlip>
            </a:pPr>
            <a:r>
              <a:rPr lang="sk-SK" sz="34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 tento účel musí povinně vnitřním předpisem regulovat hlavní aspekty školitelství a zajistit jejich dodržování.</a:t>
            </a:r>
          </a:p>
          <a:p>
            <a:pPr>
              <a:spcAft>
                <a:spcPts val="1600"/>
              </a:spcAft>
              <a:buBlip>
                <a:blip r:embed="rId5"/>
              </a:buBlip>
            </a:pPr>
            <a:r>
              <a:rPr lang="sk-SK" sz="34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NAÚ standard školitele považuje za:</a:t>
            </a:r>
          </a:p>
          <a:p>
            <a:pPr lvl="1">
              <a:spcAft>
                <a:spcPts val="1600"/>
              </a:spcAft>
              <a:buBlip>
                <a:blip r:embed="rId5"/>
              </a:buBlip>
            </a:pPr>
            <a:r>
              <a:rPr lang="sk-SK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předpoklad kvalitní realizace DSP</a:t>
            </a:r>
          </a:p>
          <a:p>
            <a:pPr lvl="1">
              <a:spcAft>
                <a:spcPts val="1600"/>
              </a:spcAft>
              <a:buBlip>
                <a:blip r:embed="rId5"/>
              </a:buBlip>
            </a:pPr>
            <a:r>
              <a:rPr lang="sk-SK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základ pro procesy vnitřního zajišťování kvality v oblasti DSP</a:t>
            </a:r>
          </a:p>
          <a:p>
            <a:pPr marL="152396" indent="0">
              <a:spcAft>
                <a:spcPts val="1600"/>
              </a:spcAft>
              <a:buNone/>
            </a:pPr>
            <a:r>
              <a:rPr lang="sk-SK" sz="34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Proto bude součástí posuzování akreditací DSP a IA.</a:t>
            </a:r>
            <a:endParaRPr lang="sk-SK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D496B-F909-4CBD-8C82-AA048E055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53" y="214767"/>
            <a:ext cx="3429441" cy="7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15600" y="1304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ožadavky na školitele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4935" y="108264"/>
            <a:ext cx="3359532" cy="987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028E9866-FE6B-4DCD-9A87-6C6A46FF6D5F}"/>
              </a:ext>
            </a:extLst>
          </p:cNvPr>
          <p:cNvSpPr txBox="1">
            <a:spLocks/>
          </p:cNvSpPr>
          <p:nvPr/>
        </p:nvSpPr>
        <p:spPr>
          <a:xfrm>
            <a:off x="415600" y="2068168"/>
            <a:ext cx="11776400" cy="468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indent="0">
              <a:spcAft>
                <a:spcPts val="1600"/>
              </a:spcAft>
              <a:buNone/>
            </a:pPr>
            <a:r>
              <a:rPr lang="pl-PL" sz="26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Obecná definice, kdo a za jakých podmínek může školit:</a:t>
            </a:r>
            <a:endParaRPr lang="sk-SK" sz="2667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Vykazuje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odbornou činnost v tématu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disertační práce doktoranda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Profesoři, mimořádný profesor, docent, nebo další schválení VR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Neškolí v daném čase více než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5 doktorandek a doktorandů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(nepočítáme přerušené)</a:t>
            </a:r>
          </a:p>
          <a:p>
            <a:pPr>
              <a:buBlip>
                <a:blip r:embed="rId5"/>
              </a:buBlip>
            </a:pP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Bez střetu zájmů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(rodinné, partnerské, obchodní vztahy)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Disponuje dostatečnými časovými možnostmi (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2x měsíčně v souhrnu min 40 h/rok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>
              <a:buBlip>
                <a:blip r:embed="rId5"/>
              </a:buBlip>
            </a:pP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Prochází pravidelným hodnocením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vykazuje nadprůměrnou úspěšnost jím vedených doktorandů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Spolupracuje se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zahraniční komunitou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 oblasti disertační práce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Splňuje etické a morální standardy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9769B-C98A-4605-8B69-F05B0E9D4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53" y="214767"/>
            <a:ext cx="3429441" cy="7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0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15600" y="1304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ožadavky na vysokou školu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4935" y="108264"/>
            <a:ext cx="3359532" cy="987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028E9866-FE6B-4DCD-9A87-6C6A46FF6D5F}"/>
              </a:ext>
            </a:extLst>
          </p:cNvPr>
          <p:cNvSpPr txBox="1">
            <a:spLocks/>
          </p:cNvSpPr>
          <p:nvPr/>
        </p:nvSpPr>
        <p:spPr>
          <a:xfrm>
            <a:off x="415600" y="2068168"/>
            <a:ext cx="11776400" cy="468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indent="0">
              <a:spcAft>
                <a:spcPts val="1600"/>
              </a:spcAft>
              <a:buNone/>
            </a:pPr>
            <a:r>
              <a:rPr lang="pl-PL" sz="2667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Podpora školitelů:</a:t>
            </a:r>
            <a:endParaRPr lang="sk-SK" sz="2667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Školení je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náplní práce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které je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dostatečně hodnoceno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Zajišťuje kontrolu kvality 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Poskytuje a podporuje možnosti pro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vzdělávání v oblasti supervize</a:t>
            </a:r>
          </a:p>
          <a:p>
            <a:pPr>
              <a:buBlip>
                <a:blip r:embed="rId5"/>
              </a:buBlip>
            </a:pP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Zajišťuje další podporu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při plnění povinností školitele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EE5FD-4363-4C5F-8FC0-921CC1675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53" y="214767"/>
            <a:ext cx="3429441" cy="7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15600" y="1304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Role školitele při přijímacím řízení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4935" y="108264"/>
            <a:ext cx="3359532" cy="987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028E9866-FE6B-4DCD-9A87-6C6A46FF6D5F}"/>
              </a:ext>
            </a:extLst>
          </p:cNvPr>
          <p:cNvSpPr txBox="1">
            <a:spLocks/>
          </p:cNvSpPr>
          <p:nvPr/>
        </p:nvSpPr>
        <p:spPr>
          <a:xfrm>
            <a:off x="415600" y="2068168"/>
            <a:ext cx="11776400" cy="468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Blip>
                <a:blip r:embed="rId5"/>
              </a:buBlip>
            </a:pP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Nepodporujeme přidělování školitele po konci přijímacího řízení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Výběrové řízení na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řešitele vypsaného tématu </a:t>
            </a:r>
            <a:b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vs. </a:t>
            </a:r>
            <a:b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Soutěž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již se školiteli dohodnutých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disertačních témat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Školitel má při výběru doktoranda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právo veta</a:t>
            </a:r>
          </a:p>
          <a:p>
            <a:pPr>
              <a:buBlip>
                <a:blip r:embed="rId5"/>
              </a:buBlip>
            </a:pP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Součástí přijímacího řízení by měla být i informace o budoucím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finančním zajištění doktoranda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o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zapojení do existujících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či budoucích projektů a do fungování výzkumného týmu na školícím pracovišti a o návrhu </a:t>
            </a: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časového harmonogramu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výzkumné činnosti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808A6-450E-403A-BAD3-0B6C64C6C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53" y="214767"/>
            <a:ext cx="3429441" cy="7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86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15600" y="1304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Popsány principy supervize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4935" y="108264"/>
            <a:ext cx="3359532" cy="987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028E9866-FE6B-4DCD-9A87-6C6A46FF6D5F}"/>
              </a:ext>
            </a:extLst>
          </p:cNvPr>
          <p:cNvSpPr txBox="1">
            <a:spLocks/>
          </p:cNvSpPr>
          <p:nvPr/>
        </p:nvSpPr>
        <p:spPr>
          <a:xfrm>
            <a:off x="415600" y="2068168"/>
            <a:ext cx="11776400" cy="468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Blip>
                <a:blip r:embed="rId5"/>
              </a:buBlip>
            </a:pP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Odborník ve výzkumu: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pomoc s řešením výzkumných otázek za účelem dosažení výzkumných cílů </a:t>
            </a:r>
          </a:p>
          <a:p>
            <a:pPr>
              <a:buBlip>
                <a:blip r:embed="rId5"/>
              </a:buBlip>
            </a:pP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Manažer: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pomoc s koordinací výzkumu v rámci širšího kolektivu na pracovišti a pomoc se sháněním prostředků</a:t>
            </a:r>
          </a:p>
          <a:p>
            <a:pPr>
              <a:buBlip>
                <a:blip r:embed="rId5"/>
              </a:buBlip>
            </a:pP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Mentor: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přenos etických principů, osobní rozvoj (rozvoj kompetencí) a komunikace budoucího uplatnění vně nebo mimo akademii</a:t>
            </a:r>
          </a:p>
          <a:p>
            <a:pPr>
              <a:buBlip>
                <a:blip r:embed="rId5"/>
              </a:buBlip>
            </a:pP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Vyhledává zpětnou vazbu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aktivně na ni reaguje</a:t>
            </a:r>
          </a:p>
          <a:p>
            <a:pPr>
              <a:buBlip>
                <a:blip r:embed="rId5"/>
              </a:buBlip>
            </a:pPr>
            <a:r>
              <a:rPr lang="sk-SK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Individuálně přistupuje </a:t>
            </a:r>
            <a:r>
              <a:rPr lang="sk-S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ke každé doktorandce či doktorandovi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9F4DE-9EFE-4D87-BC19-D2CC0210E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53" y="214767"/>
            <a:ext cx="3429441" cy="7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9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25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Změna Statutu RVŠ: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/>
          <a:lstStyle/>
          <a:p>
            <a:pPr marL="76200" lvl="0" indent="0">
              <a:lnSpc>
                <a:spcPct val="100000"/>
              </a:lnSpc>
              <a:buNone/>
            </a:pPr>
            <a:r>
              <a:rPr lang="cs-CZ" dirty="0"/>
              <a:t>Potřeba změny Statutu RVŠ pro potřeby reassesmentu členství v ESU.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Reprezentativnost studentské reprezentace (studenti mají vliv na delegaci)</a:t>
            </a:r>
          </a:p>
          <a:p>
            <a:pPr marL="76200" lvl="0" indent="0">
              <a:lnSpc>
                <a:spcPct val="100000"/>
              </a:lnSpc>
              <a:buNone/>
            </a:pPr>
            <a:r>
              <a:rPr lang="cs-CZ" dirty="0"/>
              <a:t>Nezávislost (Nezávislost na volbě funkcionářů a </a:t>
            </a:r>
            <a:r>
              <a:rPr lang="cs-CZ"/>
              <a:t>rozhodování)</a:t>
            </a:r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F9FB1C3-B36F-48A6-9AE6-A3D1FF00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568" y="136525"/>
            <a:ext cx="3899263" cy="898208"/>
          </a:xfrm>
        </p:spPr>
        <p:txBody>
          <a:bodyPr/>
          <a:lstStyle/>
          <a:p>
            <a:r>
              <a:rPr lang="sk-SK" dirty="0">
                <a:latin typeface="Source Sans Pro SemiBold" panose="020B0603030403020204" pitchFamily="34" charset="0"/>
              </a:rPr>
              <a:t>Info ze SK RVŠ</a:t>
            </a:r>
          </a:p>
        </p:txBody>
      </p:sp>
    </p:spTree>
    <p:extLst>
      <p:ext uri="{BB962C8B-B14F-4D97-AF65-F5344CB8AC3E}">
        <p14:creationId xmlns:p14="http://schemas.microsoft.com/office/powerpoint/2010/main" val="2493864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26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Usnesení: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/>
          <a:lstStyle/>
          <a:p>
            <a:pPr marL="76200" lvl="0" indent="0">
              <a:lnSpc>
                <a:spcPct val="100000"/>
              </a:lnSpc>
              <a:buNone/>
            </a:pPr>
            <a:r>
              <a:rPr lang="cs-CZ" dirty="0"/>
              <a:t>Sněm Rady vysokých škol bere na vědomí informace ze Studentské komory RVŠ.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F9FB1C3-B36F-48A6-9AE6-A3D1FF00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568" y="136525"/>
            <a:ext cx="3899263" cy="898208"/>
          </a:xfrm>
        </p:spPr>
        <p:txBody>
          <a:bodyPr/>
          <a:lstStyle/>
          <a:p>
            <a:r>
              <a:rPr lang="sk-SK" dirty="0">
                <a:latin typeface="Source Sans Pro SemiBold" panose="020B0603030403020204" pitchFamily="34" charset="0"/>
              </a:rPr>
              <a:t>Info ze SK RVŠ</a:t>
            </a:r>
          </a:p>
        </p:txBody>
      </p:sp>
    </p:spTree>
    <p:extLst>
      <p:ext uri="{BB962C8B-B14F-4D97-AF65-F5344CB8AC3E}">
        <p14:creationId xmlns:p14="http://schemas.microsoft.com/office/powerpoint/2010/main" val="149348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3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Organizace komory.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54F1D1-7C3C-47BE-8A35-B1D786824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21723" r="13937" b="27292"/>
          <a:stretch/>
        </p:blipFill>
        <p:spPr>
          <a:xfrm>
            <a:off x="8941427" y="3362851"/>
            <a:ext cx="3237535" cy="349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110B2-FCA5-434D-95D8-DAE321935D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 r="5932" b="2437"/>
          <a:stretch/>
        </p:blipFill>
        <p:spPr>
          <a:xfrm>
            <a:off x="5936408" y="3069368"/>
            <a:ext cx="3363575" cy="3788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4B7F43-E3D5-4AFD-AF36-3CE01944F0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2355" r="29273" b="38037"/>
          <a:stretch/>
        </p:blipFill>
        <p:spPr>
          <a:xfrm>
            <a:off x="3465" y="2774851"/>
            <a:ext cx="3244826" cy="4087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94D50F-D9AF-4A41-B79B-CE160EF7DE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t="5031" r="29703" b="37223"/>
          <a:stretch/>
        </p:blipFill>
        <p:spPr>
          <a:xfrm>
            <a:off x="2839635" y="2903759"/>
            <a:ext cx="3108323" cy="39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8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4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Účast na podvýboru pro vědu a VŠ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Účast na 30. výročí založení České konference rektorů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Účast na setkání reprezentací s ministry k problematice nízkých mezd ve vysokém školství)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9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5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30.3. se konala konference Jak se vlastně učí na VŠ? (NAÚ)</a:t>
            </a: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AC9F6-6A9B-42CF-A2A3-81FE0BEC2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0" y="3109912"/>
            <a:ext cx="51447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3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6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2.5. proběhla schůzka s (budoucím) ministrem školství Mikulášem Bekem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Doktorské studium – doktorandi jako zaměstnanci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Finanční podpora studia – bezúročné půjčky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Priority ministra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9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7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9.5. proběhla schůzka s ministrem práce a sociálních věcí Marianem Jurečkou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Peněžitá pomoc v mateřství pro všechny studentky 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Započítání 4 let doktorského studia do náhradní doby pro výpočet důchodu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Finanční podpora studentů (sociální stipendia a půjčky)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Novela zákoníku práce zpřísnující DPP (přislíbená valorizace hranice pro odvody)</a:t>
            </a:r>
          </a:p>
        </p:txBody>
      </p:sp>
    </p:spTree>
    <p:extLst>
      <p:ext uri="{BB962C8B-B14F-4D97-AF65-F5344CB8AC3E}">
        <p14:creationId xmlns:p14="http://schemas.microsoft.com/office/powerpoint/2010/main" val="360984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8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13.6. proběhla schůzka s ministrem financí Zbyňkem Stanjurou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Postoj minfin k novele ZVŠ (soc. stipendia a reforma DS)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Možnosti státního rozpočtu a první návrh SR 2024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Finanční podpora studentů (sociální stipendia a půjčky)</a:t>
            </a:r>
          </a:p>
        </p:txBody>
      </p:sp>
    </p:spTree>
    <p:extLst>
      <p:ext uri="{BB962C8B-B14F-4D97-AF65-F5344CB8AC3E}">
        <p14:creationId xmlns:p14="http://schemas.microsoft.com/office/powerpoint/2010/main" val="364565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9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6237754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European Students‘ Convention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ve Švédsku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Koleje a kolejné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Studenti v ČR mají nejvyšší poměr výdajů na ubytování proti celkovým příjmům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nejhorší</a:t>
            </a: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4FE69-612E-4A57-B9CA-7A8C05407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6"/>
          <a:stretch/>
        </p:blipFill>
        <p:spPr>
          <a:xfrm>
            <a:off x="7075954" y="1734682"/>
            <a:ext cx="4696946" cy="50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AF5DB507FED84FB090BBCCF42AAC8C" ma:contentTypeVersion="10" ma:contentTypeDescription="Vytvoří nový dokument" ma:contentTypeScope="" ma:versionID="cbd0c0998c83adfcf2fd4510dfcc85f4">
  <xsd:schema xmlns:xsd="http://www.w3.org/2001/XMLSchema" xmlns:xs="http://www.w3.org/2001/XMLSchema" xmlns:p="http://schemas.microsoft.com/office/2006/metadata/properties" xmlns:ns2="8ee1e0a6-e8cd-4dfb-ba53-78941a9b0610" targetNamespace="http://schemas.microsoft.com/office/2006/metadata/properties" ma:root="true" ma:fieldsID="39c6d9cdf4636562186268d92bd27ae1" ns2:_="">
    <xsd:import namespace="8ee1e0a6-e8cd-4dfb-ba53-78941a9b0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1e0a6-e8cd-4dfb-ba53-78941a9b0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E804A8-955B-4E5B-9177-A924F4B845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B98DAF-0C7A-4EDF-8F98-2F68985A5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1e0a6-e8cd-4dfb-ba53-78941a9b0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18C7C6-3F26-420D-8FC3-BC27BA438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1099</Words>
  <Application>Microsoft Office PowerPoint</Application>
  <PresentationFormat>Widescreen</PresentationFormat>
  <Paragraphs>141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Source Sans</vt:lpstr>
      <vt:lpstr>Source Sans Pro</vt:lpstr>
      <vt:lpstr>Source Sans Pro SemiBold</vt:lpstr>
      <vt:lpstr>Motív Office</vt:lpstr>
      <vt:lpstr>Informace ze  Studentské komory RVŠ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školitele</vt:lpstr>
      <vt:lpstr>Standard školitele</vt:lpstr>
      <vt:lpstr>Požadavky na školitele</vt:lpstr>
      <vt:lpstr>Požadavky na vysokou školu</vt:lpstr>
      <vt:lpstr>Role školitele při přijímacím řízení</vt:lpstr>
      <vt:lpstr>Popsány principy supervize</vt:lpstr>
      <vt:lpstr>Info ze SK RVŠ</vt:lpstr>
      <vt:lpstr>Info ze SK RVŠ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Plénum</dc:title>
  <dc:creator>Horváth Martin (188427)</dc:creator>
  <cp:lastModifiedBy>Michal Farnik</cp:lastModifiedBy>
  <cp:revision>68</cp:revision>
  <dcterms:created xsi:type="dcterms:W3CDTF">2022-02-01T08:48:37Z</dcterms:created>
  <dcterms:modified xsi:type="dcterms:W3CDTF">2023-06-15T07:20:51Z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0x0101003CAF5DB507FED84FB090BBCCF42AAC8C</vt:lpwstr>
  </property>
</Properties>
</file>