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57" r:id="rId6"/>
    <p:sldId id="262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>
      <p:cViewPr>
        <p:scale>
          <a:sx n="74" d="100"/>
          <a:sy n="74" d="100"/>
        </p:scale>
        <p:origin x="-3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34BC9-44A8-A24C-A498-165E5B5A400B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1C6F-8093-0D45-BC17-0CD4E6F665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543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B1C6F-8093-0D45-BC17-0CD4E6F665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5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B1C6F-8093-0D45-BC17-0CD4E6F665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54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31B92B-D893-E27D-BBE4-5C96B4964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AD5321D-C640-A777-5534-78DA74FA5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B20EF80-FF1A-9754-F3C0-D7EA8068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8AB023F-93FC-BC23-5900-E65A0B0A5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8AD2B68-FFFC-54D1-0717-40BCA858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4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CE807-3EB6-419A-03AB-32700F27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6FE1DEB-4BE0-1990-F2C6-4558C6A09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99B7623-4366-A1C5-B632-34B19089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18BE138-B583-736E-2889-7D46D1F1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D7A1942-6A7F-8FAD-105E-80AFBD1B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7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FEBFD0D-C4BC-0AC2-812A-79B3423ED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9C0D77E-5BAA-8549-2CD4-D27E1AC88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7E2AAC5-A18F-4B97-FE83-C5323FAE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079778A-6B9F-3E2A-FB9B-BEFF88A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CEAE9A1-7A96-F165-118F-AA226B68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8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B588C3-E6CF-C625-743A-A79E295B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FAF8A8D-06F0-DB6C-4EC0-D2471376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85C27CB-90FB-0E4E-7010-5B5FFC0C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8BEAED8-3736-E6AC-FBB8-83446DA8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5E55498-BF52-1ECB-2973-0705E3A8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73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D6624B-E0E7-1CA3-A436-C4CD0BD67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B6B8A21-E4BC-C6BB-FEA4-C521B1E9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94C87CF-F620-153D-C5B1-DB1979E07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EE5AE28-4A6C-0996-B18B-2215A3AE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4D7D88C-F53E-BD2E-F178-CF55C9BC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64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DF32FC-B3AA-4808-3F62-10AFC4490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56CE5D8-0F48-654F-B785-11B5CE6DC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C3CD690-B562-B8F1-0C4A-8DCFC79FF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FDDBEDF-7180-D2EB-5EE6-D423DD92B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A643F0A-7DEC-1242-161B-B2A91696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9D42724-3DF6-B163-8807-435C87A3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0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FE6333-2725-5302-F303-7162FD6A9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53B9774-58EB-547D-EE38-0CD6498B9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345439B-B3C4-BA42-75C1-FF33AD3E8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112207-C6C3-3E59-CD2D-EA9889D1D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F5D304FC-B514-DD4C-8C90-C6E95007E9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ACBBFDA8-3B92-8375-6772-746293D6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BAD507FA-DF1E-F04D-5BF8-79A6F9D9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EC9B3B41-E7D1-B754-B3FB-679452E3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68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0ECD02-CEF5-90F5-0F35-116CF466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E9B6D82E-F826-F91F-06B3-8BFD97D0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972191B-6F02-4E11-7FA8-619C9516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8882939-4992-FF2E-9257-3318F770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D603883-F236-5858-17BE-6A6113EC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0536662-2A92-746C-AACD-7AFFD6D2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D71F8A1-27E7-0E76-4DDD-B67CEBDFC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6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10B85F-F6C8-4C0A-7B16-348D5094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A974D4D-52BF-EF30-694E-05086BD1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3DF819B-26F6-C5B9-D23E-45D1B2C73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1B61A82-F303-5CFA-6E05-C72B64FF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5BA463D-7AB1-0B83-0A83-B51B378F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42BF44D-5B85-91C6-67C0-33BDD398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9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E96C3F-1F6F-AF02-F725-FB043A17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AD37345-1940-CCE7-CE46-03A121255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60C67FD-F356-9947-E746-ADBC9A388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965AF16-9EFF-EEFE-EE8E-1A742391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65F6180-73E8-7DB9-EB26-58178047A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C80AD85-6847-9F08-C3E4-378E4F72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5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3944B01-075B-8099-C58E-671AD20EE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D4D3456-0322-83B9-9F56-ADC3A9994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96803CB-8244-8E65-C1E2-12DC64C7F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CB44-9441-AE44-B17A-9F28B2E7E789}" type="datetimeFigureOut">
              <a:rPr lang="cs-CZ" smtClean="0"/>
              <a:t>15.06.2023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C27EF50-ADF5-3D4E-2A71-C050BCF9B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6F11E8C-D98B-6706-5EC3-267C83505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4362-C96F-0846-9115-3643EAF557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26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352701-2208-6EC4-E497-994C212C8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3769"/>
            <a:ext cx="9144000" cy="2387600"/>
          </a:xfrm>
        </p:spPr>
        <p:txBody>
          <a:bodyPr/>
          <a:lstStyle/>
          <a:p>
            <a:r>
              <a:rPr lang="cs-CZ" dirty="0"/>
              <a:t>Sněm RVŠ 15.6.</a:t>
            </a:r>
            <a:br>
              <a:rPr lang="cs-CZ" dirty="0"/>
            </a:br>
            <a:r>
              <a:rPr lang="cs-CZ" dirty="0"/>
              <a:t>Informace z </a:t>
            </a:r>
            <a:r>
              <a:rPr lang="cs-CZ" dirty="0" err="1"/>
              <a:t>VaV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62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465513-24E8-5E35-03CB-6D54A3A8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696" y="-19355"/>
            <a:ext cx="7403592" cy="1325563"/>
          </a:xfrm>
        </p:spPr>
        <p:txBody>
          <a:bodyPr/>
          <a:lstStyle/>
          <a:p>
            <a:r>
              <a:rPr lang="cs-CZ" dirty="0">
                <a:latin typeface="+mn-lt"/>
              </a:rPr>
              <a:t>Pracovní skupina k modulu M1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6008FD-6D04-16FB-90E2-39C58E2F7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976"/>
            <a:ext cx="10515600" cy="5771247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/>
              <a:t>Kalibrace hodnocení (manuál pro hodnotitele)</a:t>
            </a:r>
          </a:p>
          <a:p>
            <a:endParaRPr lang="cs-CZ" sz="4400" dirty="0"/>
          </a:p>
          <a:p>
            <a:r>
              <a:rPr lang="cs-CZ" sz="4400" dirty="0"/>
              <a:t>Hodnocení tzv. technická 5, výsledek není špatný jen špatně zařazený</a:t>
            </a:r>
          </a:p>
          <a:p>
            <a:endParaRPr lang="cs-CZ" sz="4400" dirty="0"/>
          </a:p>
          <a:p>
            <a:r>
              <a:rPr lang="cs-CZ" sz="4400" dirty="0"/>
              <a:t>Oborová portfolia </a:t>
            </a:r>
          </a:p>
          <a:p>
            <a:endParaRPr lang="cs-CZ" sz="4400" dirty="0"/>
          </a:p>
          <a:p>
            <a:r>
              <a:rPr lang="cs-CZ" sz="4400" dirty="0"/>
              <a:t>Standardizace vykazování</a:t>
            </a:r>
          </a:p>
          <a:p>
            <a:endParaRPr lang="cs-CZ" sz="4400" dirty="0"/>
          </a:p>
          <a:p>
            <a:r>
              <a:rPr lang="cs-CZ" sz="4400" dirty="0"/>
              <a:t>Označení aplikovaného a základního výzkumu jako </a:t>
            </a:r>
            <a:r>
              <a:rPr lang="cs-CZ" sz="4400" dirty="0" smtClean="0"/>
              <a:t>mise, </a:t>
            </a:r>
            <a:r>
              <a:rPr lang="cs-CZ" sz="4400" dirty="0"/>
              <a:t>vůči které se bude instituce hodnotit.</a:t>
            </a:r>
          </a:p>
          <a:p>
            <a:endParaRPr lang="cs-CZ" sz="4400" dirty="0"/>
          </a:p>
          <a:p>
            <a:r>
              <a:rPr lang="cs-CZ" sz="4400" dirty="0"/>
              <a:t>Oddělení aplikovaného výzkumu </a:t>
            </a:r>
            <a:r>
              <a:rPr lang="cs-CZ" sz="4400" dirty="0" smtClean="0"/>
              <a:t>tak, </a:t>
            </a:r>
            <a:r>
              <a:rPr lang="cs-CZ" sz="4400" dirty="0"/>
              <a:t>jak je to  u monografií</a:t>
            </a:r>
          </a:p>
          <a:p>
            <a:endParaRPr lang="cs-CZ" sz="4400" dirty="0"/>
          </a:p>
          <a:p>
            <a:r>
              <a:rPr lang="cs-CZ" sz="4400" dirty="0"/>
              <a:t>Do budoucna větší váha modulu M1</a:t>
            </a:r>
          </a:p>
          <a:p>
            <a:endParaRPr lang="cs-CZ" sz="4400" dirty="0"/>
          </a:p>
          <a:p>
            <a:endParaRPr lang="cs-CZ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0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392608-63C4-E026-2A7C-8E3F499E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88" y="157861"/>
            <a:ext cx="11789664" cy="1325563"/>
          </a:xfrm>
        </p:spPr>
        <p:txBody>
          <a:bodyPr/>
          <a:lstStyle/>
          <a:p>
            <a:r>
              <a:rPr lang="cs-CZ" dirty="0">
                <a:latin typeface="+mn-lt"/>
              </a:rPr>
              <a:t>Nový zákon o (podpoře) výzkumu, vývoje, inovací a transferu znalostí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BE266E9-63F2-6687-035A-4FB0A98B7A85}"/>
              </a:ext>
            </a:extLst>
          </p:cNvPr>
          <p:cNvSpPr txBox="1"/>
          <p:nvPr/>
        </p:nvSpPr>
        <p:spPr>
          <a:xfrm>
            <a:off x="838200" y="1120679"/>
            <a:ext cx="10984992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600"/>
              </a:spcAft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mplementace Programového prohlášení vlády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excelence výzkumu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výzkumu v krizových situacích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zavedení národních priorit orientovaného výzkumu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vyhodnocování dopadů nástrojů podpory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větší provázanost výsledku hodnocení s financováním výzkumu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práce s lidskými zdroji   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využívání soukromých zdrojů pro financování výzkumu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transferu znalostí 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zjednodušení zákona a procesních postupů</a:t>
            </a:r>
          </a:p>
          <a:p>
            <a:pPr lvl="0" algn="just">
              <a:spcAft>
                <a:spcPts val="600"/>
              </a:spcAft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eakce na další trendy evropského výzkumu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evropské aktivity v oblasti otevřených dat ad.</a:t>
            </a:r>
          </a:p>
          <a:p>
            <a:pPr marL="342900" lvl="0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ochrana bezpečnostních zájmů státu ve výzkumu</a:t>
            </a:r>
          </a:p>
          <a:p>
            <a:pPr lvl="0" algn="just">
              <a:spcAft>
                <a:spcPts val="600"/>
              </a:spcAft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eakce na interpretační nepřesnosti nebo problémy s aplikací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(„výkladem“) stávajícího zákona</a:t>
            </a:r>
          </a:p>
          <a:p>
            <a:pPr algn="just"/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6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A1B55737-0027-92BD-D8B3-69A9CDA4680F}"/>
              </a:ext>
            </a:extLst>
          </p:cNvPr>
          <p:cNvSpPr txBox="1"/>
          <p:nvPr/>
        </p:nvSpPr>
        <p:spPr>
          <a:xfrm>
            <a:off x="329184" y="1785089"/>
            <a:ext cx="11631168" cy="2671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Posílení zásady, že pokud již státní správa nějaké údaje má k dispozici, neměla by je znovu vyžadovat.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Zavedení zásady primární důvěry, která je spojena s případnými sankcemi.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Sjednotit podmínky poskytování podpory tam, kde je to možné.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Zjednodušit náročnost procesu administrace podpory.  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Posílit vypovídací hodnotu informačního systém výzkumu, vývoje a inovací.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Zavést integrované administrativní prostředí.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600"/>
              </a:spcAft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821A7E6E-27ED-BCA3-1C7C-DFFDBFBFB58D}"/>
              </a:ext>
            </a:extLst>
          </p:cNvPr>
          <p:cNvSpPr txBox="1"/>
          <p:nvPr/>
        </p:nvSpPr>
        <p:spPr>
          <a:xfrm>
            <a:off x="249936" y="4227043"/>
            <a:ext cx="11631168" cy="1829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Posílit institucionální odolnost výzkumných organizací při zachování principů otevřené vědy a mezinárodní spolupráce ve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VaVaI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Zabránit skrytému ovlivňování vzdělávání a výzkumu v ČR.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Zabránit nežádoucím přenosu citlivých informací, znalostí a technologií.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itchFamily="2" charset="2"/>
              <a:buChar char=""/>
              <a:tabLst>
                <a:tab pos="-2667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Posílit možnosti podpory v případě potřeby řešení aktuálních rizik.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3202FBCA-7E70-A74A-76A2-C55FF6D4340E}"/>
              </a:ext>
            </a:extLst>
          </p:cNvPr>
          <p:cNvSpPr txBox="1">
            <a:spLocks/>
          </p:cNvSpPr>
          <p:nvPr/>
        </p:nvSpPr>
        <p:spPr>
          <a:xfrm>
            <a:off x="170688" y="157861"/>
            <a:ext cx="11789664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>
                <a:latin typeface="+mn-lt"/>
              </a:rPr>
              <a:t>Nový zákon o (podpoře) výzkumu, vývoje, inovací a transferu znalostí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276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D71747-0689-E65D-E31D-8BD70091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n-lt"/>
              </a:rPr>
              <a:t>Nový zákon o (podpoře) výzkumu, vývoje, inovací a transferu znalostí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119817-9485-850D-57AA-AAE5FCBD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</a:rPr>
              <a:t>Pracovní skupina 7 setkání, každé cca. 4 hod. </a:t>
            </a:r>
          </a:p>
          <a:p>
            <a:r>
              <a:rPr lang="cs-CZ" dirty="0">
                <a:effectLst/>
              </a:rPr>
              <a:t>Zapojení soukromého sektoru do výzkumu (změna názvu zákona)</a:t>
            </a:r>
          </a:p>
          <a:p>
            <a:r>
              <a:rPr lang="cs-CZ" dirty="0">
                <a:effectLst/>
              </a:rPr>
              <a:t>Řešit snížení administrativy</a:t>
            </a:r>
          </a:p>
          <a:p>
            <a:r>
              <a:rPr lang="cs-CZ" dirty="0">
                <a:effectLst/>
              </a:rPr>
              <a:t>Zavádějí se další aktivity bez financí  </a:t>
            </a:r>
          </a:p>
          <a:p>
            <a:r>
              <a:rPr lang="cs-CZ" dirty="0">
                <a:effectLst/>
              </a:rPr>
              <a:t>Vice jak 50 % financí EU a výstupů 44 % (publikace) v EU</a:t>
            </a:r>
          </a:p>
          <a:p>
            <a:r>
              <a:rPr lang="cs-CZ" dirty="0"/>
              <a:t>Zrušení Specifického výzkumu</a:t>
            </a:r>
          </a:p>
          <a:p>
            <a:r>
              <a:rPr lang="cs-CZ" dirty="0"/>
              <a:t>Přeměna podpory DKRVO z účelové na příspěvek</a:t>
            </a:r>
          </a:p>
          <a:p>
            <a:r>
              <a:rPr lang="cs-CZ" dirty="0"/>
              <a:t>Podněty z Pracovní skupiny předány paní ministryni, která rozhodne co bude akceptováno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2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D71747-0689-E65D-E31D-8BD70091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Předpokládaný další harmonogram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119817-9485-850D-57AA-AAE5FCBD4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Projednání na RVVI před prázdninami (30. 6. </a:t>
            </a:r>
            <a:r>
              <a:rPr lang="cs-CZ" dirty="0" smtClean="0"/>
              <a:t>?)</a:t>
            </a:r>
          </a:p>
          <a:p>
            <a:r>
              <a:rPr lang="cs-CZ" dirty="0" smtClean="0"/>
              <a:t>Mezirezortní připomínkové řízení v červenci</a:t>
            </a:r>
          </a:p>
          <a:p>
            <a:r>
              <a:rPr lang="cs-CZ" dirty="0" smtClean="0"/>
              <a:t>Předložení RVVI </a:t>
            </a:r>
            <a:r>
              <a:rPr lang="cs-CZ" smtClean="0"/>
              <a:t>na podzim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30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DDD4D4E1-9EAC-B6BC-BB60-0D5392834C82}"/>
              </a:ext>
            </a:extLst>
          </p:cNvPr>
          <p:cNvSpPr txBox="1"/>
          <p:nvPr/>
        </p:nvSpPr>
        <p:spPr>
          <a:xfrm>
            <a:off x="152399" y="1746796"/>
            <a:ext cx="117165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Sněm Rady vysokých škol, s ohledem na §92 odst. 3 Zákona o vysokých </a:t>
            </a:r>
            <a:r>
              <a:rPr lang="cs-CZ" sz="2400" b="0" i="0" u="none" strike="noStrike" dirty="0" smtClean="0">
                <a:solidFill>
                  <a:srgbClr val="000000"/>
                </a:solidFill>
                <a:effectLst/>
              </a:rPr>
              <a:t>školách,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žádá paní ministryni Helenu 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Langšádlovou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 o zařazení Rady vysokých škol do mezirezortního připomínkového </a:t>
            </a:r>
            <a:r>
              <a:rPr lang="cs-CZ" sz="2400" dirty="0">
                <a:effectLst/>
              </a:rPr>
              <a:t>řízení k novému zákonu o podpoře vědy. </a:t>
            </a:r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D632C1AE-55D5-D26A-7BF8-D5D375B16A23}"/>
              </a:ext>
            </a:extLst>
          </p:cNvPr>
          <p:cNvSpPr txBox="1"/>
          <p:nvPr/>
        </p:nvSpPr>
        <p:spPr>
          <a:xfrm>
            <a:off x="4012224" y="463296"/>
            <a:ext cx="4167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Návrh usnesení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49152584-ED6C-9939-936D-41C76D395FFA}"/>
              </a:ext>
            </a:extLst>
          </p:cNvPr>
          <p:cNvSpPr txBox="1"/>
          <p:nvPr/>
        </p:nvSpPr>
        <p:spPr>
          <a:xfrm>
            <a:off x="152399" y="3316456"/>
            <a:ext cx="11716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Sněm Rady vysokých škol podporuje stanovisko ministryně Heleny 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</a:rPr>
              <a:t>Langšádlové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, že současný návrh  státního rozpočtu v oblasti vědy je likvidační pro budoucnost české vědy a konkurenceschopnost České republiky. Navíc je návrh ministerstva financí také v rozporu s koaliční smlouvou i programovým prohlášením vlády.</a:t>
            </a:r>
            <a:endParaRPr lang="cs-CZ" sz="24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C56E484-E048-547E-3487-22947A69B574}"/>
              </a:ext>
            </a:extLst>
          </p:cNvPr>
          <p:cNvSpPr txBox="1"/>
          <p:nvPr/>
        </p:nvSpPr>
        <p:spPr>
          <a:xfrm>
            <a:off x="152399" y="5145024"/>
            <a:ext cx="11716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Sněm Rady vysokých škol žádá MŠMT, aby zveřejnilo přesný algoritmus výpočtu, včetně jednotlivých kritérií, podle kterého byly přiřazeny sloty pro danou instituci v rámci </a:t>
            </a:r>
            <a:r>
              <a:rPr lang="cs-CZ" sz="2400" b="0" i="0" u="none" strike="noStrike" dirty="0" smtClean="0">
                <a:solidFill>
                  <a:srgbClr val="000000"/>
                </a:solidFill>
                <a:effectLst/>
              </a:rPr>
              <a:t>výzvy OP JAK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Společenské a humanitní vědy: člověk a lidstvo v globálních výzvách společnosti.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73520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304</Words>
  <Application>Microsoft Office PowerPoint</Application>
  <PresentationFormat>Vlastní</PresentationFormat>
  <Paragraphs>63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Sněm RVŠ 15.6. Informace z VaV</vt:lpstr>
      <vt:lpstr>Pracovní skupina k modulu M1</vt:lpstr>
      <vt:lpstr>Nový zákon o (podpoře) výzkumu, vývoje, inovací a transferu znalostí</vt:lpstr>
      <vt:lpstr>Prezentace aplikace PowerPoint</vt:lpstr>
      <vt:lpstr>Nový zákon o (podpoře) výzkumu, vývoje, inovací a transferu znalostí</vt:lpstr>
      <vt:lpstr>Předpokládaný další harmonogram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Sněm RVŠ 15.6. Informace z VaV</dc:title>
  <dc:creator>Tomáš Kašparovský</dc:creator>
  <cp:lastModifiedBy>radova</cp:lastModifiedBy>
  <cp:revision>9</cp:revision>
  <dcterms:created xsi:type="dcterms:W3CDTF">2023-06-12T07:52:59Z</dcterms:created>
  <dcterms:modified xsi:type="dcterms:W3CDTF">2023-06-15T06:30:30Z</dcterms:modified>
</cp:coreProperties>
</file>