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305" r:id="rId4"/>
    <p:sldId id="304" r:id="rId5"/>
    <p:sldId id="309" r:id="rId6"/>
    <p:sldId id="311" r:id="rId7"/>
    <p:sldId id="312" r:id="rId8"/>
    <p:sldId id="310" r:id="rId9"/>
    <p:sldId id="31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2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3483C-AA61-45D0-A648-ECCD745A71D7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63D8B-87E0-48B1-B177-173D6D9AB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6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ek.hodulik@seznam.cz" TargetMode="External"/><Relationship Id="rId2" Type="http://schemas.openxmlformats.org/officeDocument/2006/relationships/hyperlink" Target="mailto:radova@kky.zc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upec@fme.vutbr.cz" TargetMode="External"/><Relationship Id="rId4" Type="http://schemas.openxmlformats.org/officeDocument/2006/relationships/hyperlink" Target="mailto:popela@fme.vutbr.c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6724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cs-CZ" dirty="0"/>
              <a:t>Legislativní </a:t>
            </a:r>
            <a:r>
              <a:rPr lang="cs-CZ" dirty="0" smtClean="0"/>
              <a:t>informace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Nový zákon o výzkumu, vývoji, inovacích a transferu </a:t>
            </a:r>
            <a:r>
              <a:rPr lang="cs-CZ" b="1" dirty="0" smtClean="0"/>
              <a:t>znalostí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Informace z komisí RVŠ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62550"/>
            <a:ext cx="6400800" cy="1311622"/>
          </a:xfrm>
        </p:spPr>
        <p:txBody>
          <a:bodyPr/>
          <a:lstStyle/>
          <a:p>
            <a:r>
              <a:rPr lang="cs-CZ" dirty="0" smtClean="0"/>
              <a:t>Sněm RVŠ  </a:t>
            </a:r>
            <a:r>
              <a:rPr lang="en-US" dirty="0" smtClean="0"/>
              <a:t>9</a:t>
            </a:r>
            <a:r>
              <a:rPr lang="cs-CZ" dirty="0" smtClean="0"/>
              <a:t>. 2. 202</a:t>
            </a:r>
            <a:r>
              <a:rPr lang="en-US" dirty="0" smtClean="0"/>
              <a:t>3</a:t>
            </a:r>
            <a:endParaRPr lang="cs-CZ" dirty="0" smtClean="0"/>
          </a:p>
          <a:p>
            <a:r>
              <a:rPr lang="cs-CZ" i="1" dirty="0" smtClean="0"/>
              <a:t>Vlasta Radová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405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Proběhla 2 společná jednání Komise pro vědeckou činnost, Legislativní komise a Komise pro strategie a rozvoj ve vysokém školství dne 26.1.2023 a 6.2.2023.</a:t>
            </a:r>
          </a:p>
          <a:p>
            <a:pPr marL="0" indent="0">
              <a:spcAft>
                <a:spcPts val="1200"/>
              </a:spcAft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7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Usnesení z jednání 26. 1. 2023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400" i="1" dirty="0" smtClean="0"/>
              <a:t>Legislativní </a:t>
            </a:r>
            <a:r>
              <a:rPr lang="cs-CZ" sz="2400" i="1" dirty="0"/>
              <a:t>komise, Komise pro strategie a rozvoj a Komise pro vědeckou činnost Rady vysokých škol </a:t>
            </a:r>
            <a:r>
              <a:rPr lang="cs-CZ" sz="2400" b="1" i="1" dirty="0"/>
              <a:t>žádají</a:t>
            </a:r>
            <a:r>
              <a:rPr lang="cs-CZ" sz="2400" i="1" dirty="0"/>
              <a:t> ministryni pro vědu, výzkum a inovace Mgr. Helenu </a:t>
            </a:r>
            <a:r>
              <a:rPr lang="cs-CZ" sz="2400" i="1" dirty="0" err="1"/>
              <a:t>Langšádlovou</a:t>
            </a:r>
            <a:r>
              <a:rPr lang="cs-CZ" sz="2400" i="1" dirty="0"/>
              <a:t> o </a:t>
            </a:r>
            <a:r>
              <a:rPr lang="cs-CZ" sz="2400" b="1" i="1" dirty="0"/>
              <a:t>rozšíření vyjednávacího týmu </a:t>
            </a:r>
            <a:r>
              <a:rPr lang="cs-CZ" sz="2400" i="1" dirty="0"/>
              <a:t>k novému zákonu o výzkumu, vývoji, inovacích a transferu znalostí a o změně některých zákonů </a:t>
            </a:r>
            <a:r>
              <a:rPr lang="cs-CZ" sz="2400" b="1" i="1" dirty="0"/>
              <a:t>o dva </a:t>
            </a:r>
            <a:r>
              <a:rPr lang="cs-CZ" sz="2400" i="1" dirty="0"/>
              <a:t>členy, </a:t>
            </a:r>
            <a:r>
              <a:rPr lang="cs-CZ" sz="2400" b="1" i="1" dirty="0"/>
              <a:t>zástupce Rady vysokých škol</a:t>
            </a:r>
            <a:r>
              <a:rPr lang="cs-CZ" sz="2400" i="1" dirty="0"/>
              <a:t>, konkrétně o předsedkyni Komise pro vědeckou činnost </a:t>
            </a:r>
            <a:r>
              <a:rPr lang="cs-CZ" sz="2400" b="1" i="1" dirty="0"/>
              <a:t>doc. Dr. Ing. Vlastu Radovou </a:t>
            </a:r>
            <a:r>
              <a:rPr lang="cs-CZ" sz="2400" i="1" dirty="0"/>
              <a:t>a předsedu Komise pro strategie a rozvoj </a:t>
            </a:r>
            <a:r>
              <a:rPr lang="cs-CZ" sz="2400" b="1" i="1" dirty="0"/>
              <a:t>RNDr. Pavla Popelu, Ph.D</a:t>
            </a:r>
            <a:r>
              <a:rPr lang="cs-CZ" sz="2400" i="1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2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Závěry z jednání z 6. 2. 2023 (1)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RVŠ </a:t>
            </a:r>
            <a:r>
              <a:rPr lang="cs-CZ" dirty="0"/>
              <a:t>podporuje vznik věcného záměru zákona před jeho samotnou paragrafovou tvorbou.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RVŠ </a:t>
            </a:r>
            <a:r>
              <a:rPr lang="cs-CZ" dirty="0"/>
              <a:t>navrhuje do východisek k novému zákonu o výzkumu, vývoji, inovacích a transferu </a:t>
            </a:r>
            <a:r>
              <a:rPr lang="cs-CZ" dirty="0" smtClean="0"/>
              <a:t>znalostí:</a:t>
            </a:r>
          </a:p>
          <a:p>
            <a:pPr lvl="1"/>
            <a:r>
              <a:rPr lang="cs-CZ" dirty="0" smtClean="0"/>
              <a:t>doplnit </a:t>
            </a:r>
            <a:r>
              <a:rPr lang="cs-CZ" dirty="0"/>
              <a:t>specifický vysokoškolský výzkum, jak bylo uvedeno v současném znění zákona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doplnit definici smluvního výzkumu;</a:t>
            </a:r>
          </a:p>
          <a:p>
            <a:pPr lvl="1"/>
            <a:r>
              <a:rPr lang="cs-CZ" dirty="0" smtClean="0"/>
              <a:t>doplnit definici vědecko-výzkumného pracovníka;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9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Závěry z jednání z 6. 2. 2023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RVŠ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navrhuje do východisek k novému zákonu o výzkumu, vývoji, inovacích a transferu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znalostí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uvést stipendium jako uznatelný náklad projektů;</a:t>
            </a:r>
          </a:p>
          <a:p>
            <a:pPr lvl="1"/>
            <a:r>
              <a:rPr lang="cs-CZ" dirty="0" smtClean="0"/>
              <a:t>nezavádět </a:t>
            </a:r>
            <a:r>
              <a:rPr lang="cs-CZ" dirty="0"/>
              <a:t>nepotřebné instituty typu „vědecká diplomacie“, „institucionální odolnost“, „řízení rizik“, „bezpečnostní a krizová koncepce příjemce“ nebo „zásada předběžné opatrnosti“ (to poslední dokonce klade nové a netriviální povinnosti na příjemce institucionální podpory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Závěry z jednání z 6. 2. 2023 (3)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RVŠ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navrhuje do východisek k novému zákonu o výzkumu, vývoji, inovacích a transferu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znalostí:</a:t>
            </a:r>
          </a:p>
          <a:p>
            <a:pPr lvl="1"/>
            <a:r>
              <a:rPr lang="cs-CZ" dirty="0" smtClean="0"/>
              <a:t>ponechat </a:t>
            </a:r>
            <a:r>
              <a:rPr lang="cs-CZ" dirty="0"/>
              <a:t>dřívější oprávněná domácí „specifika“ (mezi jinými např. v definici výzkumné organizace), která jsou v návrhu nahrazena odkazem na obecnou evropskou </a:t>
            </a:r>
            <a:r>
              <a:rPr lang="cs-CZ" dirty="0" smtClean="0"/>
              <a:t>legislativu;</a:t>
            </a:r>
          </a:p>
          <a:p>
            <a:pPr lvl="1"/>
            <a:r>
              <a:rPr lang="cs-CZ" dirty="0" smtClean="0"/>
              <a:t>zohlednit </a:t>
            </a:r>
            <a:r>
              <a:rPr lang="cs-CZ" dirty="0"/>
              <a:t>specifika státních vysokých škol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7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Závěry z jednání z 6. 2. 2023 (4)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RVŠ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navrhuje do východisek k novému zákonu o výzkumu, vývoji, inovacích a transferu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znalostí: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účelem vyjasnění definice aplikovaného výzkumu upravit český překlad Článku 2 bod 85 nařízení Komise (EU) č. </a:t>
            </a:r>
            <a:r>
              <a:rPr lang="cs-CZ" dirty="0" smtClean="0"/>
              <a:t>651/2014;</a:t>
            </a:r>
          </a:p>
          <a:p>
            <a:pPr lvl="1"/>
            <a:r>
              <a:rPr lang="cs-CZ" dirty="0" smtClean="0"/>
              <a:t>omezit </a:t>
            </a:r>
            <a:r>
              <a:rPr lang="cs-CZ" dirty="0"/>
              <a:t>výdaje na administrativu, kontrolu a systémovou podporu tak, aby tvořily zanedbatelnou část financí na výzkum, nikoliv část dominantní. </a:t>
            </a:r>
          </a:p>
          <a:p>
            <a:pPr>
              <a:spcAft>
                <a:spcPts val="1200"/>
              </a:spcAft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3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Výzva členům RVŠ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dirty="0"/>
              <a:t>Případné připomínky k </a:t>
            </a:r>
            <a:r>
              <a:rPr lang="cs-CZ" dirty="0" smtClean="0"/>
              <a:t>novému zákonu </a:t>
            </a:r>
            <a:r>
              <a:rPr lang="cs-CZ" dirty="0"/>
              <a:t>o výzkumu, vývoji, inovacích a transferu </a:t>
            </a:r>
            <a:r>
              <a:rPr lang="cs-CZ" dirty="0" smtClean="0"/>
              <a:t>znalostí posílejte prosím průběžně na adresy předsedů dotčených komisí, tj. </a:t>
            </a:r>
            <a:r>
              <a:rPr lang="cs-CZ" dirty="0" smtClean="0">
                <a:hlinkClick r:id="rId2"/>
              </a:rPr>
              <a:t>radova@kky.zcu.cz</a:t>
            </a:r>
            <a:r>
              <a:rPr lang="cs-CZ" dirty="0" smtClean="0"/>
              <a:t>, </a:t>
            </a:r>
            <a:r>
              <a:rPr lang="pl-PL" dirty="0" smtClean="0">
                <a:hlinkClick r:id="rId3"/>
              </a:rPr>
              <a:t>marek.hodulik@seznam.cz</a:t>
            </a:r>
            <a:r>
              <a:rPr lang="pl-PL" dirty="0" smtClean="0"/>
              <a:t>, </a:t>
            </a:r>
            <a:r>
              <a:rPr lang="pl-PL" dirty="0" smtClean="0">
                <a:hlinkClick r:id="rId4"/>
              </a:rPr>
              <a:t>popela@fme.vutbr.cz</a:t>
            </a:r>
            <a:r>
              <a:rPr lang="pl-PL" dirty="0" smtClean="0"/>
              <a:t>, a v kopii na </a:t>
            </a:r>
            <a:r>
              <a:rPr lang="pl-PL" dirty="0" smtClean="0">
                <a:hlinkClick r:id="rId5"/>
              </a:rPr>
              <a:t>roupec@fme.vutbr.cz</a:t>
            </a:r>
            <a:r>
              <a:rPr lang="pl-PL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5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usnesení pro Sněm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i="1" dirty="0" smtClean="0"/>
              <a:t>Rada VŠ žádá </a:t>
            </a:r>
            <a:r>
              <a:rPr lang="cs-CZ" sz="2600" i="1" dirty="0"/>
              <a:t>ministryni pro vědu, výzkum a inovace Mgr. Helenu </a:t>
            </a:r>
            <a:r>
              <a:rPr lang="cs-CZ" sz="2600" i="1" dirty="0" err="1"/>
              <a:t>Langšádlovou</a:t>
            </a:r>
            <a:r>
              <a:rPr lang="cs-CZ" sz="2600" i="1" dirty="0"/>
              <a:t> </a:t>
            </a:r>
            <a:r>
              <a:rPr lang="cs-CZ" sz="2600" b="1" i="1" dirty="0"/>
              <a:t>o rozšíření vyjednávacího týmu</a:t>
            </a:r>
            <a:r>
              <a:rPr lang="cs-CZ" sz="2600" i="1" dirty="0"/>
              <a:t> k novému zákonu o výzkumu, vývoji, inovacích a transferu znalostí a o změně některých zákonů </a:t>
            </a:r>
            <a:r>
              <a:rPr lang="cs-CZ" sz="2600" b="1" i="1" dirty="0"/>
              <a:t>o dva </a:t>
            </a:r>
            <a:r>
              <a:rPr lang="cs-CZ" sz="2600" i="1" dirty="0"/>
              <a:t>členy, </a:t>
            </a:r>
            <a:r>
              <a:rPr lang="cs-CZ" sz="2600" b="1" i="1" dirty="0"/>
              <a:t>zástupce Rady vysokých škol</a:t>
            </a:r>
            <a:r>
              <a:rPr lang="cs-CZ" sz="2600" i="1" dirty="0"/>
              <a:t>, konkrétně o předsedkyni Komise pro vědeckou činnost </a:t>
            </a:r>
            <a:r>
              <a:rPr lang="cs-CZ" sz="2600" b="1" i="1" dirty="0"/>
              <a:t>doc. Dr. Ing. Vlastu Radovou</a:t>
            </a:r>
            <a:r>
              <a:rPr lang="cs-CZ" sz="2600" i="1" dirty="0"/>
              <a:t> a předsedu Komise pro strategie a rozvoj </a:t>
            </a:r>
            <a:r>
              <a:rPr lang="cs-CZ" sz="2600" b="1" i="1" dirty="0"/>
              <a:t>RNDr. Pavla Popelu, Ph.D</a:t>
            </a:r>
            <a:r>
              <a:rPr lang="cs-CZ" sz="2600" i="1" dirty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098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222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 Legislativní informace  Nový zákon o výzkumu, vývoji, inovacích a transferu znalostí   Informace z komisí RVŠ</vt:lpstr>
      <vt:lpstr>Prezentace aplikace PowerPoint</vt:lpstr>
      <vt:lpstr>Usnesení z jednání 26. 1. 2023</vt:lpstr>
      <vt:lpstr>Závěry z jednání z 6. 2. 2023 (1)</vt:lpstr>
      <vt:lpstr>Závěry z jednání z 6. 2. 2023 (2)</vt:lpstr>
      <vt:lpstr>Závěry z jednání z 6. 2. 2023 (3)</vt:lpstr>
      <vt:lpstr>Závěry z jednání z 6. 2. 2023 (4)</vt:lpstr>
      <vt:lpstr>Výzva členům RVŠ</vt:lpstr>
      <vt:lpstr>Návrh usnesení pro Sněm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radova</cp:lastModifiedBy>
  <cp:revision>114</cp:revision>
  <dcterms:modified xsi:type="dcterms:W3CDTF">2023-02-08T20:57:09Z</dcterms:modified>
</cp:coreProperties>
</file>