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6"/>
  </p:notesMasterIdLst>
  <p:sldIdLst>
    <p:sldId id="256" r:id="rId5"/>
    <p:sldId id="299" r:id="rId6"/>
    <p:sldId id="313" r:id="rId7"/>
    <p:sldId id="300" r:id="rId8"/>
    <p:sldId id="298" r:id="rId9"/>
    <p:sldId id="324" r:id="rId10"/>
    <p:sldId id="323" r:id="rId11"/>
    <p:sldId id="326" r:id="rId12"/>
    <p:sldId id="322" r:id="rId13"/>
    <p:sldId id="327" r:id="rId14"/>
    <p:sldId id="292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00"/>
    <a:srgbClr val="D2CDC8"/>
    <a:srgbClr val="6EC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12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77D3D-3BDB-450B-AACA-E882FDE4516E}" type="datetimeFigureOut">
              <a:rPr lang="sk-SK" smtClean="0"/>
              <a:t>9. 2. 2023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13036-F1F9-4729-9BB8-68F57D074D9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1127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94B52-B912-47FE-946A-082B17526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0EE891-8C33-41DA-9189-B92B6E777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71BA03E-E628-4EBE-987D-41CBBD23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7168-25EC-4714-A49B-2504B4C5D742}" type="datetime1">
              <a:rPr lang="sk-SK" smtClean="0"/>
              <a:t>9. 2. 2023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D27CD99-92BD-4F61-A950-65CEE926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88C7BE1-DC3D-4B05-9D0C-2983079C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617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E1D8CD-48D2-47C7-A3C0-195F534E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F4B6611-FCD2-4A61-A3C9-BC4D737D4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F40029A-68FB-485A-8179-CA440A75C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146A4-1593-482E-A552-34DCA541FF73}" type="datetime1">
              <a:rPr lang="sk-SK" smtClean="0"/>
              <a:t>9. 2. 2023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74EF2B4-2481-46B1-A170-066B6CA5A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B296C96-F2B1-42EE-9D17-B79F3A1F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051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F7DF12CF-A822-4FFF-BADC-2D0793D28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5D3BE7C-E660-412E-859C-69888F738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C4A1884-07F2-4C15-9301-CDE8E6B3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0F553-6A83-4267-B1A4-F925C18E1202}" type="datetime1">
              <a:rPr lang="sk-SK" smtClean="0"/>
              <a:t>9. 2. 2023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C6AE611-BEC5-4A16-8C2F-222D0CB2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B8A96AE-9521-4CCC-852E-A7E9875E6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939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D1D00E-DC37-48CB-9F2C-04B1D280A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818AD9C-B454-4D1F-BBA6-DB69C4A21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2307B22-E95A-418C-B96F-2B376A28D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EDAC-DA1F-4C21-ABCB-066C63A17804}" type="datetime1">
              <a:rPr lang="sk-SK" smtClean="0"/>
              <a:t>9. 2. 2023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1854FD1-5614-47BE-98AE-779466C8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0617276-B547-4D81-A9C8-6B62010A8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471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D78C2-C2AE-4D92-9964-47A07B4EB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1F6D72-D4E2-4D3F-98D6-719A6DBE5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10FE431-2423-4856-9488-20C6C38A8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6F62-FC5D-44A8-A045-EEE716D4729F}" type="datetime1">
              <a:rPr lang="sk-SK" smtClean="0"/>
              <a:t>9. 2. 2023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4BB1750-AE79-4DE6-81CD-B4A64873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E26A8ED-8947-4C22-97FE-D5FDD396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748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2647B0-DF10-4DA3-B291-7816370B1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0AE7635-9223-448C-B675-67B9856DC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47018F5-2C0F-4C24-9DD9-06E3AF6DF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D811E39-FD80-434A-A4C0-0449C01C2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36CF-D756-4C41-9618-01CE17F198AE}" type="datetime1">
              <a:rPr lang="sk-SK" smtClean="0"/>
              <a:t>9. 2. 2023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439E24F-E84A-403C-A777-AF9DC8EA0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2B33518-2551-4C13-87D0-9F65A8A27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737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4D7595-923C-42C4-9735-702409F0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B81A91-E5CC-43E3-B74A-DF5E6B3A4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4C73D24-D1C0-4503-AD4C-5CAC9FDB0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435D505-29C8-431A-A7C0-11E0C93A6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088079B-3CAF-4DBE-A609-485C4D996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0C0131B7-9FEC-4805-ABA4-2AB5BB3DE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1532-E547-43F4-A0D5-82D1EAA2BCE9}" type="datetime1">
              <a:rPr lang="sk-SK" smtClean="0"/>
              <a:t>9. 2. 2023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16D7D727-9ECF-447A-9322-C0227229E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8BAB4258-32BA-4DC2-BD9E-56A41981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25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4D3D64-9F2C-4012-B12C-C9A573077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8954C99A-808D-4C62-B38B-22A294A03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55E1-6C55-4215-B012-3FCE810A6285}" type="datetime1">
              <a:rPr lang="sk-SK" smtClean="0"/>
              <a:t>9. 2. 2023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A1F201F-67E5-43D3-B987-E423003C8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B432753-1954-4873-A1D6-002672D4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2065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735C72A-9B58-4C2C-8E41-95C40BF0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F29E5-B552-4209-8976-23CD1F5B8B44}" type="datetime1">
              <a:rPr lang="sk-SK" smtClean="0"/>
              <a:t>9. 2. 2023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F0CB12D-2448-4DD0-B6FD-EA67AE6A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02B5533-B2D4-4153-A61A-BAFA7005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418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C1993D-2823-4055-8297-65359C26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A7606C0-ABDB-4402-9F22-51056F3C5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6AD593-38C8-427A-8B95-4081DC3B1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956D462-256D-44A1-BD69-71C43A41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96833-F330-4A08-8E38-0C6E83F2A21F}" type="datetime1">
              <a:rPr lang="sk-SK" smtClean="0"/>
              <a:t>9. 2. 2023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119DD53-FD4A-4125-A21A-FE94868C9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AAB295B-99E3-48EB-A8FC-1E98D6C4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782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A6BE4-1AE4-468F-A554-37D74639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55095A8-2B0A-4E0F-95FB-485CD598E4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7A100D0-9343-4110-9AB4-583A145F8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ACB72B9-F839-4447-BFD2-638BDC5D4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690D-146B-4606-BBF6-EE9375AFFC55}" type="datetime1">
              <a:rPr lang="sk-SK" smtClean="0"/>
              <a:t>9. 2. 2023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513866B-7EF0-4F77-8C72-ABCCB2D75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271B225-B75B-4C38-B1B8-52DB0C3A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897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65EF83D8-80D8-43EF-8214-7F1DED94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7AE93A-DC3E-4918-8ABC-CD9E3C9DF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66D6AD9-A401-427E-9C65-2AAFFC296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6149-265C-44FF-8FC5-A74881128B65}" type="datetime1">
              <a:rPr lang="sk-SK" smtClean="0"/>
              <a:t>9. 2. 2023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D170ED0-8911-4759-B79E-4638820D1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7BD8121-4CEC-4CE3-A775-AA72778F0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DFFEE-A79C-4904-BBD1-D46422C15B9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809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skrvs.cz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C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6E1BED95-CC7C-4BB8-A668-4E3580F68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E374FDA1-93B2-479E-A122-F449797F5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43798"/>
            <a:ext cx="9144000" cy="1980156"/>
          </a:xfrm>
        </p:spPr>
        <p:txBody>
          <a:bodyPr>
            <a:noAutofit/>
          </a:bodyPr>
          <a:lstStyle/>
          <a:p>
            <a:r>
              <a:rPr lang="cs-CZ" sz="6600" b="1" dirty="0">
                <a:latin typeface="Source Sans"/>
              </a:rPr>
              <a:t>Informace ze </a:t>
            </a:r>
            <a:br>
              <a:rPr lang="cs-CZ" sz="6600" b="1" dirty="0">
                <a:latin typeface="Source Sans"/>
              </a:rPr>
            </a:br>
            <a:r>
              <a:rPr lang="cs-CZ" sz="6600" b="1" dirty="0">
                <a:latin typeface="Source Sans"/>
              </a:rPr>
              <a:t>Studentské komory RVŠ</a:t>
            </a:r>
            <a:endParaRPr lang="cs-CZ" sz="6600" b="1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32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BF04C940-7049-492B-B66F-7426C3612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" y="0"/>
            <a:ext cx="12194145" cy="6858000"/>
          </a:xfrm>
          <a:prstGeom prst="rect">
            <a:avLst/>
          </a:prstGeom>
        </p:spPr>
      </p:pic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A497AB8-BCA0-42D5-8988-D1EC5037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b="1" smtClean="0">
                <a:latin typeface="Source Sans Pro" panose="020B0503030403020204" pitchFamily="34" charset="0"/>
              </a:rPr>
              <a:t>10</a:t>
            </a:fld>
            <a:endParaRPr lang="sk-SK" b="1" dirty="0">
              <a:latin typeface="Source Sans Pro" panose="020B05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65D0B60A-1258-4AF1-97E5-3ED2E4831FF2}"/>
              </a:ext>
            </a:extLst>
          </p:cNvPr>
          <p:cNvSpPr txBox="1">
            <a:spLocks/>
          </p:cNvSpPr>
          <p:nvPr/>
        </p:nvSpPr>
        <p:spPr>
          <a:xfrm>
            <a:off x="838200" y="1473200"/>
            <a:ext cx="10515600" cy="898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>
                <a:latin typeface="Source Sans Pro SemiBold" panose="020B0603030403020204" pitchFamily="34" charset="0"/>
              </a:rPr>
              <a:t>Další.</a:t>
            </a: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E83008EB-6E1F-48C0-B9F3-EBE5664BB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7894"/>
            <a:ext cx="10056223" cy="4284697"/>
          </a:xfrm>
        </p:spPr>
        <p:txBody>
          <a:bodyPr/>
          <a:lstStyle/>
          <a:p>
            <a:pPr>
              <a:spcAft>
                <a:spcPts val="1200"/>
              </a:spcAft>
              <a:buBlip>
                <a:blip r:embed="rId3"/>
              </a:buBlip>
            </a:pP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Novým předsedou Komise pro doktorské studium</a:t>
            </a:r>
            <a:b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Miroslav Hala (VŠCHT)</a:t>
            </a:r>
          </a:p>
          <a:p>
            <a:pPr>
              <a:spcAft>
                <a:spcPts val="1200"/>
              </a:spcAft>
              <a:buBlip>
                <a:blip r:embed="rId3"/>
              </a:buBlip>
            </a:pP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Novým předsedou Komise pro vysokoškolskou samosprávu</a:t>
            </a:r>
            <a:b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Tomáš </a:t>
            </a:r>
            <a:r>
              <a:rPr lang="cs-CZ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Reml</a:t>
            </a: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(VŠE)</a:t>
            </a:r>
          </a:p>
          <a:p>
            <a:pPr>
              <a:spcAft>
                <a:spcPts val="1200"/>
              </a:spcAft>
              <a:buBlip>
                <a:blip r:embed="rId3"/>
              </a:buBlip>
            </a:pP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Změny Statutu RVŠ pro splnění podmínek členství SK RVŠ v ESU</a:t>
            </a:r>
          </a:p>
          <a:p>
            <a:pPr>
              <a:spcAft>
                <a:spcPts val="1200"/>
              </a:spcAft>
              <a:buBlip>
                <a:blip r:embed="rId3"/>
              </a:buBlip>
            </a:pP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Hledáme hostitelskou univerzitu pro KAS 10.0</a:t>
            </a:r>
          </a:p>
          <a:p>
            <a:pPr>
              <a:spcAft>
                <a:spcPts val="1200"/>
              </a:spcAft>
              <a:buBlip>
                <a:blip r:embed="rId3"/>
              </a:buBlip>
            </a:pPr>
            <a:r>
              <a:rPr lang="sk-SK" dirty="0">
                <a:latin typeface="Source Sans Pro" panose="020B0503030403020204" pitchFamily="34" charset="0"/>
              </a:rPr>
              <a:t> </a:t>
            </a:r>
            <a:r>
              <a:rPr lang="sk-SK" dirty="0" err="1">
                <a:latin typeface="Source Sans Pro" panose="020B0503030403020204" pitchFamily="34" charset="0"/>
              </a:rPr>
              <a:t>Průmyslový</a:t>
            </a:r>
            <a:r>
              <a:rPr lang="sk-SK" dirty="0">
                <a:latin typeface="Source Sans Pro" panose="020B0503030403020204" pitchFamily="34" charset="0"/>
              </a:rPr>
              <a:t> doktoráty </a:t>
            </a:r>
            <a:endParaRPr lang="cs-CZ" dirty="0">
              <a:latin typeface="Source Sans Pro" panose="020B050303040302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cs-CZ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cs-CZ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Aft>
                <a:spcPts val="1200"/>
              </a:spcAft>
              <a:buBlip>
                <a:blip r:embed="rId3"/>
              </a:buBlip>
            </a:pPr>
            <a:endParaRPr lang="cs-CZ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31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C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BF04C940-7049-492B-B66F-7426C3612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" y="0"/>
            <a:ext cx="12194145" cy="6858000"/>
          </a:xfrm>
          <a:prstGeom prst="rect">
            <a:avLst/>
          </a:prstGeom>
        </p:spPr>
      </p:pic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A497AB8-BCA0-42D5-8988-D1EC5037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b="1" smtClean="0">
                <a:latin typeface="Source Sans Pro" panose="020B0503030403020204" pitchFamily="34" charset="0"/>
              </a:rPr>
              <a:t>11</a:t>
            </a:fld>
            <a:endParaRPr lang="sk-SK" b="1" dirty="0">
              <a:latin typeface="Source Sans Pro" panose="020B05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65D0B60A-1258-4AF1-97E5-3ED2E4831FF2}"/>
              </a:ext>
            </a:extLst>
          </p:cNvPr>
          <p:cNvSpPr txBox="1">
            <a:spLocks/>
          </p:cNvSpPr>
          <p:nvPr/>
        </p:nvSpPr>
        <p:spPr>
          <a:xfrm>
            <a:off x="838200" y="1473200"/>
            <a:ext cx="10515600" cy="898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>
                <a:latin typeface="Source Sans Pro SemiBold" panose="020B0603030403020204" pitchFamily="34" charset="0"/>
              </a:rPr>
              <a:t>Usnesení:</a:t>
            </a: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E83008EB-6E1F-48C0-B9F3-EBE5664BB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7894"/>
            <a:ext cx="10515600" cy="4284697"/>
          </a:xfrm>
        </p:spPr>
        <p:txBody>
          <a:bodyPr/>
          <a:lstStyle/>
          <a:p>
            <a:pPr marL="76200" lvl="0" indent="0">
              <a:lnSpc>
                <a:spcPct val="100000"/>
              </a:lnSpc>
              <a:buNone/>
            </a:pPr>
            <a:r>
              <a:rPr lang="cs-CZ" dirty="0"/>
              <a:t>Sněm Rady vysokých škol bere na vědomí informace ze Studentské komory RVŠ.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9F9FB1C3-B36F-48A6-9AE6-A3D1FF002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568" y="136525"/>
            <a:ext cx="3899263" cy="898208"/>
          </a:xfrm>
        </p:spPr>
        <p:txBody>
          <a:bodyPr/>
          <a:lstStyle/>
          <a:p>
            <a:r>
              <a:rPr lang="sk-SK" dirty="0">
                <a:latin typeface="Source Sans Pro SemiBold" panose="020B0603030403020204" pitchFamily="34" charset="0"/>
              </a:rPr>
              <a:t>Info ze SK RVŠ</a:t>
            </a:r>
          </a:p>
        </p:txBody>
      </p:sp>
    </p:spTree>
    <p:extLst>
      <p:ext uri="{BB962C8B-B14F-4D97-AF65-F5344CB8AC3E}">
        <p14:creationId xmlns:p14="http://schemas.microsoft.com/office/powerpoint/2010/main" val="1493486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BF04C940-7049-492B-B66F-7426C3612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" y="0"/>
            <a:ext cx="12194145" cy="6858000"/>
          </a:xfrm>
          <a:prstGeom prst="rect">
            <a:avLst/>
          </a:prstGeom>
        </p:spPr>
      </p:pic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A497AB8-BCA0-42D5-8988-D1EC5037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b="1" smtClean="0">
                <a:latin typeface="Source Sans Pro" panose="020B0503030403020204" pitchFamily="34" charset="0"/>
              </a:rPr>
              <a:t>2</a:t>
            </a:fld>
            <a:endParaRPr lang="sk-SK" b="1" dirty="0">
              <a:latin typeface="Source Sans Pro" panose="020B05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65D0B60A-1258-4AF1-97E5-3ED2E4831FF2}"/>
              </a:ext>
            </a:extLst>
          </p:cNvPr>
          <p:cNvSpPr txBox="1">
            <a:spLocks/>
          </p:cNvSpPr>
          <p:nvPr/>
        </p:nvSpPr>
        <p:spPr>
          <a:xfrm>
            <a:off x="838200" y="1473200"/>
            <a:ext cx="10515600" cy="898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>
                <a:latin typeface="Source Sans Pro SemiBold" panose="020B0603030403020204" pitchFamily="34" charset="0"/>
              </a:rPr>
              <a:t>Organizace komory.</a:t>
            </a: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E83008EB-6E1F-48C0-B9F3-EBE5664BB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7894"/>
            <a:ext cx="10515600" cy="4284697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200"/>
              </a:spcAft>
              <a:buBlip>
                <a:blip r:embed="rId3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Nový web!</a:t>
            </a:r>
          </a:p>
          <a:p>
            <a:pPr>
              <a:spcAft>
                <a:spcPts val="1200"/>
              </a:spcAft>
              <a:buBlip>
                <a:blip r:embed="rId3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Příprava a získání CRP na rok 2023 </a:t>
            </a:r>
          </a:p>
          <a:p>
            <a:pPr>
              <a:spcAft>
                <a:spcPts val="1200"/>
              </a:spcAft>
              <a:buBlip>
                <a:blip r:embed="rId3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Organizace Board meetignu ESU a oslav 17. listopadu</a:t>
            </a:r>
          </a:p>
          <a:p>
            <a:pPr>
              <a:spcAft>
                <a:spcPts val="1200"/>
              </a:spcAft>
              <a:buBlip>
                <a:blip r:embed="rId3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Oslavy 30. výročí SK RVŠ 16.12. (VUT)</a:t>
            </a:r>
            <a:b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Publikace o historii komory</a:t>
            </a:r>
          </a:p>
          <a:p>
            <a:pPr>
              <a:spcAft>
                <a:spcPts val="1200"/>
              </a:spcAft>
              <a:buBlip>
                <a:blip r:embed="rId3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Memorandum o spolupráci se středokšoláky (podpis 22.11.)</a:t>
            </a:r>
            <a:b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Založení „Studentské konference ČR“ pro společná celostudentská témata</a:t>
            </a:r>
          </a:p>
          <a:p>
            <a:pPr>
              <a:spcAft>
                <a:spcPts val="1200"/>
              </a:spcAft>
              <a:buBlip>
                <a:blip r:embed="rId3"/>
              </a:buBlip>
            </a:pP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Schválení Výroční zprávy o činnosti za rok 2022</a:t>
            </a:r>
          </a:p>
          <a:p>
            <a:pPr>
              <a:spcAft>
                <a:spcPts val="1200"/>
              </a:spcAft>
              <a:buBlip>
                <a:blip r:embed="rId3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Ro</a:t>
            </a: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zeslání informací o aktivitě delegátů předsedům AS</a:t>
            </a:r>
            <a:endParaRPr lang="sk-S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Aft>
                <a:spcPts val="1200"/>
              </a:spcAft>
              <a:buBlip>
                <a:blip r:embed="rId3"/>
              </a:buBlip>
            </a:pPr>
            <a:endParaRPr lang="sk-S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sk-S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sk-S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94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BF04C940-7049-492B-B66F-7426C3612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" y="0"/>
            <a:ext cx="12194145" cy="6858000"/>
          </a:xfrm>
          <a:prstGeom prst="rect">
            <a:avLst/>
          </a:prstGeom>
        </p:spPr>
      </p:pic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A497AB8-BCA0-42D5-8988-D1EC5037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b="1" smtClean="0">
                <a:latin typeface="Source Sans Pro" panose="020B0503030403020204" pitchFamily="34" charset="0"/>
              </a:rPr>
              <a:t>3</a:t>
            </a:fld>
            <a:endParaRPr lang="sk-SK" b="1" dirty="0">
              <a:latin typeface="Source Sans Pro" panose="020B05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65D0B60A-1258-4AF1-97E5-3ED2E4831FF2}"/>
              </a:ext>
            </a:extLst>
          </p:cNvPr>
          <p:cNvSpPr txBox="1">
            <a:spLocks/>
          </p:cNvSpPr>
          <p:nvPr/>
        </p:nvSpPr>
        <p:spPr>
          <a:xfrm>
            <a:off x="838200" y="1473200"/>
            <a:ext cx="10515600" cy="898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>
                <a:latin typeface="Source Sans Pro SemiBold" panose="020B0603030403020204" pitchFamily="34" charset="0"/>
              </a:rPr>
              <a:t>Organizace komory.</a:t>
            </a: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E83008EB-6E1F-48C0-B9F3-EBE5664BB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7894"/>
            <a:ext cx="10515600" cy="428469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Blip>
                <a:blip r:embed="rId3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Web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www.skrvs.cz</a:t>
            </a:r>
            <a:endParaRPr lang="sk-S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sk-S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B14E64-1412-4D06-B2DE-063278635F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3" t="12762" r="3893" b="3468"/>
          <a:stretch/>
        </p:blipFill>
        <p:spPr>
          <a:xfrm>
            <a:off x="3910148" y="2602099"/>
            <a:ext cx="8110959" cy="417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18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BF04C940-7049-492B-B66F-7426C3612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" y="0"/>
            <a:ext cx="12194145" cy="6858000"/>
          </a:xfrm>
          <a:prstGeom prst="rect">
            <a:avLst/>
          </a:prstGeom>
        </p:spPr>
      </p:pic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A497AB8-BCA0-42D5-8988-D1EC5037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b="1" smtClean="0">
                <a:latin typeface="Source Sans Pro" panose="020B0503030403020204" pitchFamily="34" charset="0"/>
              </a:rPr>
              <a:t>4</a:t>
            </a:fld>
            <a:endParaRPr lang="sk-SK" b="1" dirty="0">
              <a:latin typeface="Source Sans Pro" panose="020B05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65D0B60A-1258-4AF1-97E5-3ED2E4831FF2}"/>
              </a:ext>
            </a:extLst>
          </p:cNvPr>
          <p:cNvSpPr txBox="1">
            <a:spLocks/>
          </p:cNvSpPr>
          <p:nvPr/>
        </p:nvSpPr>
        <p:spPr>
          <a:xfrm>
            <a:off x="838200" y="1473200"/>
            <a:ext cx="10515600" cy="898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>
                <a:latin typeface="Source Sans Pro SemiBold" panose="020B0603030403020204" pitchFamily="34" charset="0"/>
              </a:rPr>
              <a:t>Reprezentativní činnost.</a:t>
            </a: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E83008EB-6E1F-48C0-B9F3-EBE5664BB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7894"/>
            <a:ext cx="10056223" cy="4284697"/>
          </a:xfrm>
        </p:spPr>
        <p:txBody>
          <a:bodyPr/>
          <a:lstStyle/>
          <a:p>
            <a:pPr>
              <a:spcAft>
                <a:spcPts val="1200"/>
              </a:spcAft>
              <a:buBlip>
                <a:blip r:embed="rId3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Krecon (NTK)</a:t>
            </a:r>
          </a:p>
          <a:p>
            <a:pPr>
              <a:spcAft>
                <a:spcPts val="1200"/>
              </a:spcAft>
              <a:buBlip>
                <a:blip r:embed="rId3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CZEducon (O2)</a:t>
            </a:r>
          </a:p>
          <a:p>
            <a:pPr>
              <a:spcAft>
                <a:spcPts val="1200"/>
              </a:spcAft>
              <a:buBlip>
                <a:blip r:embed="rId3"/>
              </a:buBlip>
            </a:pPr>
            <a:endParaRPr lang="sk-S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2AE38C-5578-4FD0-A17C-1BCBF7692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423" y="2371408"/>
            <a:ext cx="3535680" cy="441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B0EA21-AE9A-4611-9323-F85C65288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483" y="1217162"/>
            <a:ext cx="3899717" cy="454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18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BF04C940-7049-492B-B66F-7426C3612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" y="0"/>
            <a:ext cx="12194145" cy="6858000"/>
          </a:xfrm>
          <a:prstGeom prst="rect">
            <a:avLst/>
          </a:prstGeom>
        </p:spPr>
      </p:pic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A497AB8-BCA0-42D5-8988-D1EC5037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b="1" smtClean="0">
                <a:latin typeface="Source Sans Pro" panose="020B0503030403020204" pitchFamily="34" charset="0"/>
              </a:rPr>
              <a:t>5</a:t>
            </a:fld>
            <a:endParaRPr lang="sk-SK" b="1" dirty="0">
              <a:latin typeface="Source Sans Pro" panose="020B0503030403020204" pitchFamily="34" charset="0"/>
            </a:endParaRP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E83008EB-6E1F-48C0-B9F3-EBE5664BB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953" y="1590909"/>
            <a:ext cx="11093631" cy="4284697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sk-SK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83rd Board Meeting of European Students Union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A98151-B9FC-4C55-84D4-AFC274D8C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9106"/>
            <a:ext cx="5231842" cy="3487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6D00F9-AD0E-454B-89C1-46FA767D5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4" y="2583840"/>
            <a:ext cx="4578011" cy="3031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D1D393-D5A6-4E92-BA90-19CF02D19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95" y="3344545"/>
            <a:ext cx="4278450" cy="285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25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BF04C940-7049-492B-B66F-7426C3612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5" y="-2138"/>
            <a:ext cx="12194145" cy="6858000"/>
          </a:xfrm>
          <a:prstGeom prst="rect">
            <a:avLst/>
          </a:prstGeom>
        </p:spPr>
      </p:pic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A497AB8-BCA0-42D5-8988-D1EC5037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b="1" smtClean="0">
                <a:latin typeface="Source Sans Pro" panose="020B0503030403020204" pitchFamily="34" charset="0"/>
              </a:rPr>
              <a:t>6</a:t>
            </a:fld>
            <a:endParaRPr lang="sk-SK" b="1" dirty="0">
              <a:latin typeface="Source Sans Pro" panose="020B05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740F8-C35A-454D-9074-A6FB82278A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2"/>
          <a:stretch/>
        </p:blipFill>
        <p:spPr>
          <a:xfrm>
            <a:off x="6733899" y="2412273"/>
            <a:ext cx="5397138" cy="4262537"/>
          </a:xfrm>
          <a:prstGeom prst="rect">
            <a:avLst/>
          </a:prstGeom>
        </p:spPr>
      </p:pic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851C737A-FE96-42B9-82AB-2372DB304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15887"/>
            <a:ext cx="5834737" cy="456329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Blip>
                <a:blip r:embed="rId4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Témata: Student poverty, Academic integrity, Students-centred learning</a:t>
            </a:r>
          </a:p>
          <a:p>
            <a:pPr>
              <a:spcAft>
                <a:spcPts val="1200"/>
              </a:spcAft>
              <a:buBlip>
                <a:blip r:embed="rId4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Seminární dny (so+ne) na VŠCHT</a:t>
            </a:r>
            <a:b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Bloky i o národních tématech</a:t>
            </a:r>
          </a:p>
          <a:p>
            <a:pPr>
              <a:spcAft>
                <a:spcPts val="1200"/>
              </a:spcAft>
              <a:buBlip>
                <a:blip r:embed="rId4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Plenární část v hotelu Duo</a:t>
            </a:r>
          </a:p>
          <a:p>
            <a:pPr>
              <a:spcAft>
                <a:spcPts val="1200"/>
              </a:spcAft>
              <a:buBlip>
                <a:blip r:embed="rId4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Vše bez komplikací!</a:t>
            </a:r>
          </a:p>
          <a:p>
            <a:pPr marL="0" indent="0">
              <a:spcAft>
                <a:spcPts val="1200"/>
              </a:spcAft>
              <a:buNone/>
            </a:pPr>
            <a:endParaRPr lang="sk-S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sk-S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75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BF04C940-7049-492B-B66F-7426C3612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A497AB8-BCA0-42D5-8988-D1EC5037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b="1" smtClean="0">
                <a:latin typeface="Source Sans Pro" panose="020B0503030403020204" pitchFamily="34" charset="0"/>
              </a:rPr>
              <a:t>7</a:t>
            </a:fld>
            <a:endParaRPr lang="sk-SK" b="1" dirty="0">
              <a:latin typeface="Source Sans Pro" panose="020B05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65D0B60A-1258-4AF1-97E5-3ED2E4831FF2}"/>
              </a:ext>
            </a:extLst>
          </p:cNvPr>
          <p:cNvSpPr txBox="1">
            <a:spLocks/>
          </p:cNvSpPr>
          <p:nvPr/>
        </p:nvSpPr>
        <p:spPr>
          <a:xfrm>
            <a:off x="838200" y="1473200"/>
            <a:ext cx="10515600" cy="898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>
                <a:latin typeface="Source Sans Pro SemiBold" panose="020B0603030403020204" pitchFamily="34" charset="0"/>
              </a:rPr>
              <a:t>17. listopad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EFA047-5846-4C2F-AFB9-1499DADD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23468" r="6720" b="11111"/>
          <a:stretch/>
        </p:blipFill>
        <p:spPr>
          <a:xfrm>
            <a:off x="3657601" y="2310445"/>
            <a:ext cx="8473440" cy="4486592"/>
          </a:xfrm>
          <a:prstGeom prst="rect">
            <a:avLst/>
          </a:prstGeom>
        </p:spPr>
      </p:pic>
      <p:sp>
        <p:nvSpPr>
          <p:cNvPr id="2" name="Zástupný objekt pre obsah 2">
            <a:extLst>
              <a:ext uri="{FF2B5EF4-FFF2-40B4-BE49-F238E27FC236}">
                <a16:creationId xmlns:a16="http://schemas.microsoft.com/office/drawing/2014/main" id="{A36ECB12-0500-E20C-263F-F450AE4BA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84" y="2476604"/>
            <a:ext cx="5834737" cy="456329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Blip>
                <a:blip r:embed="rId4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Hlávková </a:t>
            </a:r>
            <a:r>
              <a:rPr lang="sk-SK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kolej</a:t>
            </a:r>
            <a:endParaRPr lang="sk-S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Aft>
                <a:spcPts val="1200"/>
              </a:spcAft>
              <a:buBlip>
                <a:blip r:embed="rId4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Žitná ulice</a:t>
            </a:r>
          </a:p>
          <a:p>
            <a:pPr>
              <a:spcAft>
                <a:spcPts val="1200"/>
              </a:spcAft>
              <a:buBlip>
                <a:blip r:embed="rId4"/>
              </a:buBlip>
            </a:pP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Albertov</a:t>
            </a:r>
          </a:p>
          <a:p>
            <a:pPr marL="0" indent="0">
              <a:spcAft>
                <a:spcPts val="1200"/>
              </a:spcAft>
              <a:buNone/>
            </a:pPr>
            <a:endParaRPr lang="sk-S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sk-SK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915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BF04C940-7049-492B-B66F-7426C3612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" y="0"/>
            <a:ext cx="12194145" cy="6858000"/>
          </a:xfrm>
          <a:prstGeom prst="rect">
            <a:avLst/>
          </a:prstGeom>
        </p:spPr>
      </p:pic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A497AB8-BCA0-42D5-8988-D1EC5037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b="1" smtClean="0">
                <a:latin typeface="Source Sans Pro" panose="020B0503030403020204" pitchFamily="34" charset="0"/>
              </a:rPr>
              <a:t>8</a:t>
            </a:fld>
            <a:endParaRPr lang="sk-SK" b="1" dirty="0">
              <a:latin typeface="Source Sans Pro" panose="020B05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65D0B60A-1258-4AF1-97E5-3ED2E4831FF2}"/>
              </a:ext>
            </a:extLst>
          </p:cNvPr>
          <p:cNvSpPr txBox="1">
            <a:spLocks/>
          </p:cNvSpPr>
          <p:nvPr/>
        </p:nvSpPr>
        <p:spPr>
          <a:xfrm>
            <a:off x="496389" y="1473199"/>
            <a:ext cx="10857411" cy="1801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>
                <a:latin typeface="Source Sans Pro SemiBold" panose="020B0603030403020204" pitchFamily="34" charset="0"/>
              </a:rPr>
              <a:t>Oslavy 30. výročí SK RVŠ</a:t>
            </a:r>
            <a:br>
              <a:rPr lang="sk-SK" dirty="0">
                <a:latin typeface="Source Sans Pro SemiBold" panose="020B0603030403020204" pitchFamily="34" charset="0"/>
              </a:rPr>
            </a:br>
            <a:r>
              <a:rPr lang="sk-SK" dirty="0">
                <a:latin typeface="Source Sans Pro SemiBold" panose="020B0603030403020204" pitchFamily="34" charset="0"/>
              </a:rPr>
              <a:t>na VUT.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D90258-FE40-4BF2-9FFC-A5B64C84D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0" y="3118698"/>
            <a:ext cx="5473560" cy="365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B94D1F-EFB0-40CA-BC8F-28A6ADCBC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60" y="119402"/>
            <a:ext cx="4696440" cy="3135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044625-A0F5-4FF5-A084-2A82FD01A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70" y="3388135"/>
            <a:ext cx="5019020" cy="33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26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BF04C940-7049-492B-B66F-7426C3612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" y="0"/>
            <a:ext cx="12194145" cy="6858000"/>
          </a:xfrm>
          <a:prstGeom prst="rect">
            <a:avLst/>
          </a:prstGeom>
        </p:spPr>
      </p:pic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A497AB8-BCA0-42D5-8988-D1EC50371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FFEE-A79C-4904-BBD1-D46422C15B9E}" type="slidenum">
              <a:rPr lang="sk-SK" b="1" smtClean="0">
                <a:latin typeface="Source Sans Pro" panose="020B0503030403020204" pitchFamily="34" charset="0"/>
              </a:rPr>
              <a:t>9</a:t>
            </a:fld>
            <a:endParaRPr lang="sk-SK" b="1" dirty="0">
              <a:latin typeface="Source Sans Pro" panose="020B05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65D0B60A-1258-4AF1-97E5-3ED2E4831FF2}"/>
              </a:ext>
            </a:extLst>
          </p:cNvPr>
          <p:cNvSpPr txBox="1">
            <a:spLocks/>
          </p:cNvSpPr>
          <p:nvPr/>
        </p:nvSpPr>
        <p:spPr>
          <a:xfrm>
            <a:off x="838200" y="1473200"/>
            <a:ext cx="10515600" cy="898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>
                <a:latin typeface="Source Sans Pro SemiBold" panose="020B0603030403020204" pitchFamily="34" charset="0"/>
              </a:rPr>
              <a:t>Situace zdražování kolejí.</a:t>
            </a: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E83008EB-6E1F-48C0-B9F3-EBE5664BB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7894"/>
            <a:ext cx="11258005" cy="4284697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sk-SK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Přijaté u</a:t>
            </a:r>
            <a:r>
              <a:rPr lang="cs-CZ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snesení:</a:t>
            </a:r>
            <a:b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SK RVŠ apeluje na vysoké školy, aby nepřenášely veškerou finanční zátěž spojenou se zvýšenou cenou energií na studentky a studenty.</a:t>
            </a:r>
            <a:b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Koleje mají sloužit jako dostupná alternativa k nájemnímu bydlení v univerzitních městech, kde tato možnost smazává nerovnosti k přístupu ke vzdělávání.</a:t>
            </a:r>
            <a:b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Při zvyšování cen kolejného a stravy by měly vysoké školy přijít s mechanismem pomoci ohroženým studentům a studentkám pomocí ubytovacího stipendia nebo stipendií na pomoc v tíživé finanční situaci.</a:t>
            </a:r>
          </a:p>
        </p:txBody>
      </p:sp>
    </p:spTree>
    <p:extLst>
      <p:ext uri="{BB962C8B-B14F-4D97-AF65-F5344CB8AC3E}">
        <p14:creationId xmlns:p14="http://schemas.microsoft.com/office/powerpoint/2010/main" val="2848606989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CAF5DB507FED84FB090BBCCF42AAC8C" ma:contentTypeVersion="10" ma:contentTypeDescription="Vytvoří nový dokument" ma:contentTypeScope="" ma:versionID="cbd0c0998c83adfcf2fd4510dfcc85f4">
  <xsd:schema xmlns:xsd="http://www.w3.org/2001/XMLSchema" xmlns:xs="http://www.w3.org/2001/XMLSchema" xmlns:p="http://schemas.microsoft.com/office/2006/metadata/properties" xmlns:ns2="8ee1e0a6-e8cd-4dfb-ba53-78941a9b0610" targetNamespace="http://schemas.microsoft.com/office/2006/metadata/properties" ma:root="true" ma:fieldsID="39c6d9cdf4636562186268d92bd27ae1" ns2:_="">
    <xsd:import namespace="8ee1e0a6-e8cd-4dfb-ba53-78941a9b06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e1e0a6-e8cd-4dfb-ba53-78941a9b06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18C7C6-3F26-420D-8FC3-BC27BA438D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B98DAF-0C7A-4EDF-8F98-2F68985A59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e1e0a6-e8cd-4dfb-ba53-78941a9b06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E804A8-955B-4E5B-9177-A924F4B8457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344</Words>
  <Application>Microsoft Office PowerPoint</Application>
  <PresentationFormat>Širokouhlá</PresentationFormat>
  <Paragraphs>48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Source Sans</vt:lpstr>
      <vt:lpstr>Source Sans Pro</vt:lpstr>
      <vt:lpstr>Source Sans Pro SemiBold</vt:lpstr>
      <vt:lpstr>Motív Office</vt:lpstr>
      <vt:lpstr>Informace ze  Studentské komory RVŠ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Info ze SK RVŠ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 Plénum</dc:title>
  <dc:creator>Horváth Martin (188427)</dc:creator>
  <cp:lastModifiedBy>Horváth Martin (188427)</cp:lastModifiedBy>
  <cp:revision>64</cp:revision>
  <dcterms:created xsi:type="dcterms:W3CDTF">2022-02-01T08:48:37Z</dcterms:created>
  <dcterms:modified xsi:type="dcterms:W3CDTF">2023-02-09T08:06:51Z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0x0101003CAF5DB507FED84FB090BBCCF42AAC8C</vt:lpwstr>
  </property>
</Properties>
</file>