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387" r:id="rId4"/>
    <p:sldId id="377" r:id="rId5"/>
    <p:sldId id="376" r:id="rId6"/>
    <p:sldId id="379" r:id="rId7"/>
    <p:sldId id="388" r:id="rId8"/>
    <p:sldId id="389" r:id="rId9"/>
    <p:sldId id="390" r:id="rId10"/>
    <p:sldId id="391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0575C-DAC0-4573-8C96-6ABFC3C8B20A}" v="23" dt="2022-12-13T08:00:19.3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ka Valová" userId="75588888-dced-4ef9-8801-94bcecf290a5" providerId="ADAL" clId="{3220575C-DAC0-4573-8C96-6ABFC3C8B20A}"/>
    <pc:docChg chg="undo custSel addSld delSld modSld">
      <pc:chgData name="Lenka Valová" userId="75588888-dced-4ef9-8801-94bcecf290a5" providerId="ADAL" clId="{3220575C-DAC0-4573-8C96-6ABFC3C8B20A}" dt="2022-12-13T08:53:09.989" v="1894" actId="207"/>
      <pc:docMkLst>
        <pc:docMk/>
      </pc:docMkLst>
      <pc:sldChg chg="modSp mod">
        <pc:chgData name="Lenka Valová" userId="75588888-dced-4ef9-8801-94bcecf290a5" providerId="ADAL" clId="{3220575C-DAC0-4573-8C96-6ABFC3C8B20A}" dt="2022-12-13T08:10:04.609" v="1827" actId="20577"/>
        <pc:sldMkLst>
          <pc:docMk/>
          <pc:sldMk cId="1416254038" sldId="256"/>
        </pc:sldMkLst>
        <pc:spChg chg="mod">
          <ac:chgData name="Lenka Valová" userId="75588888-dced-4ef9-8801-94bcecf290a5" providerId="ADAL" clId="{3220575C-DAC0-4573-8C96-6ABFC3C8B20A}" dt="2022-12-13T08:10:04.609" v="1827" actId="20577"/>
          <ac:spMkLst>
            <pc:docMk/>
            <pc:sldMk cId="1416254038" sldId="256"/>
            <ac:spMk id="3" creationId="{A1A3D48E-D86F-4364-94F1-FD786E8FDCD7}"/>
          </ac:spMkLst>
        </pc:spChg>
      </pc:sldChg>
      <pc:sldChg chg="modSp mod">
        <pc:chgData name="Lenka Valová" userId="75588888-dced-4ef9-8801-94bcecf290a5" providerId="ADAL" clId="{3220575C-DAC0-4573-8C96-6ABFC3C8B20A}" dt="2022-12-13T07:47:16.998" v="1375" actId="20577"/>
        <pc:sldMkLst>
          <pc:docMk/>
          <pc:sldMk cId="1667388217" sldId="270"/>
        </pc:sldMkLst>
        <pc:spChg chg="mod">
          <ac:chgData name="Lenka Valová" userId="75588888-dced-4ef9-8801-94bcecf290a5" providerId="ADAL" clId="{3220575C-DAC0-4573-8C96-6ABFC3C8B20A}" dt="2022-12-13T07:47:16.998" v="1375" actId="20577"/>
          <ac:spMkLst>
            <pc:docMk/>
            <pc:sldMk cId="1667388217" sldId="270"/>
            <ac:spMk id="3" creationId="{00000000-0000-0000-0000-000000000000}"/>
          </ac:spMkLst>
        </pc:spChg>
      </pc:sldChg>
      <pc:sldChg chg="del">
        <pc:chgData name="Lenka Valová" userId="75588888-dced-4ef9-8801-94bcecf290a5" providerId="ADAL" clId="{3220575C-DAC0-4573-8C96-6ABFC3C8B20A}" dt="2022-12-09T08:55:55.310" v="88" actId="47"/>
        <pc:sldMkLst>
          <pc:docMk/>
          <pc:sldMk cId="4095335418" sldId="370"/>
        </pc:sldMkLst>
      </pc:sldChg>
      <pc:sldChg chg="modSp del mod">
        <pc:chgData name="Lenka Valová" userId="75588888-dced-4ef9-8801-94bcecf290a5" providerId="ADAL" clId="{3220575C-DAC0-4573-8C96-6ABFC3C8B20A}" dt="2022-12-09T08:55:56.157" v="89" actId="47"/>
        <pc:sldMkLst>
          <pc:docMk/>
          <pc:sldMk cId="14520524" sldId="373"/>
        </pc:sldMkLst>
        <pc:graphicFrameChg chg="modGraphic">
          <ac:chgData name="Lenka Valová" userId="75588888-dced-4ef9-8801-94bcecf290a5" providerId="ADAL" clId="{3220575C-DAC0-4573-8C96-6ABFC3C8B20A}" dt="2022-12-09T08:54:01.187" v="38" actId="14734"/>
          <ac:graphicFrameMkLst>
            <pc:docMk/>
            <pc:sldMk cId="14520524" sldId="373"/>
            <ac:graphicFrameMk id="4" creationId="{6D094073-9827-A604-2555-F76F9EAA5EDB}"/>
          </ac:graphicFrameMkLst>
        </pc:graphicFrameChg>
      </pc:sldChg>
      <pc:sldChg chg="add del">
        <pc:chgData name="Lenka Valová" userId="75588888-dced-4ef9-8801-94bcecf290a5" providerId="ADAL" clId="{3220575C-DAC0-4573-8C96-6ABFC3C8B20A}" dt="2022-12-09T08:58:12.154" v="130"/>
        <pc:sldMkLst>
          <pc:docMk/>
          <pc:sldMk cId="4258498564" sldId="373"/>
        </pc:sldMkLst>
      </pc:sldChg>
      <pc:sldChg chg="del">
        <pc:chgData name="Lenka Valová" userId="75588888-dced-4ef9-8801-94bcecf290a5" providerId="ADAL" clId="{3220575C-DAC0-4573-8C96-6ABFC3C8B20A}" dt="2022-12-09T08:55:58.655" v="90" actId="47"/>
        <pc:sldMkLst>
          <pc:docMk/>
          <pc:sldMk cId="1384758484" sldId="375"/>
        </pc:sldMkLst>
      </pc:sldChg>
      <pc:sldChg chg="add">
        <pc:chgData name="Lenka Valová" userId="75588888-dced-4ef9-8801-94bcecf290a5" providerId="ADAL" clId="{3220575C-DAC0-4573-8C96-6ABFC3C8B20A}" dt="2022-12-13T07:47:49.316" v="1377"/>
        <pc:sldMkLst>
          <pc:docMk/>
          <pc:sldMk cId="3167941706" sldId="377"/>
        </pc:sldMkLst>
      </pc:sldChg>
      <pc:sldChg chg="del">
        <pc:chgData name="Lenka Valová" userId="75588888-dced-4ef9-8801-94bcecf290a5" providerId="ADAL" clId="{3220575C-DAC0-4573-8C96-6ABFC3C8B20A}" dt="2022-12-13T07:47:43.229" v="1376" actId="2696"/>
        <pc:sldMkLst>
          <pc:docMk/>
          <pc:sldMk cId="3302850166" sldId="377"/>
        </pc:sldMkLst>
      </pc:sldChg>
      <pc:sldChg chg="del">
        <pc:chgData name="Lenka Valová" userId="75588888-dced-4ef9-8801-94bcecf290a5" providerId="ADAL" clId="{3220575C-DAC0-4573-8C96-6ABFC3C8B20A}" dt="2022-12-09T08:57:37.637" v="91" actId="47"/>
        <pc:sldMkLst>
          <pc:docMk/>
          <pc:sldMk cId="1047347979" sldId="378"/>
        </pc:sldMkLst>
      </pc:sldChg>
      <pc:sldChg chg="modSp mod">
        <pc:chgData name="Lenka Valová" userId="75588888-dced-4ef9-8801-94bcecf290a5" providerId="ADAL" clId="{3220575C-DAC0-4573-8C96-6ABFC3C8B20A}" dt="2022-12-13T07:50:16.563" v="1402" actId="20577"/>
        <pc:sldMkLst>
          <pc:docMk/>
          <pc:sldMk cId="3200942734" sldId="379"/>
        </pc:sldMkLst>
        <pc:spChg chg="mod">
          <ac:chgData name="Lenka Valová" userId="75588888-dced-4ef9-8801-94bcecf290a5" providerId="ADAL" clId="{3220575C-DAC0-4573-8C96-6ABFC3C8B20A}" dt="2022-12-09T09:00:31.980" v="163" actId="122"/>
          <ac:spMkLst>
            <pc:docMk/>
            <pc:sldMk cId="3200942734" sldId="379"/>
            <ac:spMk id="2" creationId="{14ACFF8D-A146-598F-FF3D-206BA019CB7D}"/>
          </ac:spMkLst>
        </pc:spChg>
        <pc:spChg chg="mod">
          <ac:chgData name="Lenka Valová" userId="75588888-dced-4ef9-8801-94bcecf290a5" providerId="ADAL" clId="{3220575C-DAC0-4573-8C96-6ABFC3C8B20A}" dt="2022-12-13T07:50:16.563" v="1402" actId="20577"/>
          <ac:spMkLst>
            <pc:docMk/>
            <pc:sldMk cId="3200942734" sldId="379"/>
            <ac:spMk id="3" creationId="{8B2F046B-08BC-5F9A-D2CE-A90A24AF6258}"/>
          </ac:spMkLst>
        </pc:spChg>
      </pc:sldChg>
      <pc:sldChg chg="del">
        <pc:chgData name="Lenka Valová" userId="75588888-dced-4ef9-8801-94bcecf290a5" providerId="ADAL" clId="{3220575C-DAC0-4573-8C96-6ABFC3C8B20A}" dt="2022-12-09T09:28:41.587" v="1303" actId="47"/>
        <pc:sldMkLst>
          <pc:docMk/>
          <pc:sldMk cId="2594283085" sldId="380"/>
        </pc:sldMkLst>
      </pc:sldChg>
      <pc:sldChg chg="del">
        <pc:chgData name="Lenka Valová" userId="75588888-dced-4ef9-8801-94bcecf290a5" providerId="ADAL" clId="{3220575C-DAC0-4573-8C96-6ABFC3C8B20A}" dt="2022-12-09T09:28:42.414" v="1304" actId="47"/>
        <pc:sldMkLst>
          <pc:docMk/>
          <pc:sldMk cId="3257805447" sldId="381"/>
        </pc:sldMkLst>
      </pc:sldChg>
      <pc:sldChg chg="del">
        <pc:chgData name="Lenka Valová" userId="75588888-dced-4ef9-8801-94bcecf290a5" providerId="ADAL" clId="{3220575C-DAC0-4573-8C96-6ABFC3C8B20A}" dt="2022-12-09T09:28:43.045" v="1305" actId="47"/>
        <pc:sldMkLst>
          <pc:docMk/>
          <pc:sldMk cId="1703269805" sldId="382"/>
        </pc:sldMkLst>
      </pc:sldChg>
      <pc:sldChg chg="del">
        <pc:chgData name="Lenka Valová" userId="75588888-dced-4ef9-8801-94bcecf290a5" providerId="ADAL" clId="{3220575C-DAC0-4573-8C96-6ABFC3C8B20A}" dt="2022-12-09T09:28:43.624" v="1306" actId="47"/>
        <pc:sldMkLst>
          <pc:docMk/>
          <pc:sldMk cId="42420212" sldId="383"/>
        </pc:sldMkLst>
      </pc:sldChg>
      <pc:sldChg chg="del">
        <pc:chgData name="Lenka Valová" userId="75588888-dced-4ef9-8801-94bcecf290a5" providerId="ADAL" clId="{3220575C-DAC0-4573-8C96-6ABFC3C8B20A}" dt="2022-12-09T09:28:44.257" v="1307" actId="47"/>
        <pc:sldMkLst>
          <pc:docMk/>
          <pc:sldMk cId="3180576815" sldId="384"/>
        </pc:sldMkLst>
      </pc:sldChg>
      <pc:sldChg chg="del">
        <pc:chgData name="Lenka Valová" userId="75588888-dced-4ef9-8801-94bcecf290a5" providerId="ADAL" clId="{3220575C-DAC0-4573-8C96-6ABFC3C8B20A}" dt="2022-12-09T09:28:45.006" v="1308" actId="47"/>
        <pc:sldMkLst>
          <pc:docMk/>
          <pc:sldMk cId="1600131347" sldId="385"/>
        </pc:sldMkLst>
      </pc:sldChg>
      <pc:sldChg chg="modSp new del mod">
        <pc:chgData name="Lenka Valová" userId="75588888-dced-4ef9-8801-94bcecf290a5" providerId="ADAL" clId="{3220575C-DAC0-4573-8C96-6ABFC3C8B20A}" dt="2022-12-09T08:55:09.926" v="43" actId="47"/>
        <pc:sldMkLst>
          <pc:docMk/>
          <pc:sldMk cId="4109532850" sldId="386"/>
        </pc:sldMkLst>
        <pc:spChg chg="mod">
          <ac:chgData name="Lenka Valová" userId="75588888-dced-4ef9-8801-94bcecf290a5" providerId="ADAL" clId="{3220575C-DAC0-4573-8C96-6ABFC3C8B20A}" dt="2022-12-09T08:53:29.229" v="36" actId="20577"/>
          <ac:spMkLst>
            <pc:docMk/>
            <pc:sldMk cId="4109532850" sldId="386"/>
            <ac:spMk id="2" creationId="{B6262431-2ACC-DE7C-3EDD-88468C37D056}"/>
          </ac:spMkLst>
        </pc:spChg>
        <pc:spChg chg="mod">
          <ac:chgData name="Lenka Valová" userId="75588888-dced-4ef9-8801-94bcecf290a5" providerId="ADAL" clId="{3220575C-DAC0-4573-8C96-6ABFC3C8B20A}" dt="2022-12-09T08:54:26.101" v="41"/>
          <ac:spMkLst>
            <pc:docMk/>
            <pc:sldMk cId="4109532850" sldId="386"/>
            <ac:spMk id="3" creationId="{7CAB5C54-58F9-CFBC-DCF3-E872000346FB}"/>
          </ac:spMkLst>
        </pc:spChg>
      </pc:sldChg>
      <pc:sldChg chg="addSp modSp add mod">
        <pc:chgData name="Lenka Valová" userId="75588888-dced-4ef9-8801-94bcecf290a5" providerId="ADAL" clId="{3220575C-DAC0-4573-8C96-6ABFC3C8B20A}" dt="2022-12-13T08:53:09.989" v="1894" actId="207"/>
        <pc:sldMkLst>
          <pc:docMk/>
          <pc:sldMk cId="4240288975" sldId="387"/>
        </pc:sldMkLst>
        <pc:spChg chg="mod">
          <ac:chgData name="Lenka Valová" userId="75588888-dced-4ef9-8801-94bcecf290a5" providerId="ADAL" clId="{3220575C-DAC0-4573-8C96-6ABFC3C8B20A}" dt="2022-12-09T08:55:37.798" v="87" actId="20577"/>
          <ac:spMkLst>
            <pc:docMk/>
            <pc:sldMk cId="4240288975" sldId="387"/>
            <ac:spMk id="2" creationId="{C1E3335F-A5E2-63E8-98D0-4AF24DF007FE}"/>
          </ac:spMkLst>
        </pc:spChg>
        <pc:spChg chg="add mod">
          <ac:chgData name="Lenka Valová" userId="75588888-dced-4ef9-8801-94bcecf290a5" providerId="ADAL" clId="{3220575C-DAC0-4573-8C96-6ABFC3C8B20A}" dt="2022-12-13T08:53:09.989" v="1894" actId="207"/>
          <ac:spMkLst>
            <pc:docMk/>
            <pc:sldMk cId="4240288975" sldId="387"/>
            <ac:spMk id="3" creationId="{AE772D31-82B3-1AE1-890A-87DE48130627}"/>
          </ac:spMkLst>
        </pc:spChg>
        <pc:graphicFrameChg chg="mod modGraphic">
          <ac:chgData name="Lenka Valová" userId="75588888-dced-4ef9-8801-94bcecf290a5" providerId="ADAL" clId="{3220575C-DAC0-4573-8C96-6ABFC3C8B20A}" dt="2022-12-13T08:51:45.210" v="1832" actId="14100"/>
          <ac:graphicFrameMkLst>
            <pc:docMk/>
            <pc:sldMk cId="4240288975" sldId="387"/>
            <ac:graphicFrameMk id="4" creationId="{6D094073-9827-A604-2555-F76F9EAA5EDB}"/>
          </ac:graphicFrameMkLst>
        </pc:graphicFrameChg>
      </pc:sldChg>
      <pc:sldChg chg="modSp new mod">
        <pc:chgData name="Lenka Valová" userId="75588888-dced-4ef9-8801-94bcecf290a5" providerId="ADAL" clId="{3220575C-DAC0-4573-8C96-6ABFC3C8B20A}" dt="2022-12-13T07:48:50.811" v="1378" actId="6549"/>
        <pc:sldMkLst>
          <pc:docMk/>
          <pc:sldMk cId="176912337" sldId="388"/>
        </pc:sldMkLst>
        <pc:spChg chg="mod">
          <ac:chgData name="Lenka Valová" userId="75588888-dced-4ef9-8801-94bcecf290a5" providerId="ADAL" clId="{3220575C-DAC0-4573-8C96-6ABFC3C8B20A}" dt="2022-12-09T09:01:01.231" v="178" actId="20577"/>
          <ac:spMkLst>
            <pc:docMk/>
            <pc:sldMk cId="176912337" sldId="388"/>
            <ac:spMk id="2" creationId="{49AE0311-BF6D-E288-4E31-F272969BA096}"/>
          </ac:spMkLst>
        </pc:spChg>
        <pc:spChg chg="mod">
          <ac:chgData name="Lenka Valová" userId="75588888-dced-4ef9-8801-94bcecf290a5" providerId="ADAL" clId="{3220575C-DAC0-4573-8C96-6ABFC3C8B20A}" dt="2022-12-13T07:48:50.811" v="1378" actId="6549"/>
          <ac:spMkLst>
            <pc:docMk/>
            <pc:sldMk cId="176912337" sldId="388"/>
            <ac:spMk id="3" creationId="{CAD9F00D-57B0-E262-C1C6-730B7D846F05}"/>
          </ac:spMkLst>
        </pc:spChg>
      </pc:sldChg>
      <pc:sldChg chg="addSp delSp modSp new mod setBg">
        <pc:chgData name="Lenka Valová" userId="75588888-dced-4ef9-8801-94bcecf290a5" providerId="ADAL" clId="{3220575C-DAC0-4573-8C96-6ABFC3C8B20A}" dt="2022-12-13T07:57:56.374" v="1464" actId="20577"/>
        <pc:sldMkLst>
          <pc:docMk/>
          <pc:sldMk cId="3048883994" sldId="389"/>
        </pc:sldMkLst>
        <pc:spChg chg="mod">
          <ac:chgData name="Lenka Valová" userId="75588888-dced-4ef9-8801-94bcecf290a5" providerId="ADAL" clId="{3220575C-DAC0-4573-8C96-6ABFC3C8B20A}" dt="2022-12-13T07:57:56.374" v="1464" actId="20577"/>
          <ac:spMkLst>
            <pc:docMk/>
            <pc:sldMk cId="3048883994" sldId="389"/>
            <ac:spMk id="2" creationId="{2BF4D29D-6425-216D-3740-B001C8110852}"/>
          </ac:spMkLst>
        </pc:spChg>
        <pc:spChg chg="del">
          <ac:chgData name="Lenka Valová" userId="75588888-dced-4ef9-8801-94bcecf290a5" providerId="ADAL" clId="{3220575C-DAC0-4573-8C96-6ABFC3C8B20A}" dt="2022-12-13T07:52:24.383" v="1404"/>
          <ac:spMkLst>
            <pc:docMk/>
            <pc:sldMk cId="3048883994" sldId="389"/>
            <ac:spMk id="3" creationId="{145DC0AA-3ED2-3688-BB4F-7F4390DA9B05}"/>
          </ac:spMkLst>
        </pc:spChg>
        <pc:spChg chg="add mod">
          <ac:chgData name="Lenka Valová" userId="75588888-dced-4ef9-8801-94bcecf290a5" providerId="ADAL" clId="{3220575C-DAC0-4573-8C96-6ABFC3C8B20A}" dt="2022-12-13T07:53:57.816" v="1412" actId="14100"/>
          <ac:spMkLst>
            <pc:docMk/>
            <pc:sldMk cId="3048883994" sldId="389"/>
            <ac:spMk id="5" creationId="{144DD464-425C-3CD2-9EA3-E0E41C68357A}"/>
          </ac:spMkLst>
        </pc:spChg>
        <pc:spChg chg="add del">
          <ac:chgData name="Lenka Valová" userId="75588888-dced-4ef9-8801-94bcecf290a5" providerId="ADAL" clId="{3220575C-DAC0-4573-8C96-6ABFC3C8B20A}" dt="2022-12-13T07:53:08.674" v="1406" actId="26606"/>
          <ac:spMkLst>
            <pc:docMk/>
            <pc:sldMk cId="3048883994" sldId="389"/>
            <ac:spMk id="10" creationId="{9F4444CE-BC8D-4D61-B303-4C05614E62AB}"/>
          </ac:spMkLst>
        </pc:spChg>
        <pc:spChg chg="add del">
          <ac:chgData name="Lenka Valová" userId="75588888-dced-4ef9-8801-94bcecf290a5" providerId="ADAL" clId="{3220575C-DAC0-4573-8C96-6ABFC3C8B20A}" dt="2022-12-13T07:53:08.674" v="1406" actId="26606"/>
          <ac:spMkLst>
            <pc:docMk/>
            <pc:sldMk cId="3048883994" sldId="389"/>
            <ac:spMk id="12" creationId="{62423CA5-E2E1-4789-B759-9906C1C94063}"/>
          </ac:spMkLst>
        </pc:spChg>
        <pc:spChg chg="add del">
          <ac:chgData name="Lenka Valová" userId="75588888-dced-4ef9-8801-94bcecf290a5" providerId="ADAL" clId="{3220575C-DAC0-4573-8C96-6ABFC3C8B20A}" dt="2022-12-13T07:53:08.674" v="1406" actId="26606"/>
          <ac:spMkLst>
            <pc:docMk/>
            <pc:sldMk cId="3048883994" sldId="389"/>
            <ac:spMk id="14" creationId="{73772B81-181F-48B7-8826-4D9686D15DF5}"/>
          </ac:spMkLst>
        </pc:spChg>
        <pc:spChg chg="add del">
          <ac:chgData name="Lenka Valová" userId="75588888-dced-4ef9-8801-94bcecf290a5" providerId="ADAL" clId="{3220575C-DAC0-4573-8C96-6ABFC3C8B20A}" dt="2022-12-13T07:53:08.674" v="1406" actId="26606"/>
          <ac:spMkLst>
            <pc:docMk/>
            <pc:sldMk cId="3048883994" sldId="389"/>
            <ac:spMk id="16" creationId="{B2205F6E-03C6-4E92-877C-E2482F6599AA}"/>
          </ac:spMkLst>
        </pc:spChg>
        <pc:graphicFrameChg chg="add mod ord modGraphic">
          <ac:chgData name="Lenka Valová" userId="75588888-dced-4ef9-8801-94bcecf290a5" providerId="ADAL" clId="{3220575C-DAC0-4573-8C96-6ABFC3C8B20A}" dt="2022-12-13T07:57:29.255" v="1439" actId="20577"/>
          <ac:graphicFrameMkLst>
            <pc:docMk/>
            <pc:sldMk cId="3048883994" sldId="389"/>
            <ac:graphicFrameMk id="4" creationId="{9D4D12A8-E290-754C-8E24-3099EF33BA14}"/>
          </ac:graphicFrameMkLst>
        </pc:graphicFrameChg>
      </pc:sldChg>
      <pc:sldChg chg="addSp delSp modSp new mod">
        <pc:chgData name="Lenka Valová" userId="75588888-dced-4ef9-8801-94bcecf290a5" providerId="ADAL" clId="{3220575C-DAC0-4573-8C96-6ABFC3C8B20A}" dt="2022-12-13T08:04:25.718" v="1488" actId="14100"/>
        <pc:sldMkLst>
          <pc:docMk/>
          <pc:sldMk cId="3880864358" sldId="390"/>
        </pc:sldMkLst>
        <pc:spChg chg="del">
          <ac:chgData name="Lenka Valová" userId="75588888-dced-4ef9-8801-94bcecf290a5" providerId="ADAL" clId="{3220575C-DAC0-4573-8C96-6ABFC3C8B20A}" dt="2022-12-13T07:59:36.032" v="1466"/>
          <ac:spMkLst>
            <pc:docMk/>
            <pc:sldMk cId="3880864358" sldId="390"/>
            <ac:spMk id="3" creationId="{B16C1587-7972-C28A-5BB9-C94771B39A08}"/>
          </ac:spMkLst>
        </pc:spChg>
        <pc:graphicFrameChg chg="add mod modGraphic">
          <ac:chgData name="Lenka Valová" userId="75588888-dced-4ef9-8801-94bcecf290a5" providerId="ADAL" clId="{3220575C-DAC0-4573-8C96-6ABFC3C8B20A}" dt="2022-12-13T08:04:14.971" v="1486" actId="14100"/>
          <ac:graphicFrameMkLst>
            <pc:docMk/>
            <pc:sldMk cId="3880864358" sldId="390"/>
            <ac:graphicFrameMk id="4" creationId="{49925147-686E-CDE0-03C5-F2691A6110C5}"/>
          </ac:graphicFrameMkLst>
        </pc:graphicFrameChg>
        <pc:graphicFrameChg chg="add mod modGraphic">
          <ac:chgData name="Lenka Valová" userId="75588888-dced-4ef9-8801-94bcecf290a5" providerId="ADAL" clId="{3220575C-DAC0-4573-8C96-6ABFC3C8B20A}" dt="2022-12-13T08:04:25.718" v="1488" actId="14100"/>
          <ac:graphicFrameMkLst>
            <pc:docMk/>
            <pc:sldMk cId="3880864358" sldId="390"/>
            <ac:graphicFrameMk id="5" creationId="{A2604CDD-7D7B-6D3B-6502-17DEE039AE4E}"/>
          </ac:graphicFrameMkLst>
        </pc:graphicFrameChg>
      </pc:sldChg>
      <pc:sldChg chg="modSp new mod">
        <pc:chgData name="Lenka Valová" userId="75588888-dced-4ef9-8801-94bcecf290a5" providerId="ADAL" clId="{3220575C-DAC0-4573-8C96-6ABFC3C8B20A}" dt="2022-12-13T08:08:49.842" v="1817" actId="12"/>
        <pc:sldMkLst>
          <pc:docMk/>
          <pc:sldMk cId="3863750914" sldId="391"/>
        </pc:sldMkLst>
        <pc:spChg chg="mod">
          <ac:chgData name="Lenka Valová" userId="75588888-dced-4ef9-8801-94bcecf290a5" providerId="ADAL" clId="{3220575C-DAC0-4573-8C96-6ABFC3C8B20A}" dt="2022-12-13T08:05:09.269" v="1506" actId="20577"/>
          <ac:spMkLst>
            <pc:docMk/>
            <pc:sldMk cId="3863750914" sldId="391"/>
            <ac:spMk id="2" creationId="{18F1E87B-68F8-3B72-0533-0DF8EF0DC04C}"/>
          </ac:spMkLst>
        </pc:spChg>
        <pc:spChg chg="mod">
          <ac:chgData name="Lenka Valová" userId="75588888-dced-4ef9-8801-94bcecf290a5" providerId="ADAL" clId="{3220575C-DAC0-4573-8C96-6ABFC3C8B20A}" dt="2022-12-13T08:08:49.842" v="1817" actId="12"/>
          <ac:spMkLst>
            <pc:docMk/>
            <pc:sldMk cId="3863750914" sldId="391"/>
            <ac:spMk id="3" creationId="{A718410A-9D89-A5CA-F9E2-86AA587CF2E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F9F613-EC0E-42C7-A2EB-ACA9DC9568AC}" type="datetimeFigureOut">
              <a:rPr lang="cs-CZ" smtClean="0"/>
              <a:t>13. 12. 2022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A2832E-0CB3-4898-87E9-477C87CC6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1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56652-3457-4C9A-8C79-64981A883D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Ekonomické informace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A3D48E-D86F-4364-94F1-FD786E8FDC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Předsednictvo RVŠ</a:t>
            </a:r>
          </a:p>
          <a:p>
            <a:r>
              <a:rPr lang="cs-CZ" dirty="0"/>
              <a:t>15.12. 2022</a:t>
            </a:r>
          </a:p>
          <a:p>
            <a:r>
              <a:rPr lang="cs-CZ" dirty="0"/>
              <a:t>Lenka Valová</a:t>
            </a:r>
          </a:p>
        </p:txBody>
      </p:sp>
    </p:spTree>
    <p:extLst>
      <p:ext uri="{BB962C8B-B14F-4D97-AF65-F5344CB8AC3E}">
        <p14:creationId xmlns:p14="http://schemas.microsoft.com/office/powerpoint/2010/main" val="1416254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1E87B-68F8-3B72-0533-0DF8EF0D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na usnesení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18410A-9D89-A5CA-F9E2-86AA587CF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Předsednictvo RVŠ opětovně důrazně upozorňuje na nutnost řešení výrazného, stále se prohlubujícího podfinancování zejména mzdové oblasti činnosti VVŠ a vyzývá vládu ČR k systémovému řešení této problematiky.</a:t>
            </a:r>
          </a:p>
          <a:p>
            <a:r>
              <a:rPr lang="cs-CZ"/>
              <a:t>Předsednictvo RVŠ bere na vědomí informace o závěrech jednání Reprezentativní komise MŠMT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75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5067" y="2060849"/>
            <a:ext cx="9320169" cy="3240360"/>
          </a:xfrm>
        </p:spPr>
        <p:txBody>
          <a:bodyPr>
            <a:normAutofit/>
          </a:bodyPr>
          <a:lstStyle/>
          <a:p>
            <a:r>
              <a:rPr lang="cs-CZ" sz="4400" dirty="0"/>
              <a:t>Státní rozpočet pro oblast Vědy a VŠ na rok  2023</a:t>
            </a:r>
          </a:p>
          <a:p>
            <a:r>
              <a:rPr lang="cs-CZ" sz="4400" dirty="0"/>
              <a:t>Závěry jednání Reprezentativní komise 30.11.2022</a:t>
            </a:r>
          </a:p>
        </p:txBody>
      </p:sp>
    </p:spTree>
    <p:extLst>
      <p:ext uri="{BB962C8B-B14F-4D97-AF65-F5344CB8AC3E}">
        <p14:creationId xmlns:p14="http://schemas.microsoft.com/office/powerpoint/2010/main" val="166738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3335F-A5E2-63E8-98D0-4AF24DF0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ukazatele státního rozpočtu 2023 pro oblast Vědy a VŠ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D094073-9827-A604-2555-F76F9EAA5E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517739"/>
              </p:ext>
            </p:extLst>
          </p:nvPr>
        </p:nvGraphicFramePr>
        <p:xfrm>
          <a:off x="816746" y="1997510"/>
          <a:ext cx="8457258" cy="3672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585">
                  <a:extLst>
                    <a:ext uri="{9D8B030D-6E8A-4147-A177-3AD203B41FA5}">
                      <a16:colId xmlns:a16="http://schemas.microsoft.com/office/drawing/2014/main" val="1818972319"/>
                    </a:ext>
                  </a:extLst>
                </a:gridCol>
                <a:gridCol w="2473436">
                  <a:extLst>
                    <a:ext uri="{9D8B030D-6E8A-4147-A177-3AD203B41FA5}">
                      <a16:colId xmlns:a16="http://schemas.microsoft.com/office/drawing/2014/main" val="756753506"/>
                    </a:ext>
                  </a:extLst>
                </a:gridCol>
                <a:gridCol w="38580">
                  <a:extLst>
                    <a:ext uri="{9D8B030D-6E8A-4147-A177-3AD203B41FA5}">
                      <a16:colId xmlns:a16="http://schemas.microsoft.com/office/drawing/2014/main" val="457942978"/>
                    </a:ext>
                  </a:extLst>
                </a:gridCol>
                <a:gridCol w="1825908">
                  <a:extLst>
                    <a:ext uri="{9D8B030D-6E8A-4147-A177-3AD203B41FA5}">
                      <a16:colId xmlns:a16="http://schemas.microsoft.com/office/drawing/2014/main" val="263160340"/>
                    </a:ext>
                  </a:extLst>
                </a:gridCol>
                <a:gridCol w="1745680">
                  <a:extLst>
                    <a:ext uri="{9D8B030D-6E8A-4147-A177-3AD203B41FA5}">
                      <a16:colId xmlns:a16="http://schemas.microsoft.com/office/drawing/2014/main" val="3210053408"/>
                    </a:ext>
                  </a:extLst>
                </a:gridCol>
                <a:gridCol w="1924069">
                  <a:extLst>
                    <a:ext uri="{9D8B030D-6E8A-4147-A177-3AD203B41FA5}">
                      <a16:colId xmlns:a16="http://schemas.microsoft.com/office/drawing/2014/main" val="3189917478"/>
                    </a:ext>
                  </a:extLst>
                </a:gridCol>
              </a:tblGrid>
              <a:tr h="756945">
                <a:tc gridSpan="3">
                  <a:txBody>
                    <a:bodyPr/>
                    <a:lstStyle/>
                    <a:p>
                      <a:pPr algn="l" fontAlgn="ctr"/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2022 schválený</a:t>
                      </a:r>
                    </a:p>
                  </a:txBody>
                  <a:tcPr marL="0" marR="803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Návrh 2023 </a:t>
                      </a:r>
                    </a:p>
                    <a:p>
                      <a:pPr algn="ctr" fontAlgn="ctr"/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803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23-22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80825918"/>
                  </a:ext>
                </a:extLst>
              </a:tr>
              <a:tr h="39487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Věda a vysoké školy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48 273 547 881</a:t>
                      </a:r>
                      <a:endParaRPr lang="cs-CZ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80339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51 220 509 650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803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070C0"/>
                          </a:solidFill>
                          <a:effectLst/>
                        </a:rPr>
                        <a:t>2 946 961 769</a:t>
                      </a:r>
                      <a:endParaRPr lang="cs-CZ" sz="1400" b="0" i="1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5183234"/>
                  </a:ext>
                </a:extLst>
              </a:tr>
              <a:tr h="9934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v tom: </a:t>
                      </a:r>
                      <a:endParaRPr lang="cs-CZ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vysoké školy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28 601 676 980</a:t>
                      </a:r>
                      <a:endParaRPr lang="cs-CZ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80339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solidFill>
                            <a:srgbClr val="FF0000"/>
                          </a:solidFill>
                          <a:effectLst/>
                        </a:rPr>
                        <a:t>30 915 030 749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803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2 313 353 769</a:t>
                      </a:r>
                      <a:endParaRPr lang="cs-CZ" sz="1400" b="0" i="1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5216238"/>
                  </a:ext>
                </a:extLst>
              </a:tr>
              <a:tr h="11001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výzkum, experimentální vývoj a inovace</a:t>
                      </a:r>
                      <a:endParaRPr lang="pt-BR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19 671 870 901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80339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solidFill>
                            <a:srgbClr val="FF0000"/>
                          </a:solidFill>
                          <a:effectLst/>
                        </a:rPr>
                        <a:t>20 305 478 901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803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633 608 000</a:t>
                      </a:r>
                      <a:endParaRPr lang="cs-CZ" sz="1400" b="0" i="1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2321074"/>
                  </a:ext>
                </a:extLst>
              </a:tr>
              <a:tr h="40318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Výdaje regionálního školství a přímo řízených organizací</a:t>
                      </a:r>
                      <a:endParaRPr lang="cs-CZ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187 872 562 342</a:t>
                      </a:r>
                      <a:endParaRPr lang="cs-CZ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80339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201 460 678 681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803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13 588 116 339</a:t>
                      </a:r>
                      <a:endParaRPr lang="cs-CZ" sz="1400" b="0" i="1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4514797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AE772D31-82B3-1AE1-890A-87DE48130627}"/>
              </a:ext>
            </a:extLst>
          </p:cNvPr>
          <p:cNvSpPr/>
          <p:nvPr/>
        </p:nvSpPr>
        <p:spPr>
          <a:xfrm>
            <a:off x="1740023" y="6054571"/>
            <a:ext cx="6258758" cy="514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Podíl rozpočtu VŠ na kap. 333 </a:t>
            </a:r>
            <a:r>
              <a:rPr lang="cs-CZ" dirty="0">
                <a:solidFill>
                  <a:srgbClr val="FF0000"/>
                </a:solidFill>
              </a:rPr>
              <a:t>11,9%</a:t>
            </a:r>
            <a:r>
              <a:rPr lang="cs-CZ" dirty="0"/>
              <a:t> (v roce 2022 12,09%)</a:t>
            </a:r>
          </a:p>
        </p:txBody>
      </p:sp>
    </p:spTree>
    <p:extLst>
      <p:ext uri="{BB962C8B-B14F-4D97-AF65-F5344CB8AC3E}">
        <p14:creationId xmlns:p14="http://schemas.microsoft.com/office/powerpoint/2010/main" val="424028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36854-8CB6-7B66-D9BA-E530802AF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Výdaje na výzkum, vývoj a inovace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E85C93-0C14-17DD-5E80-36C457BA2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063" y="7139825"/>
            <a:ext cx="13272368" cy="630152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5C7DA0-7568-EF93-0562-E4BE96202D5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6449" y="996685"/>
            <a:ext cx="194250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kumimoji="0" lang="cs-CZ" altLang="cs-CZ" sz="1000" b="1" i="0" u="none" strike="noStrike" cap="none" normalizeH="0" baseline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abulka </a:t>
            </a:r>
            <a:r>
              <a:rPr kumimoji="0" lang="cs-CZ" altLang="cs-CZ" sz="1000" b="1" i="0" u="none" strike="noStrike" cap="none" normalizeH="0" baseline="0" bmk="_Toc11542452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 Výdaje na výzkum, vývoj a inovace v letech 2018 – 2025 </a:t>
            </a:r>
            <a:r>
              <a:rPr kumimoji="0" lang="cs-CZ" altLang="cs-CZ" sz="1000" b="1" i="1" u="none" strike="noStrike" cap="none" normalizeH="0" baseline="0" bmk="_Toc11542452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(v mld. Kč)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Obrázek 68">
            <a:extLst>
              <a:ext uri="{FF2B5EF4-FFF2-40B4-BE49-F238E27FC236}">
                <a16:creationId xmlns:a16="http://schemas.microsoft.com/office/drawing/2014/main" id="{6A6C9210-1D53-ED7E-A10C-5E434B873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705878"/>
            <a:ext cx="9455711" cy="284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F4BF982-E5A6-9888-5B8E-5079177AE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347" y="2315289"/>
            <a:ext cx="1882318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Poznámka: roky 2024 a 2025 bez zahraničních zdrojů.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94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D05A4-F1BF-A92A-2F0F-BE8B252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Střednědobý výhled SR 2024-25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C624682-7EAC-42FC-75D6-8CB9A66C24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658668"/>
              </p:ext>
            </p:extLst>
          </p:nvPr>
        </p:nvGraphicFramePr>
        <p:xfrm>
          <a:off x="677336" y="1476464"/>
          <a:ext cx="8751899" cy="5016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6410">
                  <a:extLst>
                    <a:ext uri="{9D8B030D-6E8A-4147-A177-3AD203B41FA5}">
                      <a16:colId xmlns:a16="http://schemas.microsoft.com/office/drawing/2014/main" val="3447630987"/>
                    </a:ext>
                  </a:extLst>
                </a:gridCol>
                <a:gridCol w="1770607">
                  <a:extLst>
                    <a:ext uri="{9D8B030D-6E8A-4147-A177-3AD203B41FA5}">
                      <a16:colId xmlns:a16="http://schemas.microsoft.com/office/drawing/2014/main" val="1941433263"/>
                    </a:ext>
                  </a:extLst>
                </a:gridCol>
                <a:gridCol w="852755">
                  <a:extLst>
                    <a:ext uri="{9D8B030D-6E8A-4147-A177-3AD203B41FA5}">
                      <a16:colId xmlns:a16="http://schemas.microsoft.com/office/drawing/2014/main" val="460890988"/>
                    </a:ext>
                  </a:extLst>
                </a:gridCol>
                <a:gridCol w="1000709">
                  <a:extLst>
                    <a:ext uri="{9D8B030D-6E8A-4147-A177-3AD203B41FA5}">
                      <a16:colId xmlns:a16="http://schemas.microsoft.com/office/drawing/2014/main" val="2720687628"/>
                    </a:ext>
                  </a:extLst>
                </a:gridCol>
                <a:gridCol w="1000709">
                  <a:extLst>
                    <a:ext uri="{9D8B030D-6E8A-4147-A177-3AD203B41FA5}">
                      <a16:colId xmlns:a16="http://schemas.microsoft.com/office/drawing/2014/main" val="1760793625"/>
                    </a:ext>
                  </a:extLst>
                </a:gridCol>
                <a:gridCol w="1000709">
                  <a:extLst>
                    <a:ext uri="{9D8B030D-6E8A-4147-A177-3AD203B41FA5}">
                      <a16:colId xmlns:a16="http://schemas.microsoft.com/office/drawing/2014/main" val="677290113"/>
                    </a:ext>
                  </a:extLst>
                </a:gridCol>
              </a:tblGrid>
              <a:tr h="50331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Specifické ukazatele - výdaje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2023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2024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2025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2259145321"/>
                  </a:ext>
                </a:extLst>
              </a:tr>
              <a:tr h="36978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Věda a vysoké školy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51 220 509 650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solidFill>
                            <a:srgbClr val="FF0000"/>
                          </a:solidFill>
                          <a:effectLst/>
                        </a:rPr>
                        <a:t>45 600 901 650</a:t>
                      </a:r>
                      <a:endParaRPr lang="cs-CZ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solidFill>
                            <a:srgbClr val="FF0000"/>
                          </a:solidFill>
                          <a:effectLst/>
                        </a:rPr>
                        <a:t>45 660 901 650</a:t>
                      </a:r>
                      <a:endParaRPr lang="cs-CZ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2105998114"/>
                  </a:ext>
                </a:extLst>
              </a:tr>
              <a:tr h="338965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v tom: 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vysoké školy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30 915 030 749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solidFill>
                            <a:srgbClr val="FF0000"/>
                          </a:solidFill>
                          <a:effectLst/>
                        </a:rPr>
                        <a:t>30 115 030 749</a:t>
                      </a:r>
                      <a:endParaRPr lang="cs-CZ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solidFill>
                            <a:srgbClr val="FF0000"/>
                          </a:solidFill>
                          <a:effectLst/>
                        </a:rPr>
                        <a:t>30 115 030 749</a:t>
                      </a:r>
                      <a:endParaRPr lang="cs-CZ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4082639231"/>
                  </a:ext>
                </a:extLst>
              </a:tr>
              <a:tr h="343006">
                <a:tc>
                  <a:txBody>
                    <a:bodyPr/>
                    <a:lstStyle/>
                    <a:p>
                      <a:pPr indent="508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výzkum, experimentální vývoj a inovace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20 305 478 901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solidFill>
                            <a:srgbClr val="FF0000"/>
                          </a:solidFill>
                          <a:effectLst/>
                        </a:rPr>
                        <a:t>15 485 870 901</a:t>
                      </a:r>
                      <a:endParaRPr lang="cs-CZ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solidFill>
                            <a:srgbClr val="FF0000"/>
                          </a:solidFill>
                          <a:effectLst/>
                        </a:rPr>
                        <a:t>15 545 870 901</a:t>
                      </a:r>
                      <a:endParaRPr lang="cs-CZ" sz="9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3403439791"/>
                  </a:ext>
                </a:extLst>
              </a:tr>
              <a:tr h="36978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Výdaje regionálního školství a přímo řízených organizací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201 460 678 681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200 812 178 681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200 812 178 681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3976769341"/>
                  </a:ext>
                </a:extLst>
              </a:tr>
              <a:tr h="36978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Podpora činnosti v oblasti mládeže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294 573 938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294 573 938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294 573 938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1670847574"/>
                  </a:ext>
                </a:extLst>
              </a:tr>
              <a:tr h="36978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Výdaje spojené s výkonem předsednictví ČR v Radě Evropské unie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651 840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2107828519"/>
                  </a:ext>
                </a:extLst>
              </a:tr>
              <a:tr h="36978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Podpora činnosti v oblasti sportu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339 451 351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339 451 351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339 451 351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2384051002"/>
                  </a:ext>
                </a:extLst>
              </a:tr>
              <a:tr h="338965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v tom: 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sportovní reprezentace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215 205 415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215 205 415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215 205 415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2273992627"/>
                  </a:ext>
                </a:extLst>
              </a:tr>
              <a:tr h="338965">
                <a:tc>
                  <a:txBody>
                    <a:bodyPr/>
                    <a:lstStyle/>
                    <a:p>
                      <a:pPr indent="508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školní a vysokoškolský sport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124 245 936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124 245 936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124 245 936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2591800139"/>
                  </a:ext>
                </a:extLst>
              </a:tr>
              <a:tr h="431410">
                <a:tc gridSpan="3"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Výdaje na programy spolufinancované z rozpočtu Evropské unie a z prostředků finančních mechanismů mimo výzkum, vývoj a inovace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8 198 080 120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1 576 954 003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1 576 607 512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4272754896"/>
                  </a:ext>
                </a:extLst>
              </a:tr>
              <a:tr h="369780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Ostatní výdaje na zabezpečení úkolů resortu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508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2 349 086 611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2 350 953 485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2 351 299 976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4123472454"/>
                  </a:ext>
                </a:extLst>
              </a:tr>
              <a:tr h="503311">
                <a:tc>
                  <a:txBody>
                    <a:bodyPr/>
                    <a:lstStyle/>
                    <a:p>
                      <a:pPr indent="1530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Výdaje celkem 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530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63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263 863 032 191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63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250 975 013 108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tc>
                  <a:txBody>
                    <a:bodyPr/>
                    <a:lstStyle/>
                    <a:p>
                      <a:pPr indent="12763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251 035 013 108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92" marR="36992" marT="0" marB="0" anchor="ctr"/>
                </a:tc>
                <a:extLst>
                  <a:ext uri="{0D108BD9-81ED-4DB2-BD59-A6C34878D82A}">
                    <a16:rowId xmlns:a16="http://schemas.microsoft.com/office/drawing/2014/main" val="346051086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07D3081-A50A-3329-3110-A4743AB56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51" y="-81387"/>
            <a:ext cx="12412653" cy="59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6A8DA91-2CDB-CE3C-E42D-950CF06F34BB}"/>
              </a:ext>
            </a:extLst>
          </p:cNvPr>
          <p:cNvSpPr/>
          <p:nvPr/>
        </p:nvSpPr>
        <p:spPr>
          <a:xfrm>
            <a:off x="9571840" y="1930400"/>
            <a:ext cx="1686186" cy="390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/>
              <a:t>-</a:t>
            </a:r>
            <a:r>
              <a:rPr lang="cs-CZ" sz="1400">
                <a:solidFill>
                  <a:schemeClr val="tx1"/>
                </a:solidFill>
              </a:rPr>
              <a:t>5 619 608 000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7AC7AC2-06FC-1CE4-278D-978988EBAADD}"/>
              </a:ext>
            </a:extLst>
          </p:cNvPr>
          <p:cNvSpPr/>
          <p:nvPr/>
        </p:nvSpPr>
        <p:spPr>
          <a:xfrm>
            <a:off x="9571839" y="2390863"/>
            <a:ext cx="1686185" cy="251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>
                <a:solidFill>
                  <a:schemeClr val="tx1"/>
                </a:solidFill>
              </a:rPr>
              <a:t>-800 000 000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97D968C-8645-72E6-D0B6-B5BC8780A69E}"/>
              </a:ext>
            </a:extLst>
          </p:cNvPr>
          <p:cNvSpPr/>
          <p:nvPr/>
        </p:nvSpPr>
        <p:spPr>
          <a:xfrm>
            <a:off x="9571839" y="2776756"/>
            <a:ext cx="1686185" cy="321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>
                <a:solidFill>
                  <a:schemeClr val="tx1"/>
                </a:solidFill>
              </a:rPr>
              <a:t>-4 819 608 000</a:t>
            </a:r>
          </a:p>
        </p:txBody>
      </p:sp>
    </p:spTree>
    <p:extLst>
      <p:ext uri="{BB962C8B-B14F-4D97-AF65-F5344CB8AC3E}">
        <p14:creationId xmlns:p14="http://schemas.microsoft.com/office/powerpoint/2010/main" val="92337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CFF8D-A146-598F-FF3D-206BA019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Jednání Reprezentativní komise  MŠMT  30.11. 2022 </a:t>
            </a:r>
            <a:endParaRPr lang="cs-CZ" sz="13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2F046B-08BC-5F9A-D2CE-A90A24AF6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1395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Předsednictvo RVŠ 24.11.02022 uložilo  svým zástupcům v Reprezentativní komisi MŠMT:</a:t>
            </a:r>
          </a:p>
          <a:p>
            <a:pPr>
              <a:buFontTx/>
              <a:buChar char="-"/>
            </a:pPr>
            <a:r>
              <a:rPr lang="cs-CZ" dirty="0"/>
              <a:t>vyjádřit se k negativnímu dopadu rozdělení částky 800 mil. Kč určených na krytí  zvýšených energetických výdajů VŠ cestou ukazatele F</a:t>
            </a:r>
          </a:p>
          <a:p>
            <a:pPr>
              <a:buFontTx/>
              <a:buChar char="-"/>
            </a:pPr>
            <a:r>
              <a:rPr lang="cs-CZ" dirty="0"/>
              <a:t>doporučit ministerstvu zvážit institucionální povahu zbývající částky nárůstu rozpočtu ve výši 500 mil. Kč a přehodnotit záměr alokovat je VŠ prostřednictvím K</a:t>
            </a:r>
          </a:p>
          <a:p>
            <a:pPr>
              <a:buFontTx/>
              <a:buChar char="-"/>
            </a:pPr>
            <a:r>
              <a:rPr lang="cs-CZ" dirty="0"/>
              <a:t>doporučit ministerstvu upřednostnit nárůst prostředků určených na specifické potřeby studentů oproti nárůstu prostředků na U3V</a:t>
            </a:r>
          </a:p>
          <a:p>
            <a:pPr>
              <a:buFontTx/>
              <a:buChar char="-"/>
            </a:pPr>
            <a:r>
              <a:rPr lang="cs-CZ" dirty="0"/>
              <a:t>doporučit ministerstvu hledat cesty možného posílení mzdových prostředků 4VUŠ v součinnosti s ČKR.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94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AE0311-BF6D-E288-4E31-F272969BA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jednání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D9F00D-57B0-E262-C1C6-730B7D84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6039"/>
            <a:ext cx="9070348" cy="4665323"/>
          </a:xfrm>
        </p:spPr>
        <p:txBody>
          <a:bodyPr/>
          <a:lstStyle/>
          <a:p>
            <a:r>
              <a:rPr lang="cs-CZ" dirty="0"/>
              <a:t>Zástupci obou reprezentací jednoznačně důrazně upozornili na vysoce negativní situaci ve mzdové oblasti zajištění činnosti VVŠ, která je i s ohledem na celkový vývoj mezd v národním hospodářství nadále neudržitelná.</a:t>
            </a:r>
          </a:p>
          <a:p>
            <a:r>
              <a:rPr lang="cs-CZ" dirty="0"/>
              <a:t>Paní náměstkyně Wildová deklarovala stejný názor na mzdovou situaci na VVŠ i ze strany MŠMT a potvrdila nutnost dalších jednání o dané věci s MF a vládou ČR a to nejen ve vztahu k přípravě rozpočtu 2024, ale dle reálného vývoje ještě i pro rok 2023.</a:t>
            </a:r>
          </a:p>
          <a:p>
            <a:r>
              <a:rPr lang="cs-CZ" dirty="0"/>
              <a:t>Byla potvrzena nezbytnost rozepsat nárůst 800 mil. Kč přes ukazatel F </a:t>
            </a:r>
          </a:p>
          <a:p>
            <a:r>
              <a:rPr lang="cs-CZ" dirty="0"/>
              <a:t>Stejně tak i nutnost rozepsat 500 mil. Kč přes ukazatel K</a:t>
            </a:r>
          </a:p>
          <a:p>
            <a:r>
              <a:rPr lang="cs-CZ" dirty="0"/>
              <a:t>Upozornění na nutnost navýšit prostředky na specifické potřeby studentů – souhlas s tím, že jde o vážný narůstající problém, ovšem řešení v rámci rozpočtu 2023 není možné v odpovídající výši, bude řešeno v dalších obdobích</a:t>
            </a:r>
          </a:p>
          <a:p>
            <a:r>
              <a:rPr lang="cs-CZ" dirty="0"/>
              <a:t>Bylo doporučeno navýšit ukazatel K u segmentu 1 – UVŠ – o 40 mil. Kč.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1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4D29D-6425-216D-3740-B001C8110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Nové podklady pro jednání</a:t>
            </a:r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4DD464-425C-3CD2-9EA3-E0E41C683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75" y="5523722"/>
            <a:ext cx="8525750" cy="5176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/>
            </a:pPr>
            <a:r>
              <a:rPr kumimoji="0" lang="en-US" altLang="cs-CZ" sz="15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Zdrojem</a:t>
            </a:r>
            <a:r>
              <a:rPr kumimoji="0" lang="en-US" altLang="cs-CZ" sz="15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kumimoji="0" lang="en-US" altLang="cs-CZ" sz="15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dat</a:t>
            </a:r>
            <a:r>
              <a:rPr kumimoji="0" lang="en-US" altLang="cs-CZ" sz="15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jsou </a:t>
            </a:r>
            <a:r>
              <a:rPr kumimoji="0" lang="en-US" altLang="cs-CZ" sz="15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výstupy</a:t>
            </a:r>
            <a:r>
              <a:rPr kumimoji="0" lang="en-US" altLang="cs-CZ" sz="15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SIMS, </a:t>
            </a:r>
            <a:r>
              <a:rPr kumimoji="0" lang="en-US" altLang="cs-CZ" sz="15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vždy</a:t>
            </a:r>
            <a:r>
              <a:rPr kumimoji="0" lang="en-US" altLang="cs-CZ" sz="15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k 31. 10 </a:t>
            </a:r>
            <a:r>
              <a:rPr kumimoji="0" lang="en-US" altLang="cs-CZ" sz="15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roku</a:t>
            </a:r>
            <a:r>
              <a:rPr kumimoji="0" lang="en-US" altLang="cs-CZ" sz="15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kumimoji="0" lang="en-US" altLang="cs-CZ" sz="15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předcházejícího</a:t>
            </a:r>
            <a:r>
              <a:rPr kumimoji="0" lang="en-US" altLang="cs-CZ" sz="15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kumimoji="0" lang="en-US" altLang="cs-CZ" sz="15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financování</a:t>
            </a:r>
            <a:r>
              <a:rPr kumimoji="0" lang="en-US" altLang="cs-CZ" sz="15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D4D12A8-E290-754C-8E24-3099EF33BA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719528"/>
              </p:ext>
            </p:extLst>
          </p:nvPr>
        </p:nvGraphicFramePr>
        <p:xfrm>
          <a:off x="817474" y="1930401"/>
          <a:ext cx="8525748" cy="3322734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1734525">
                  <a:extLst>
                    <a:ext uri="{9D8B030D-6E8A-4147-A177-3AD203B41FA5}">
                      <a16:colId xmlns:a16="http://schemas.microsoft.com/office/drawing/2014/main" val="3693545715"/>
                    </a:ext>
                  </a:extLst>
                </a:gridCol>
                <a:gridCol w="539367">
                  <a:extLst>
                    <a:ext uri="{9D8B030D-6E8A-4147-A177-3AD203B41FA5}">
                      <a16:colId xmlns:a16="http://schemas.microsoft.com/office/drawing/2014/main" val="938028949"/>
                    </a:ext>
                  </a:extLst>
                </a:gridCol>
                <a:gridCol w="539367">
                  <a:extLst>
                    <a:ext uri="{9D8B030D-6E8A-4147-A177-3AD203B41FA5}">
                      <a16:colId xmlns:a16="http://schemas.microsoft.com/office/drawing/2014/main" val="236939657"/>
                    </a:ext>
                  </a:extLst>
                </a:gridCol>
                <a:gridCol w="539367">
                  <a:extLst>
                    <a:ext uri="{9D8B030D-6E8A-4147-A177-3AD203B41FA5}">
                      <a16:colId xmlns:a16="http://schemas.microsoft.com/office/drawing/2014/main" val="1218460006"/>
                    </a:ext>
                  </a:extLst>
                </a:gridCol>
                <a:gridCol w="539367">
                  <a:extLst>
                    <a:ext uri="{9D8B030D-6E8A-4147-A177-3AD203B41FA5}">
                      <a16:colId xmlns:a16="http://schemas.microsoft.com/office/drawing/2014/main" val="2943489220"/>
                    </a:ext>
                  </a:extLst>
                </a:gridCol>
                <a:gridCol w="539367">
                  <a:extLst>
                    <a:ext uri="{9D8B030D-6E8A-4147-A177-3AD203B41FA5}">
                      <a16:colId xmlns:a16="http://schemas.microsoft.com/office/drawing/2014/main" val="4114026929"/>
                    </a:ext>
                  </a:extLst>
                </a:gridCol>
                <a:gridCol w="539367">
                  <a:extLst>
                    <a:ext uri="{9D8B030D-6E8A-4147-A177-3AD203B41FA5}">
                      <a16:colId xmlns:a16="http://schemas.microsoft.com/office/drawing/2014/main" val="3177897091"/>
                    </a:ext>
                  </a:extLst>
                </a:gridCol>
                <a:gridCol w="468961">
                  <a:extLst>
                    <a:ext uri="{9D8B030D-6E8A-4147-A177-3AD203B41FA5}">
                      <a16:colId xmlns:a16="http://schemas.microsoft.com/office/drawing/2014/main" val="655803561"/>
                    </a:ext>
                  </a:extLst>
                </a:gridCol>
                <a:gridCol w="566597">
                  <a:extLst>
                    <a:ext uri="{9D8B030D-6E8A-4147-A177-3AD203B41FA5}">
                      <a16:colId xmlns:a16="http://schemas.microsoft.com/office/drawing/2014/main" val="1507340023"/>
                    </a:ext>
                  </a:extLst>
                </a:gridCol>
                <a:gridCol w="531901">
                  <a:extLst>
                    <a:ext uri="{9D8B030D-6E8A-4147-A177-3AD203B41FA5}">
                      <a16:colId xmlns:a16="http://schemas.microsoft.com/office/drawing/2014/main" val="3718040764"/>
                    </a:ext>
                  </a:extLst>
                </a:gridCol>
                <a:gridCol w="531901">
                  <a:extLst>
                    <a:ext uri="{9D8B030D-6E8A-4147-A177-3AD203B41FA5}">
                      <a16:colId xmlns:a16="http://schemas.microsoft.com/office/drawing/2014/main" val="462547868"/>
                    </a:ext>
                  </a:extLst>
                </a:gridCol>
                <a:gridCol w="531901">
                  <a:extLst>
                    <a:ext uri="{9D8B030D-6E8A-4147-A177-3AD203B41FA5}">
                      <a16:colId xmlns:a16="http://schemas.microsoft.com/office/drawing/2014/main" val="2368714837"/>
                    </a:ext>
                  </a:extLst>
                </a:gridCol>
                <a:gridCol w="461880">
                  <a:extLst>
                    <a:ext uri="{9D8B030D-6E8A-4147-A177-3AD203B41FA5}">
                      <a16:colId xmlns:a16="http://schemas.microsoft.com/office/drawing/2014/main" val="3645104935"/>
                    </a:ext>
                  </a:extLst>
                </a:gridCol>
                <a:gridCol w="461880">
                  <a:extLst>
                    <a:ext uri="{9D8B030D-6E8A-4147-A177-3AD203B41FA5}">
                      <a16:colId xmlns:a16="http://schemas.microsoft.com/office/drawing/2014/main" val="3926713354"/>
                    </a:ext>
                  </a:extLst>
                </a:gridCol>
              </a:tblGrid>
              <a:tr h="461396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  </a:t>
                      </a:r>
                      <a:endParaRPr lang="cs-CZ" sz="8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6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cs-CZ" sz="1050" b="0" kern="1200" cap="none" spc="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cs-CZ" sz="105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820570"/>
                  </a:ext>
                </a:extLst>
              </a:tr>
              <a:tr h="6197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Celkový počet studentů (bez ohledu na financování) 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364 172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363 252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355 492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345 696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334 054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317 706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304 680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294 651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286 066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284 734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293 726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rgbClr val="FF0000"/>
                          </a:solidFill>
                          <a:effectLst/>
                        </a:rPr>
                        <a:t>301 386</a:t>
                      </a:r>
                      <a:endParaRPr lang="cs-CZ" sz="900" cap="none" spc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rgbClr val="FF0000"/>
                          </a:solidFill>
                          <a:effectLst/>
                        </a:rPr>
                        <a:t>302 229</a:t>
                      </a:r>
                      <a:endParaRPr lang="cs-CZ" sz="900" cap="none" spc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579168"/>
                  </a:ext>
                </a:extLst>
              </a:tr>
              <a:tr h="6197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Přepočtený počet studentů 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334 024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331 725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323 266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312 649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294 575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277 196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263 049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252 471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244 124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243 386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260 527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rgbClr val="FF0000"/>
                          </a:solidFill>
                          <a:effectLst/>
                        </a:rPr>
                        <a:t>265 161</a:t>
                      </a:r>
                      <a:endParaRPr lang="cs-CZ" sz="900" cap="none" spc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rgbClr val="FF0000"/>
                          </a:solidFill>
                          <a:effectLst/>
                        </a:rPr>
                        <a:t>263 628</a:t>
                      </a:r>
                      <a:endParaRPr lang="cs-CZ" sz="900" cap="none" spc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319409"/>
                  </a:ext>
                </a:extLst>
              </a:tr>
              <a:tr h="38220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Limit  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320 200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320 185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304 025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289 482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272 953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265 892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715744"/>
                  </a:ext>
                </a:extLst>
              </a:tr>
              <a:tr h="6197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Započtený počet studentů do výpočtu </a:t>
                      </a:r>
                      <a:r>
                        <a:rPr lang="cs-CZ" sz="900" kern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ukaz</a:t>
                      </a: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. A </a:t>
                      </a:r>
                      <a:r>
                        <a:rPr lang="cs-CZ" sz="900" kern="1200" cap="none" spc="0" baseline="30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317 176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319 191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303 323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288 847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272 751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263 511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92919"/>
                  </a:ext>
                </a:extLst>
              </a:tr>
              <a:tr h="6197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>
                          <a:solidFill>
                            <a:schemeClr val="tx1"/>
                          </a:solidFill>
                          <a:effectLst/>
                        </a:rPr>
                        <a:t>Podíl započteného vůči přepočteném počtu studentů  </a:t>
                      </a:r>
                      <a:endParaRPr lang="cs-CZ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94,96%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96,22%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93,83%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92,39%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92,59%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95,06%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19307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4" marR="2194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kern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endParaRPr lang="cs-CZ" sz="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6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314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883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A77E5-D9F7-7A81-25B2-F386CF37E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9925147-686E-CDE0-03C5-F2691A611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50486"/>
              </p:ext>
            </p:extLst>
          </p:nvPr>
        </p:nvGraphicFramePr>
        <p:xfrm>
          <a:off x="677334" y="0"/>
          <a:ext cx="9025957" cy="5515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052">
                  <a:extLst>
                    <a:ext uri="{9D8B030D-6E8A-4147-A177-3AD203B41FA5}">
                      <a16:colId xmlns:a16="http://schemas.microsoft.com/office/drawing/2014/main" val="1290161204"/>
                    </a:ext>
                  </a:extLst>
                </a:gridCol>
                <a:gridCol w="3501967">
                  <a:extLst>
                    <a:ext uri="{9D8B030D-6E8A-4147-A177-3AD203B41FA5}">
                      <a16:colId xmlns:a16="http://schemas.microsoft.com/office/drawing/2014/main" val="831438192"/>
                    </a:ext>
                  </a:extLst>
                </a:gridCol>
                <a:gridCol w="653930">
                  <a:extLst>
                    <a:ext uri="{9D8B030D-6E8A-4147-A177-3AD203B41FA5}">
                      <a16:colId xmlns:a16="http://schemas.microsoft.com/office/drawing/2014/main" val="2801620574"/>
                    </a:ext>
                  </a:extLst>
                </a:gridCol>
                <a:gridCol w="653930">
                  <a:extLst>
                    <a:ext uri="{9D8B030D-6E8A-4147-A177-3AD203B41FA5}">
                      <a16:colId xmlns:a16="http://schemas.microsoft.com/office/drawing/2014/main" val="4291705599"/>
                    </a:ext>
                  </a:extLst>
                </a:gridCol>
                <a:gridCol w="653930">
                  <a:extLst>
                    <a:ext uri="{9D8B030D-6E8A-4147-A177-3AD203B41FA5}">
                      <a16:colId xmlns:a16="http://schemas.microsoft.com/office/drawing/2014/main" val="3823887384"/>
                    </a:ext>
                  </a:extLst>
                </a:gridCol>
                <a:gridCol w="653930">
                  <a:extLst>
                    <a:ext uri="{9D8B030D-6E8A-4147-A177-3AD203B41FA5}">
                      <a16:colId xmlns:a16="http://schemas.microsoft.com/office/drawing/2014/main" val="3926335805"/>
                    </a:ext>
                  </a:extLst>
                </a:gridCol>
                <a:gridCol w="653930">
                  <a:extLst>
                    <a:ext uri="{9D8B030D-6E8A-4147-A177-3AD203B41FA5}">
                      <a16:colId xmlns:a16="http://schemas.microsoft.com/office/drawing/2014/main" val="4161121467"/>
                    </a:ext>
                  </a:extLst>
                </a:gridCol>
                <a:gridCol w="653930">
                  <a:extLst>
                    <a:ext uri="{9D8B030D-6E8A-4147-A177-3AD203B41FA5}">
                      <a16:colId xmlns:a16="http://schemas.microsoft.com/office/drawing/2014/main" val="3047892074"/>
                    </a:ext>
                  </a:extLst>
                </a:gridCol>
                <a:gridCol w="550679">
                  <a:extLst>
                    <a:ext uri="{9D8B030D-6E8A-4147-A177-3AD203B41FA5}">
                      <a16:colId xmlns:a16="http://schemas.microsoft.com/office/drawing/2014/main" val="3506923686"/>
                    </a:ext>
                  </a:extLst>
                </a:gridCol>
                <a:gridCol w="550679">
                  <a:extLst>
                    <a:ext uri="{9D8B030D-6E8A-4147-A177-3AD203B41FA5}">
                      <a16:colId xmlns:a16="http://schemas.microsoft.com/office/drawing/2014/main" val="3333993484"/>
                    </a:ext>
                  </a:extLst>
                </a:gridCol>
              </a:tblGrid>
              <a:tr h="186518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Veřejná vysoké škola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ctr"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Přepočtená studia/normativní studia/průměrný KEN pro B1+M1+N1+P1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108458"/>
                  </a:ext>
                </a:extLst>
              </a:tr>
              <a:tr h="17763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 dirty="0">
                          <a:effectLst/>
                        </a:rPr>
                        <a:t>Aktuální hodnoty k. 31. 10. 2021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>
                          <a:effectLst/>
                        </a:rPr>
                        <a:t>Referenční hodnoty k 31. 10. 2017</a:t>
                      </a:r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Změna 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682934"/>
                  </a:ext>
                </a:extLst>
              </a:tr>
              <a:tr h="52402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Přepočtení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 dirty="0">
                          <a:effectLst/>
                        </a:rPr>
                        <a:t>Normativní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KEN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Přepočtení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Normativní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KEN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stud.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KEN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ctr"/>
                </a:tc>
                <a:extLst>
                  <a:ext uri="{0D108BD9-81ED-4DB2-BD59-A6C34878D82A}">
                    <a16:rowId xmlns:a16="http://schemas.microsoft.com/office/drawing/2014/main" val="3934643550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1100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Univerzita Karlova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14 316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24 362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12 979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21 272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1,64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10,31%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3,82%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4186592440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1200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Jihočeská univerzita v Českých Budějovicích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3 582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5 692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1,59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3 708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5 796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1,56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-3,39%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1,64%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1817807895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1300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Univerzita Jana Evangelisty Purkyně v Ústí nad Labem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3 261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5 413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1,66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3 038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4 673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1,54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7,32%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7,93%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1395788589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1400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Masarykova univerzita*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11 684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17 671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1,51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11 288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16 381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1,45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3,50%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4,22%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66988502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1500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Univerzita Palackého v Olomouci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7 493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12 094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1,61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6 756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10 423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1,54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10,92%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4,61%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3497333211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1600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Veterinární a farmaceutická univerzita Brno*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633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2 216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3,50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464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1 624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3,50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36,42%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3204528163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1700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Ostravská univerzita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3 587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6 071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1,69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3 180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5 229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1,64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12,78%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2,96%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1668201631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1800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Univerzita Hradec Králové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2 302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3 382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1,47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2 159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2 892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1,34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6,62%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9,66%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1234876388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1900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Slezská univerzita v Opavě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2 728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3 946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1,45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2 189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3 034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1,39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24,62%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4,36%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1343301292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2100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České vysoké učení technické v Praze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7 055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12 929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1,83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7 213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13 609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1,89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-2,19%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-2,88%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1968488402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2200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Vysoká škola chemicko-technologická v Praze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1 867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4 739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2,54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1 658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4 484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2,70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12,61%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-6,14%</a:t>
                      </a:r>
                      <a:endParaRPr lang="cs-CZ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2343297949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2300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Západočeská univerzita v Plzni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4 769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7 506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1,57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4 598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7 066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1,54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3,72%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2,41%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1855986101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2400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Technická univerzita v Liberci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2 501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3 883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1,55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2 441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3 720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1,52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2,48%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1,86%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309871518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2500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Univerzita Pardubice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2 907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4 976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3 071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5 285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-5,36%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-0,53%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1079257456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2600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Vysoké učení technické v Brně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6 984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12 344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7 489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12 793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-6,74%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3,47%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2105051626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2700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Vysoká škola báňská - Technická univerzita Ostrava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5 440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8 500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1,56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5 280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8 085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1,53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3,03%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2,04%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258016488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2800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Univerzita Tomáše Bati ve Zlíně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4 284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7 574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4 097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7 259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4,56%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-0,21%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164752932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3100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Vysoká škola ekonomická v Praze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4 989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5 524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1,11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4 988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5 484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1,10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0,72%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3057007737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4100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Česká zemědělská univerzita v Praze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9 439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16 163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8 944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15 056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1,68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5,53%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3905211334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4300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Mendelova univerzita v Brně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3 781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6 837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1,81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3 584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6 433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1,79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5,50%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0,74%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2678550296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5100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Akademie múzických umění v Praze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437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2 575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5,90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434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2 558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5,90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0,69%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3734813422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5200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Akademie výtvarných umění v Praze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471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5,61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330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5,90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50,00%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-4,94%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801856598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5300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Vysoká škola uměleckoprůmyslová v Praze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166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915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5,53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178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1 001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5,62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-7,02%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-1,66%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4098600524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5400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Janáčkova akademie múzických umění v Brně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242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1 425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5,90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229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1 351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5,90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5,46%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3142287163"/>
                  </a:ext>
                </a:extLst>
              </a:tr>
              <a:tr h="177636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5500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Vysoká škola polytechnická Jihlava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1 092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1 525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1,40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1 134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1 602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1,41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-3,66%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-1,18%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3232116650"/>
                  </a:ext>
                </a:extLst>
              </a:tr>
              <a:tr h="186518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5600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Vysoká škola technická a ekonomická v Českých Budějovicích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1 263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1 685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1,33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1 184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1 614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1,36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6,67%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effectLst/>
                        </a:rPr>
                        <a:t>-2,14%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0" anchor="b"/>
                </a:tc>
                <a:extLst>
                  <a:ext uri="{0D108BD9-81ED-4DB2-BD59-A6C34878D82A}">
                    <a16:rowId xmlns:a16="http://schemas.microsoft.com/office/drawing/2014/main" val="2532350389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2604CDD-7D7B-6D3B-6502-17DEE039A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892453"/>
              </p:ext>
            </p:extLst>
          </p:nvPr>
        </p:nvGraphicFramePr>
        <p:xfrm>
          <a:off x="677334" y="5515596"/>
          <a:ext cx="9025956" cy="107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526">
                  <a:extLst>
                    <a:ext uri="{9D8B030D-6E8A-4147-A177-3AD203B41FA5}">
                      <a16:colId xmlns:a16="http://schemas.microsoft.com/office/drawing/2014/main" val="3670525758"/>
                    </a:ext>
                  </a:extLst>
                </a:gridCol>
                <a:gridCol w="4339140">
                  <a:extLst>
                    <a:ext uri="{9D8B030D-6E8A-4147-A177-3AD203B41FA5}">
                      <a16:colId xmlns:a16="http://schemas.microsoft.com/office/drawing/2014/main" val="103828243"/>
                    </a:ext>
                  </a:extLst>
                </a:gridCol>
                <a:gridCol w="810258">
                  <a:extLst>
                    <a:ext uri="{9D8B030D-6E8A-4147-A177-3AD203B41FA5}">
                      <a16:colId xmlns:a16="http://schemas.microsoft.com/office/drawing/2014/main" val="2152366987"/>
                    </a:ext>
                  </a:extLst>
                </a:gridCol>
                <a:gridCol w="810258">
                  <a:extLst>
                    <a:ext uri="{9D8B030D-6E8A-4147-A177-3AD203B41FA5}">
                      <a16:colId xmlns:a16="http://schemas.microsoft.com/office/drawing/2014/main" val="3830499679"/>
                    </a:ext>
                  </a:extLst>
                </a:gridCol>
                <a:gridCol w="810258">
                  <a:extLst>
                    <a:ext uri="{9D8B030D-6E8A-4147-A177-3AD203B41FA5}">
                      <a16:colId xmlns:a16="http://schemas.microsoft.com/office/drawing/2014/main" val="2526801491"/>
                    </a:ext>
                  </a:extLst>
                </a:gridCol>
                <a:gridCol w="810258">
                  <a:extLst>
                    <a:ext uri="{9D8B030D-6E8A-4147-A177-3AD203B41FA5}">
                      <a16:colId xmlns:a16="http://schemas.microsoft.com/office/drawing/2014/main" val="767095932"/>
                    </a:ext>
                  </a:extLst>
                </a:gridCol>
                <a:gridCol w="810258">
                  <a:extLst>
                    <a:ext uri="{9D8B030D-6E8A-4147-A177-3AD203B41FA5}">
                      <a16:colId xmlns:a16="http://schemas.microsoft.com/office/drawing/2014/main" val="4054534631"/>
                    </a:ext>
                  </a:extLst>
                </a:gridCol>
              </a:tblGrid>
              <a:tr h="149402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dirty="0">
                          <a:effectLst/>
                        </a:rPr>
                        <a:t>Pozn.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7563793"/>
                  </a:ext>
                </a:extLst>
              </a:tr>
              <a:tr h="270418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dirty="0">
                          <a:effectLst/>
                        </a:rPr>
                        <a:t>U  uměleckých VVŠ a neuniverzitních VVŠ se krácení na základě dojednaného postupu neuplatňuje.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5620185"/>
                  </a:ext>
                </a:extLst>
              </a:tr>
              <a:tr h="270418">
                <a:tc gridSpan="7"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 dirty="0">
                          <a:effectLst/>
                        </a:rPr>
                        <a:t>*) Od 1. 7. 2020 došlo k přesunu farmaceutické fakulty VFU na MU - úprava dat za rok 2017 - odečtení údaje 2017 od VFU a přičtení MU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73333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dirty="0">
                          <a:effectLst/>
                        </a:rPr>
                        <a:t>Přepočtená studia </a:t>
                      </a:r>
                      <a:r>
                        <a:rPr lang="cs-CZ" sz="800" u="none" strike="noStrike" dirty="0" err="1">
                          <a:effectLst/>
                        </a:rPr>
                        <a:t>FaF</a:t>
                      </a:r>
                      <a:r>
                        <a:rPr lang="cs-CZ" sz="800" u="none" strike="noStrike" dirty="0">
                          <a:effectLst/>
                        </a:rPr>
                        <a:t> VFU v roce 2017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>
                          <a:effectLst/>
                        </a:rPr>
                        <a:t>190,5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9899053"/>
                  </a:ext>
                </a:extLst>
              </a:tr>
              <a:tr h="149402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Normativní studia FaF VFU v roce 2017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u="none" strike="noStrike" dirty="0">
                          <a:effectLst/>
                        </a:rPr>
                        <a:t>428,63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979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86435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1494</Words>
  <Application>Microsoft Office PowerPoint</Application>
  <PresentationFormat>Širokoúhlá obrazovka</PresentationFormat>
  <Paragraphs>492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Fazeta</vt:lpstr>
      <vt:lpstr>Ekonomické informace</vt:lpstr>
      <vt:lpstr>Obsah</vt:lpstr>
      <vt:lpstr>Specifické ukazatele státního rozpočtu 2023 pro oblast Vědy a VŠ</vt:lpstr>
      <vt:lpstr>Výdaje na výzkum, vývoj a inovace</vt:lpstr>
      <vt:lpstr>Střednědobý výhled SR 2024-25 </vt:lpstr>
      <vt:lpstr>Jednání Reprezentativní komise  MŠMT  30.11. 2022 </vt:lpstr>
      <vt:lpstr>Závěry jednání</vt:lpstr>
      <vt:lpstr>Nové podklady pro jednání</vt:lpstr>
      <vt:lpstr>Prezentace aplikace PowerPoint</vt:lpstr>
      <vt:lpstr>Návrh na usnesení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Ekonomické informace</dc:title>
  <dc:creator>Lenka Valová</dc:creator>
  <cp:lastModifiedBy>Lenka Valová</cp:lastModifiedBy>
  <cp:revision>2</cp:revision>
  <cp:lastPrinted>2022-06-14T10:59:28Z</cp:lastPrinted>
  <dcterms:created xsi:type="dcterms:W3CDTF">2022-04-13T08:08:22Z</dcterms:created>
  <dcterms:modified xsi:type="dcterms:W3CDTF">2022-12-13T08:53:14Z</dcterms:modified>
</cp:coreProperties>
</file>