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75" r:id="rId5"/>
    <p:sldId id="259" r:id="rId6"/>
    <p:sldId id="261" r:id="rId7"/>
    <p:sldId id="264" r:id="rId8"/>
    <p:sldId id="263" r:id="rId9"/>
    <p:sldId id="262" r:id="rId10"/>
    <p:sldId id="280" r:id="rId11"/>
    <p:sldId id="282" r:id="rId12"/>
    <p:sldId id="265" r:id="rId13"/>
    <p:sldId id="276" r:id="rId14"/>
    <p:sldId id="277" r:id="rId15"/>
    <p:sldId id="278" r:id="rId16"/>
    <p:sldId id="279" r:id="rId17"/>
    <p:sldId id="281" r:id="rId18"/>
  </p:sldIdLst>
  <p:sldSz cx="12192000" cy="6858000"/>
  <p:notesSz cx="6735763" cy="98663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3" d="100"/>
          <a:sy n="63" d="100"/>
        </p:scale>
        <p:origin x="80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G:\M&#367;j%20disk\RVS\financovani%20VS\4c5fcb4c-cfa5-46a5-a660-6419728fd42f.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msmt.cz\os_private\Sekce_III\30_odbor\300_odd&#283;len&#237;\Dal&#353;&#237;\demo%20predikce\predikce%2019%20let&#237;%202017_akt%2020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M&#367;j%20disk\RVS\financovani%20VS\rozpocet_MSM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G:\M&#367;j%20disk\RVS\financovani%20VS\rozpocet_MSMT.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oleObject" Target="file:///G:\M&#367;j%20disk\RVS\financovani%20VS\rozpocet_MSM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G:\M&#367;j%20disk\RVS\financovani%20VS\rozpocet\rozpis_vyvoj.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G:\M&#367;j%20disk\RVS\financovani%20VS\rozpocet\Kopie%20-%20rozpis_vyvoj.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G:\M&#367;j%20disk\RVS\financovani%20VS\mzdy\Mzdy_2023_doc_mazouch.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a:t>Public expenditure on education as a percentage of GDP (2020)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col"/>
        <c:grouping val="clustered"/>
        <c:varyColors val="0"/>
        <c:ser>
          <c:idx val="0"/>
          <c:order val="0"/>
          <c:spPr>
            <a:solidFill>
              <a:schemeClr val="accent1"/>
            </a:solidFill>
            <a:ln>
              <a:noFill/>
            </a:ln>
            <a:effectLst/>
          </c:spPr>
          <c:invertIfNegative val="0"/>
          <c:cat>
            <c:strRef>
              <c:f>'Indicator C4 Total public expen'!$A$11:$C$49</c:f>
              <c:strCache>
                <c:ptCount val="39"/>
                <c:pt idx="0">
                  <c:v>Australia</c:v>
                </c:pt>
                <c:pt idx="1">
                  <c:v>Austria</c:v>
                </c:pt>
                <c:pt idx="2">
                  <c:v>Chile</c:v>
                </c:pt>
                <c:pt idx="3">
                  <c:v>Colombia</c:v>
                </c:pt>
                <c:pt idx="4">
                  <c:v>Costa Rica</c:v>
                </c:pt>
                <c:pt idx="5">
                  <c:v>Czechia</c:v>
                </c:pt>
                <c:pt idx="6">
                  <c:v>Denmark</c:v>
                </c:pt>
                <c:pt idx="7">
                  <c:v>Estonia</c:v>
                </c:pt>
                <c:pt idx="8">
                  <c:v>Finland</c:v>
                </c:pt>
                <c:pt idx="9">
                  <c:v>France</c:v>
                </c:pt>
                <c:pt idx="10">
                  <c:v>Germany</c:v>
                </c:pt>
                <c:pt idx="11">
                  <c:v>Hungary</c:v>
                </c:pt>
                <c:pt idx="12">
                  <c:v>Iceland</c:v>
                </c:pt>
                <c:pt idx="13">
                  <c:v>Ireland</c:v>
                </c:pt>
                <c:pt idx="14">
                  <c:v>Israel</c:v>
                </c:pt>
                <c:pt idx="15">
                  <c:v>Italy</c:v>
                </c:pt>
                <c:pt idx="16">
                  <c:v>Latvia</c:v>
                </c:pt>
                <c:pt idx="17">
                  <c:v>Lithuania</c:v>
                </c:pt>
                <c:pt idx="18">
                  <c:v>Luxembourg</c:v>
                </c:pt>
                <c:pt idx="19">
                  <c:v>Mexico</c:v>
                </c:pt>
                <c:pt idx="20">
                  <c:v>Netherlands</c:v>
                </c:pt>
                <c:pt idx="21">
                  <c:v>New Zealand</c:v>
                </c:pt>
                <c:pt idx="22">
                  <c:v>Norway</c:v>
                </c:pt>
                <c:pt idx="23">
                  <c:v>Poland</c:v>
                </c:pt>
                <c:pt idx="24">
                  <c:v>Slovak Republic</c:v>
                </c:pt>
                <c:pt idx="25">
                  <c:v>Slovenia</c:v>
                </c:pt>
                <c:pt idx="26">
                  <c:v>Spain</c:v>
                </c:pt>
                <c:pt idx="27">
                  <c:v>Sweden</c:v>
                </c:pt>
                <c:pt idx="28">
                  <c:v>Switzerland</c:v>
                </c:pt>
                <c:pt idx="29">
                  <c:v>United Kingdom</c:v>
                </c:pt>
                <c:pt idx="30">
                  <c:v>EU25</c:v>
                </c:pt>
                <c:pt idx="31">
                  <c:v>  Argentina</c:v>
                </c:pt>
                <c:pt idx="32">
                  <c:v>  Brazil</c:v>
                </c:pt>
                <c:pt idx="33">
                  <c:v>  Bulgaria</c:v>
                </c:pt>
                <c:pt idx="34">
                  <c:v>  Croatia</c:v>
                </c:pt>
                <c:pt idx="35">
                  <c:v>  India</c:v>
                </c:pt>
                <c:pt idx="36">
                  <c:v>  Peru</c:v>
                </c:pt>
                <c:pt idx="37">
                  <c:v>  Romania</c:v>
                </c:pt>
                <c:pt idx="38">
                  <c:v>  South Africa</c:v>
                </c:pt>
              </c:strCache>
            </c:strRef>
          </c:cat>
          <c:val>
            <c:numRef>
              <c:f>'Indicator C4 Total public expen'!$D$11:$D$49</c:f>
              <c:numCache>
                <c:formatCode>#\ ##0.0_ ;\-#\ ##0.0\ </c:formatCode>
                <c:ptCount val="39"/>
                <c:pt idx="0">
                  <c:v>5.4690019999999999E-2</c:v>
                </c:pt>
                <c:pt idx="1">
                  <c:v>5.5690129999999997E-2</c:v>
                </c:pt>
                <c:pt idx="2">
                  <c:v>5.6556139999999998E-2</c:v>
                </c:pt>
                <c:pt idx="3">
                  <c:v>5.2603520000000001E-2</c:v>
                </c:pt>
                <c:pt idx="4">
                  <c:v>6.6289829999999994E-2</c:v>
                </c:pt>
                <c:pt idx="5">
                  <c:v>4.7215899999999998E-2</c:v>
                </c:pt>
                <c:pt idx="6">
                  <c:v>7.3891120000000005E-2</c:v>
                </c:pt>
                <c:pt idx="7">
                  <c:v>5.5199310000000001E-2</c:v>
                </c:pt>
                <c:pt idx="8">
                  <c:v>6.6349430000000001E-2</c:v>
                </c:pt>
                <c:pt idx="9">
                  <c:v>5.6778450000000001E-2</c:v>
                </c:pt>
                <c:pt idx="10">
                  <c:v>5.5875880000000003E-2</c:v>
                </c:pt>
                <c:pt idx="11">
                  <c:v>4.1563990000000002E-2</c:v>
                </c:pt>
                <c:pt idx="12">
                  <c:v>8.5582190000000002E-2</c:v>
                </c:pt>
                <c:pt idx="13">
                  <c:v>3.2718570000000002E-2</c:v>
                </c:pt>
                <c:pt idx="14">
                  <c:v>6.4623020000000003E-2</c:v>
                </c:pt>
                <c:pt idx="15">
                  <c:v>4.4419479999999997E-2</c:v>
                </c:pt>
                <c:pt idx="16">
                  <c:v>4.8210370000000002E-2</c:v>
                </c:pt>
                <c:pt idx="17">
                  <c:v>4.5179759999999999E-2</c:v>
                </c:pt>
                <c:pt idx="18">
                  <c:v>3.8382279999999998E-2</c:v>
                </c:pt>
                <c:pt idx="19">
                  <c:v>4.6257220000000002E-2</c:v>
                </c:pt>
                <c:pt idx="20">
                  <c:v>5.4238130000000002E-2</c:v>
                </c:pt>
                <c:pt idx="21">
                  <c:v>5.7072640000000001E-2</c:v>
                </c:pt>
                <c:pt idx="22">
                  <c:v>9.5246499999999998E-2</c:v>
                </c:pt>
                <c:pt idx="23">
                  <c:v>4.8526519999999997E-2</c:v>
                </c:pt>
                <c:pt idx="24">
                  <c:v>4.7661170000000003E-2</c:v>
                </c:pt>
                <c:pt idx="25">
                  <c:v>5.3865150000000001E-2</c:v>
                </c:pt>
                <c:pt idx="26">
                  <c:v>4.8998710000000001E-2</c:v>
                </c:pt>
                <c:pt idx="27">
                  <c:v>7.9256099999999996E-2</c:v>
                </c:pt>
                <c:pt idx="28">
                  <c:v>5.2916390000000001E-2</c:v>
                </c:pt>
                <c:pt idx="29">
                  <c:v>5.5779099999999998E-2</c:v>
                </c:pt>
                <c:pt idx="30">
                  <c:v>5.0876631999999998E-2</c:v>
                </c:pt>
                <c:pt idx="31">
                  <c:v>5.0160509999999998E-2</c:v>
                </c:pt>
                <c:pt idx="32">
                  <c:v>5.7714960000000003E-2</c:v>
                </c:pt>
                <c:pt idx="33">
                  <c:v>4.5028659999999998E-2</c:v>
                </c:pt>
                <c:pt idx="34">
                  <c:v>4.4344210000000002E-2</c:v>
                </c:pt>
                <c:pt idx="35">
                  <c:v>4.3589780000000002E-2</c:v>
                </c:pt>
                <c:pt idx="36">
                  <c:v>4.2531949999999999E-2</c:v>
                </c:pt>
                <c:pt idx="37">
                  <c:v>3.5892569999999999E-2</c:v>
                </c:pt>
                <c:pt idx="38">
                  <c:v>6.9785879999999995E-2</c:v>
                </c:pt>
              </c:numCache>
            </c:numRef>
          </c:val>
          <c:extLst>
            <c:ext xmlns:c16="http://schemas.microsoft.com/office/drawing/2014/chart" uri="{C3380CC4-5D6E-409C-BE32-E72D297353CC}">
              <c16:uniqueId val="{00000000-72CF-4A48-8A56-50CD266B52C9}"/>
            </c:ext>
          </c:extLst>
        </c:ser>
        <c:dLbls>
          <c:showLegendKey val="0"/>
          <c:showVal val="0"/>
          <c:showCatName val="0"/>
          <c:showSerName val="0"/>
          <c:showPercent val="0"/>
          <c:showBubbleSize val="0"/>
        </c:dLbls>
        <c:gapWidth val="219"/>
        <c:overlap val="-27"/>
        <c:axId val="1357098416"/>
        <c:axId val="1357099376"/>
      </c:barChart>
      <c:lineChart>
        <c:grouping val="standard"/>
        <c:varyColors val="0"/>
        <c:ser>
          <c:idx val="1"/>
          <c:order val="1"/>
          <c:spPr>
            <a:ln w="28575" cap="rnd">
              <a:solidFill>
                <a:schemeClr val="accent2"/>
              </a:solidFill>
              <a:round/>
            </a:ln>
            <a:effectLst/>
          </c:spPr>
          <c:marker>
            <c:symbol val="none"/>
          </c:marker>
          <c:cat>
            <c:strRef>
              <c:f>'Indicator C4 Total public expen'!$A$11:$C$49</c:f>
              <c:strCache>
                <c:ptCount val="39"/>
                <c:pt idx="0">
                  <c:v>Australia</c:v>
                </c:pt>
                <c:pt idx="1">
                  <c:v>Austria</c:v>
                </c:pt>
                <c:pt idx="2">
                  <c:v>Chile</c:v>
                </c:pt>
                <c:pt idx="3">
                  <c:v>Colombia</c:v>
                </c:pt>
                <c:pt idx="4">
                  <c:v>Costa Rica</c:v>
                </c:pt>
                <c:pt idx="5">
                  <c:v>Czechia</c:v>
                </c:pt>
                <c:pt idx="6">
                  <c:v>Denmark</c:v>
                </c:pt>
                <c:pt idx="7">
                  <c:v>Estonia</c:v>
                </c:pt>
                <c:pt idx="8">
                  <c:v>Finland</c:v>
                </c:pt>
                <c:pt idx="9">
                  <c:v>France</c:v>
                </c:pt>
                <c:pt idx="10">
                  <c:v>Germany</c:v>
                </c:pt>
                <c:pt idx="11">
                  <c:v>Hungary</c:v>
                </c:pt>
                <c:pt idx="12">
                  <c:v>Iceland</c:v>
                </c:pt>
                <c:pt idx="13">
                  <c:v>Ireland</c:v>
                </c:pt>
                <c:pt idx="14">
                  <c:v>Israel</c:v>
                </c:pt>
                <c:pt idx="15">
                  <c:v>Italy</c:v>
                </c:pt>
                <c:pt idx="16">
                  <c:v>Latvia</c:v>
                </c:pt>
                <c:pt idx="17">
                  <c:v>Lithuania</c:v>
                </c:pt>
                <c:pt idx="18">
                  <c:v>Luxembourg</c:v>
                </c:pt>
                <c:pt idx="19">
                  <c:v>Mexico</c:v>
                </c:pt>
                <c:pt idx="20">
                  <c:v>Netherlands</c:v>
                </c:pt>
                <c:pt idx="21">
                  <c:v>New Zealand</c:v>
                </c:pt>
                <c:pt idx="22">
                  <c:v>Norway</c:v>
                </c:pt>
                <c:pt idx="23">
                  <c:v>Poland</c:v>
                </c:pt>
                <c:pt idx="24">
                  <c:v>Slovak Republic</c:v>
                </c:pt>
                <c:pt idx="25">
                  <c:v>Slovenia</c:v>
                </c:pt>
                <c:pt idx="26">
                  <c:v>Spain</c:v>
                </c:pt>
                <c:pt idx="27">
                  <c:v>Sweden</c:v>
                </c:pt>
                <c:pt idx="28">
                  <c:v>Switzerland</c:v>
                </c:pt>
                <c:pt idx="29">
                  <c:v>United Kingdom</c:v>
                </c:pt>
                <c:pt idx="30">
                  <c:v>EU25</c:v>
                </c:pt>
                <c:pt idx="31">
                  <c:v>  Argentina</c:v>
                </c:pt>
                <c:pt idx="32">
                  <c:v>  Brazil</c:v>
                </c:pt>
                <c:pt idx="33">
                  <c:v>  Bulgaria</c:v>
                </c:pt>
                <c:pt idx="34">
                  <c:v>  Croatia</c:v>
                </c:pt>
                <c:pt idx="35">
                  <c:v>  India</c:v>
                </c:pt>
                <c:pt idx="36">
                  <c:v>  Peru</c:v>
                </c:pt>
                <c:pt idx="37">
                  <c:v>  Romania</c:v>
                </c:pt>
                <c:pt idx="38">
                  <c:v>  South Africa</c:v>
                </c:pt>
              </c:strCache>
            </c:strRef>
          </c:cat>
          <c:val>
            <c:numRef>
              <c:f>'Indicator C4 Total public expen'!$E$11:$E$49</c:f>
              <c:numCache>
                <c:formatCode>General</c:formatCode>
                <c:ptCount val="39"/>
                <c:pt idx="0">
                  <c:v>5.6000000000000001E-2</c:v>
                </c:pt>
                <c:pt idx="1">
                  <c:v>5.6000000000000001E-2</c:v>
                </c:pt>
                <c:pt idx="2">
                  <c:v>5.6000000000000001E-2</c:v>
                </c:pt>
                <c:pt idx="3">
                  <c:v>5.6000000000000001E-2</c:v>
                </c:pt>
                <c:pt idx="4">
                  <c:v>5.6000000000000001E-2</c:v>
                </c:pt>
                <c:pt idx="5">
                  <c:v>5.6000000000000001E-2</c:v>
                </c:pt>
                <c:pt idx="6">
                  <c:v>5.6000000000000001E-2</c:v>
                </c:pt>
                <c:pt idx="7">
                  <c:v>5.6000000000000001E-2</c:v>
                </c:pt>
                <c:pt idx="8">
                  <c:v>5.6000000000000001E-2</c:v>
                </c:pt>
                <c:pt idx="9">
                  <c:v>5.6000000000000001E-2</c:v>
                </c:pt>
                <c:pt idx="10">
                  <c:v>5.6000000000000001E-2</c:v>
                </c:pt>
                <c:pt idx="11">
                  <c:v>5.6000000000000001E-2</c:v>
                </c:pt>
                <c:pt idx="12">
                  <c:v>5.6000000000000001E-2</c:v>
                </c:pt>
                <c:pt idx="13">
                  <c:v>5.6000000000000001E-2</c:v>
                </c:pt>
                <c:pt idx="14">
                  <c:v>5.6000000000000001E-2</c:v>
                </c:pt>
                <c:pt idx="15">
                  <c:v>5.6000000000000001E-2</c:v>
                </c:pt>
                <c:pt idx="16">
                  <c:v>5.6000000000000001E-2</c:v>
                </c:pt>
                <c:pt idx="17">
                  <c:v>5.6000000000000001E-2</c:v>
                </c:pt>
                <c:pt idx="18">
                  <c:v>5.6000000000000001E-2</c:v>
                </c:pt>
                <c:pt idx="19">
                  <c:v>5.6000000000000001E-2</c:v>
                </c:pt>
                <c:pt idx="20">
                  <c:v>5.6000000000000001E-2</c:v>
                </c:pt>
                <c:pt idx="21">
                  <c:v>5.6000000000000001E-2</c:v>
                </c:pt>
                <c:pt idx="22">
                  <c:v>5.6000000000000001E-2</c:v>
                </c:pt>
                <c:pt idx="23">
                  <c:v>5.6000000000000001E-2</c:v>
                </c:pt>
                <c:pt idx="24">
                  <c:v>5.6000000000000001E-2</c:v>
                </c:pt>
                <c:pt idx="25">
                  <c:v>5.6000000000000001E-2</c:v>
                </c:pt>
                <c:pt idx="26">
                  <c:v>5.6000000000000001E-2</c:v>
                </c:pt>
                <c:pt idx="27">
                  <c:v>5.6000000000000001E-2</c:v>
                </c:pt>
                <c:pt idx="28">
                  <c:v>5.6000000000000001E-2</c:v>
                </c:pt>
                <c:pt idx="29">
                  <c:v>5.6000000000000001E-2</c:v>
                </c:pt>
                <c:pt idx="30">
                  <c:v>5.6000000000000001E-2</c:v>
                </c:pt>
                <c:pt idx="31">
                  <c:v>5.6000000000000001E-2</c:v>
                </c:pt>
                <c:pt idx="32">
                  <c:v>5.6000000000000001E-2</c:v>
                </c:pt>
                <c:pt idx="33">
                  <c:v>5.6000000000000001E-2</c:v>
                </c:pt>
                <c:pt idx="34">
                  <c:v>5.6000000000000001E-2</c:v>
                </c:pt>
                <c:pt idx="35">
                  <c:v>5.6000000000000001E-2</c:v>
                </c:pt>
                <c:pt idx="36">
                  <c:v>5.6000000000000001E-2</c:v>
                </c:pt>
                <c:pt idx="37">
                  <c:v>5.6000000000000001E-2</c:v>
                </c:pt>
                <c:pt idx="38">
                  <c:v>5.6000000000000001E-2</c:v>
                </c:pt>
              </c:numCache>
            </c:numRef>
          </c:val>
          <c:smooth val="0"/>
          <c:extLst>
            <c:ext xmlns:c16="http://schemas.microsoft.com/office/drawing/2014/chart" uri="{C3380CC4-5D6E-409C-BE32-E72D297353CC}">
              <c16:uniqueId val="{00000001-72CF-4A48-8A56-50CD266B52C9}"/>
            </c:ext>
          </c:extLst>
        </c:ser>
        <c:dLbls>
          <c:showLegendKey val="0"/>
          <c:showVal val="0"/>
          <c:showCatName val="0"/>
          <c:showSerName val="0"/>
          <c:showPercent val="0"/>
          <c:showBubbleSize val="0"/>
        </c:dLbls>
        <c:marker val="1"/>
        <c:smooth val="0"/>
        <c:axId val="1357098416"/>
        <c:axId val="1357099376"/>
      </c:lineChart>
      <c:catAx>
        <c:axId val="1357098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357099376"/>
        <c:crosses val="autoZero"/>
        <c:auto val="1"/>
        <c:lblAlgn val="ctr"/>
        <c:lblOffset val="100"/>
        <c:noMultiLvlLbl val="0"/>
      </c:catAx>
      <c:valAx>
        <c:axId val="1357099376"/>
        <c:scaling>
          <c:orientation val="minMax"/>
          <c:max val="0.1"/>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357098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b="1" dirty="0"/>
              <a:t>Počet devatenáctiletých</a:t>
            </a:r>
            <a:r>
              <a:rPr lang="cs-CZ" b="1" baseline="0" dirty="0"/>
              <a:t> v populaci, 2005 - 2035</a:t>
            </a:r>
            <a:endParaRPr lang="cs-CZ"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manualLayout>
          <c:layoutTarget val="inner"/>
          <c:xMode val="edge"/>
          <c:yMode val="edge"/>
          <c:x val="7.4828749735143876E-2"/>
          <c:y val="8.6087778425111311E-2"/>
          <c:w val="0.91060814532424317"/>
          <c:h val="0.81796838062555366"/>
        </c:manualLayout>
      </c:layout>
      <c:lineChart>
        <c:grouping val="standard"/>
        <c:varyColors val="0"/>
        <c:ser>
          <c:idx val="0"/>
          <c:order val="0"/>
          <c:spPr>
            <a:ln w="28575" cap="rnd">
              <a:solidFill>
                <a:schemeClr val="accent1"/>
              </a:solidFill>
              <a:round/>
            </a:ln>
            <a:effectLst/>
          </c:spPr>
          <c:marker>
            <c:symbol val="none"/>
          </c:marker>
          <c:dPt>
            <c:idx val="1"/>
            <c:marker>
              <c:symbol val="none"/>
            </c:marker>
            <c:bubble3D val="0"/>
            <c:spPr>
              <a:ln w="28575" cap="rnd">
                <a:solidFill>
                  <a:srgbClr val="C00000"/>
                </a:solidFill>
                <a:round/>
              </a:ln>
              <a:effectLst/>
            </c:spPr>
            <c:extLst>
              <c:ext xmlns:c16="http://schemas.microsoft.com/office/drawing/2014/chart" uri="{C3380CC4-5D6E-409C-BE32-E72D297353CC}">
                <c16:uniqueId val="{00000001-599A-47CA-89D7-97F1C0FFD7AB}"/>
              </c:ext>
            </c:extLst>
          </c:dPt>
          <c:dPt>
            <c:idx val="2"/>
            <c:marker>
              <c:symbol val="none"/>
            </c:marker>
            <c:bubble3D val="0"/>
            <c:spPr>
              <a:ln w="28575" cap="rnd">
                <a:solidFill>
                  <a:srgbClr val="C00000"/>
                </a:solidFill>
                <a:round/>
              </a:ln>
              <a:effectLst/>
            </c:spPr>
            <c:extLst>
              <c:ext xmlns:c16="http://schemas.microsoft.com/office/drawing/2014/chart" uri="{C3380CC4-5D6E-409C-BE32-E72D297353CC}">
                <c16:uniqueId val="{00000003-599A-47CA-89D7-97F1C0FFD7AB}"/>
              </c:ext>
            </c:extLst>
          </c:dPt>
          <c:dPt>
            <c:idx val="3"/>
            <c:marker>
              <c:symbol val="none"/>
            </c:marker>
            <c:bubble3D val="0"/>
            <c:spPr>
              <a:ln w="28575" cap="rnd">
                <a:solidFill>
                  <a:srgbClr val="C00000"/>
                </a:solidFill>
                <a:round/>
              </a:ln>
              <a:effectLst/>
            </c:spPr>
            <c:extLst>
              <c:ext xmlns:c16="http://schemas.microsoft.com/office/drawing/2014/chart" uri="{C3380CC4-5D6E-409C-BE32-E72D297353CC}">
                <c16:uniqueId val="{00000005-599A-47CA-89D7-97F1C0FFD7AB}"/>
              </c:ext>
            </c:extLst>
          </c:dPt>
          <c:dPt>
            <c:idx val="4"/>
            <c:marker>
              <c:symbol val="none"/>
            </c:marker>
            <c:bubble3D val="0"/>
            <c:spPr>
              <a:ln w="28575" cap="rnd">
                <a:solidFill>
                  <a:srgbClr val="C00000"/>
                </a:solidFill>
                <a:round/>
              </a:ln>
              <a:effectLst/>
            </c:spPr>
            <c:extLst>
              <c:ext xmlns:c16="http://schemas.microsoft.com/office/drawing/2014/chart" uri="{C3380CC4-5D6E-409C-BE32-E72D297353CC}">
                <c16:uniqueId val="{00000007-599A-47CA-89D7-97F1C0FFD7AB}"/>
              </c:ext>
            </c:extLst>
          </c:dPt>
          <c:dPt>
            <c:idx val="5"/>
            <c:marker>
              <c:symbol val="none"/>
            </c:marker>
            <c:bubble3D val="0"/>
            <c:spPr>
              <a:ln w="28575" cap="rnd">
                <a:solidFill>
                  <a:srgbClr val="C00000"/>
                </a:solidFill>
                <a:round/>
              </a:ln>
              <a:effectLst/>
            </c:spPr>
            <c:extLst>
              <c:ext xmlns:c16="http://schemas.microsoft.com/office/drawing/2014/chart" uri="{C3380CC4-5D6E-409C-BE32-E72D297353CC}">
                <c16:uniqueId val="{00000009-599A-47CA-89D7-97F1C0FFD7AB}"/>
              </c:ext>
            </c:extLst>
          </c:dPt>
          <c:dPt>
            <c:idx val="6"/>
            <c:marker>
              <c:symbol val="none"/>
            </c:marker>
            <c:bubble3D val="0"/>
            <c:spPr>
              <a:ln w="28575" cap="rnd">
                <a:solidFill>
                  <a:srgbClr val="C00000"/>
                </a:solidFill>
                <a:round/>
              </a:ln>
              <a:effectLst/>
            </c:spPr>
            <c:extLst>
              <c:ext xmlns:c16="http://schemas.microsoft.com/office/drawing/2014/chart" uri="{C3380CC4-5D6E-409C-BE32-E72D297353CC}">
                <c16:uniqueId val="{0000000B-599A-47CA-89D7-97F1C0FFD7AB}"/>
              </c:ext>
            </c:extLst>
          </c:dPt>
          <c:dPt>
            <c:idx val="7"/>
            <c:marker>
              <c:symbol val="none"/>
            </c:marker>
            <c:bubble3D val="0"/>
            <c:spPr>
              <a:ln w="28575" cap="rnd">
                <a:solidFill>
                  <a:srgbClr val="C00000"/>
                </a:solidFill>
                <a:round/>
              </a:ln>
              <a:effectLst/>
            </c:spPr>
            <c:extLst>
              <c:ext xmlns:c16="http://schemas.microsoft.com/office/drawing/2014/chart" uri="{C3380CC4-5D6E-409C-BE32-E72D297353CC}">
                <c16:uniqueId val="{0000000D-599A-47CA-89D7-97F1C0FFD7AB}"/>
              </c:ext>
            </c:extLst>
          </c:dPt>
          <c:dPt>
            <c:idx val="8"/>
            <c:marker>
              <c:symbol val="none"/>
            </c:marker>
            <c:bubble3D val="0"/>
            <c:spPr>
              <a:ln w="28575" cap="rnd">
                <a:solidFill>
                  <a:srgbClr val="C00000"/>
                </a:solidFill>
                <a:round/>
              </a:ln>
              <a:effectLst/>
            </c:spPr>
            <c:extLst>
              <c:ext xmlns:c16="http://schemas.microsoft.com/office/drawing/2014/chart" uri="{C3380CC4-5D6E-409C-BE32-E72D297353CC}">
                <c16:uniqueId val="{0000000F-599A-47CA-89D7-97F1C0FFD7AB}"/>
              </c:ext>
            </c:extLst>
          </c:dPt>
          <c:dPt>
            <c:idx val="9"/>
            <c:marker>
              <c:symbol val="none"/>
            </c:marker>
            <c:bubble3D val="0"/>
            <c:spPr>
              <a:ln w="28575" cap="rnd">
                <a:solidFill>
                  <a:srgbClr val="C00000"/>
                </a:solidFill>
                <a:round/>
              </a:ln>
              <a:effectLst/>
            </c:spPr>
            <c:extLst>
              <c:ext xmlns:c16="http://schemas.microsoft.com/office/drawing/2014/chart" uri="{C3380CC4-5D6E-409C-BE32-E72D297353CC}">
                <c16:uniqueId val="{00000011-599A-47CA-89D7-97F1C0FFD7AB}"/>
              </c:ext>
            </c:extLst>
          </c:dPt>
          <c:dPt>
            <c:idx val="10"/>
            <c:marker>
              <c:symbol val="none"/>
            </c:marker>
            <c:bubble3D val="0"/>
            <c:spPr>
              <a:ln w="28575" cap="rnd">
                <a:solidFill>
                  <a:srgbClr val="C00000"/>
                </a:solidFill>
                <a:round/>
              </a:ln>
              <a:effectLst/>
            </c:spPr>
            <c:extLst>
              <c:ext xmlns:c16="http://schemas.microsoft.com/office/drawing/2014/chart" uri="{C3380CC4-5D6E-409C-BE32-E72D297353CC}">
                <c16:uniqueId val="{00000013-599A-47CA-89D7-97F1C0FFD7AB}"/>
              </c:ext>
            </c:extLst>
          </c:dPt>
          <c:dPt>
            <c:idx val="11"/>
            <c:marker>
              <c:symbol val="none"/>
            </c:marker>
            <c:bubble3D val="0"/>
            <c:spPr>
              <a:ln w="28575" cap="rnd">
                <a:solidFill>
                  <a:srgbClr val="C00000"/>
                </a:solidFill>
                <a:round/>
              </a:ln>
              <a:effectLst/>
            </c:spPr>
            <c:extLst>
              <c:ext xmlns:c16="http://schemas.microsoft.com/office/drawing/2014/chart" uri="{C3380CC4-5D6E-409C-BE32-E72D297353CC}">
                <c16:uniqueId val="{00000015-599A-47CA-89D7-97F1C0FFD7AB}"/>
              </c:ext>
            </c:extLst>
          </c:dPt>
          <c:dPt>
            <c:idx val="12"/>
            <c:marker>
              <c:symbol val="none"/>
            </c:marker>
            <c:bubble3D val="0"/>
            <c:spPr>
              <a:ln w="28575" cap="rnd">
                <a:solidFill>
                  <a:srgbClr val="C00000"/>
                </a:solidFill>
                <a:round/>
              </a:ln>
              <a:effectLst/>
            </c:spPr>
            <c:extLst>
              <c:ext xmlns:c16="http://schemas.microsoft.com/office/drawing/2014/chart" uri="{C3380CC4-5D6E-409C-BE32-E72D297353CC}">
                <c16:uniqueId val="{00000017-599A-47CA-89D7-97F1C0FFD7AB}"/>
              </c:ext>
            </c:extLst>
          </c:dPt>
          <c:dPt>
            <c:idx val="13"/>
            <c:marker>
              <c:symbol val="none"/>
            </c:marker>
            <c:bubble3D val="0"/>
            <c:spPr>
              <a:ln w="28575" cap="rnd">
                <a:solidFill>
                  <a:srgbClr val="FF0000"/>
                </a:solidFill>
                <a:round/>
              </a:ln>
              <a:effectLst/>
            </c:spPr>
            <c:extLst>
              <c:ext xmlns:c16="http://schemas.microsoft.com/office/drawing/2014/chart" uri="{C3380CC4-5D6E-409C-BE32-E72D297353CC}">
                <c16:uniqueId val="{00000019-599A-47CA-89D7-97F1C0FFD7AB}"/>
              </c:ext>
            </c:extLst>
          </c:dPt>
          <c:dPt>
            <c:idx val="14"/>
            <c:marker>
              <c:symbol val="none"/>
            </c:marker>
            <c:bubble3D val="0"/>
            <c:spPr>
              <a:ln w="28575" cap="rnd">
                <a:solidFill>
                  <a:srgbClr val="FF0000"/>
                </a:solidFill>
                <a:round/>
              </a:ln>
              <a:effectLst/>
            </c:spPr>
            <c:extLst>
              <c:ext xmlns:c16="http://schemas.microsoft.com/office/drawing/2014/chart" uri="{C3380CC4-5D6E-409C-BE32-E72D297353CC}">
                <c16:uniqueId val="{0000001B-599A-47CA-89D7-97F1C0FFD7AB}"/>
              </c:ext>
            </c:extLst>
          </c:dPt>
          <c:dLbls>
            <c:dLbl>
              <c:idx val="1"/>
              <c:layout>
                <c:manualLayout>
                  <c:x val="-1.6103059581320303E-3"/>
                  <c:y val="-4.5697155339229432E-2"/>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cs-CZ"/>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599A-47CA-89D7-97F1C0FFD7AB}"/>
                </c:ext>
              </c:extLst>
            </c:dLbl>
            <c:dLbl>
              <c:idx val="14"/>
              <c:layout>
                <c:manualLayout>
                  <c:x val="-5.8191012546528156E-2"/>
                  <c:y val="7.2452812966201041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cs-CZ"/>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B-599A-47CA-89D7-97F1C0FFD7AB}"/>
                </c:ext>
              </c:extLst>
            </c:dLbl>
            <c:dLbl>
              <c:idx val="17"/>
              <c:layout>
                <c:manualLayout>
                  <c:x val="-3.9215682368312452E-2"/>
                  <c:y val="0.10264148503545148"/>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cs-CZ"/>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C-599A-47CA-89D7-97F1C0FFD7AB}"/>
                </c:ext>
              </c:extLst>
            </c:dLbl>
            <c:dLbl>
              <c:idx val="21"/>
              <c:layout>
                <c:manualLayout>
                  <c:x val="-1.1272141706924315E-2"/>
                  <c:y val="-8.4866145629997516E-2"/>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cs-CZ"/>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1C-0DA4-404E-83D1-1FF6810CF5F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List1!$C$8:$C$38</c:f>
              <c:numCache>
                <c:formatCode>General</c:formatCode>
                <c:ptCount val="3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numCache>
            </c:numRef>
          </c:cat>
          <c:val>
            <c:numRef>
              <c:f>List1!$B$8:$B$38</c:f>
              <c:numCache>
                <c:formatCode>#,##0</c:formatCode>
                <c:ptCount val="31"/>
                <c:pt idx="0">
                  <c:v>140786</c:v>
                </c:pt>
                <c:pt idx="1">
                  <c:v>141897</c:v>
                </c:pt>
                <c:pt idx="2">
                  <c:v>136428</c:v>
                </c:pt>
                <c:pt idx="3">
                  <c:v>137215</c:v>
                </c:pt>
                <c:pt idx="4">
                  <c:v>135123</c:v>
                </c:pt>
                <c:pt idx="5">
                  <c:v>126901</c:v>
                </c:pt>
                <c:pt idx="6">
                  <c:v>125356</c:v>
                </c:pt>
                <c:pt idx="7">
                  <c:v>111309</c:v>
                </c:pt>
                <c:pt idx="8">
                  <c:v>100304</c:v>
                </c:pt>
                <c:pt idx="9">
                  <c:v>94457</c:v>
                </c:pt>
                <c:pt idx="10">
                  <c:v>93772</c:v>
                </c:pt>
                <c:pt idx="11">
                  <c:v>92799</c:v>
                </c:pt>
                <c:pt idx="12">
                  <c:v>91188</c:v>
                </c:pt>
                <c:pt idx="13">
                  <c:v>92008</c:v>
                </c:pt>
                <c:pt idx="14">
                  <c:v>92228</c:v>
                </c:pt>
                <c:pt idx="15">
                  <c:v>93977</c:v>
                </c:pt>
                <c:pt idx="16">
                  <c:v>94820</c:v>
                </c:pt>
                <c:pt idx="17">
                  <c:v>98647</c:v>
                </c:pt>
                <c:pt idx="18">
                  <c:v>103364</c:v>
                </c:pt>
                <c:pt idx="19">
                  <c:v>109136</c:v>
                </c:pt>
                <c:pt idx="20">
                  <c:v>118791</c:v>
                </c:pt>
                <c:pt idx="21">
                  <c:v>123211</c:v>
                </c:pt>
                <c:pt idx="22">
                  <c:v>121742</c:v>
                </c:pt>
                <c:pt idx="23">
                  <c:v>120074</c:v>
                </c:pt>
                <c:pt idx="24">
                  <c:v>109960</c:v>
                </c:pt>
                <c:pt idx="25">
                  <c:v>110169</c:v>
                </c:pt>
                <c:pt idx="26">
                  <c:v>109155</c:v>
                </c:pt>
                <c:pt idx="27">
                  <c:v>111825</c:v>
                </c:pt>
                <c:pt idx="28">
                  <c:v>112137</c:v>
                </c:pt>
                <c:pt idx="29">
                  <c:v>113433</c:v>
                </c:pt>
                <c:pt idx="30">
                  <c:v>114213</c:v>
                </c:pt>
              </c:numCache>
            </c:numRef>
          </c:val>
          <c:smooth val="0"/>
          <c:extLst>
            <c:ext xmlns:c16="http://schemas.microsoft.com/office/drawing/2014/chart" uri="{C3380CC4-5D6E-409C-BE32-E72D297353CC}">
              <c16:uniqueId val="{0000001E-599A-47CA-89D7-97F1C0FFD7AB}"/>
            </c:ext>
          </c:extLst>
        </c:ser>
        <c:dLbls>
          <c:showLegendKey val="0"/>
          <c:showVal val="0"/>
          <c:showCatName val="0"/>
          <c:showSerName val="0"/>
          <c:showPercent val="0"/>
          <c:showBubbleSize val="0"/>
        </c:dLbls>
        <c:smooth val="0"/>
        <c:axId val="172054960"/>
        <c:axId val="172055352"/>
        <c:extLst>
          <c:ext xmlns:c15="http://schemas.microsoft.com/office/drawing/2012/chart" uri="{02D57815-91ED-43cb-92C2-25804820EDAC}">
            <c15:filteredLineSeries>
              <c15:ser>
                <c:idx val="1"/>
                <c:order val="1"/>
                <c:spPr>
                  <a:ln w="28575" cap="rnd">
                    <a:solidFill>
                      <a:schemeClr val="accent2"/>
                    </a:solidFill>
                    <a:round/>
                  </a:ln>
                  <a:effectLst/>
                </c:spPr>
                <c:marker>
                  <c:symbol val="none"/>
                </c:marker>
                <c:cat>
                  <c:numRef>
                    <c:extLst>
                      <c:ext uri="{02D57815-91ED-43cb-92C2-25804820EDAC}">
                        <c15:formulaRef>
                          <c15:sqref>List1!$C$8:$C$38</c15:sqref>
                        </c15:formulaRef>
                      </c:ext>
                    </c:extLst>
                    <c:numCache>
                      <c:formatCode>General</c:formatCode>
                      <c:ptCount val="3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numCache>
                  </c:numRef>
                </c:cat>
                <c:val>
                  <c:numRef>
                    <c:extLst>
                      <c:ext uri="{02D57815-91ED-43cb-92C2-25804820EDAC}">
                        <c15:formulaRef>
                          <c15:sqref>List1!$C$8:$C$38</c15:sqref>
                        </c15:formulaRef>
                      </c:ext>
                    </c:extLst>
                    <c:numCache>
                      <c:formatCode>General</c:formatCode>
                      <c:ptCount val="3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numCache>
                  </c:numRef>
                </c:val>
                <c:smooth val="0"/>
                <c:extLst>
                  <c:ext xmlns:c16="http://schemas.microsoft.com/office/drawing/2014/chart" uri="{C3380CC4-5D6E-409C-BE32-E72D297353CC}">
                    <c16:uniqueId val="{0000001F-599A-47CA-89D7-97F1C0FFD7AB}"/>
                  </c:ext>
                </c:extLst>
              </c15:ser>
            </c15:filteredLineSeries>
          </c:ext>
        </c:extLst>
      </c:lineChart>
      <c:catAx>
        <c:axId val="17205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72055352"/>
        <c:crosses val="autoZero"/>
        <c:auto val="1"/>
        <c:lblAlgn val="ctr"/>
        <c:lblOffset val="100"/>
        <c:noMultiLvlLbl val="0"/>
      </c:catAx>
      <c:valAx>
        <c:axId val="1720553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72054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827433953933324E-2"/>
          <c:y val="4.3596730245231606E-2"/>
          <c:w val="0.80947285794883117"/>
          <c:h val="0.73708082130060715"/>
        </c:manualLayout>
      </c:layout>
      <c:lineChart>
        <c:grouping val="standard"/>
        <c:varyColors val="0"/>
        <c:ser>
          <c:idx val="1"/>
          <c:order val="1"/>
          <c:tx>
            <c:strRef>
              <c:f>vyvoj!$D$40</c:f>
              <c:strCache>
                <c:ptCount val="1"/>
                <c:pt idx="0">
                  <c:v>podíl vědy a vysokých škol na výdajích SR</c:v>
                </c:pt>
              </c:strCache>
            </c:strRef>
          </c:tx>
          <c:spPr>
            <a:ln w="38100" cap="rnd">
              <a:solidFill>
                <a:schemeClr val="accent2"/>
              </a:solidFill>
              <a:round/>
            </a:ln>
            <a:effectLst/>
          </c:spPr>
          <c:marker>
            <c:symbol val="none"/>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2B3-468F-911A-098640E61D05}"/>
                </c:ext>
              </c:extLst>
            </c:dLbl>
            <c:dLbl>
              <c:idx val="1"/>
              <c:layout>
                <c:manualLayout>
                  <c:x val="-2.0249221183800622E-2"/>
                  <c:y val="-5.44959128065395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B3-468F-911A-098640E61D05}"/>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B3-468F-911A-098640E61D05}"/>
                </c:ext>
              </c:extLst>
            </c:dLbl>
            <c:dLbl>
              <c:idx val="16"/>
              <c:layout>
                <c:manualLayout>
                  <c:x val="-8.0996884735202612E-2"/>
                  <c:y val="6.90281562216167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B3-468F-911A-098640E61D05}"/>
                </c:ext>
              </c:extLst>
            </c:dLbl>
            <c:spPr>
              <a:solidFill>
                <a:srgbClr val="E1863B"/>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vyvoj!$E$38:$U$38</c:f>
              <c:numCache>
                <c:formatCode>General</c:formatCode>
                <c:ptCount val="17"/>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numCache>
            </c:numRef>
          </c:cat>
          <c:val>
            <c:numRef>
              <c:f>vyvoj!$E$40:$U$40</c:f>
              <c:numCache>
                <c:formatCode>0.00%</c:formatCode>
                <c:ptCount val="17"/>
                <c:pt idx="1">
                  <c:v>3.3938018754606523E-2</c:v>
                </c:pt>
                <c:pt idx="2">
                  <c:v>2.9997726849510898E-2</c:v>
                </c:pt>
                <c:pt idx="3">
                  <c:v>3.5535742921065823E-2</c:v>
                </c:pt>
                <c:pt idx="4">
                  <c:v>3.5535742921065823E-2</c:v>
                </c:pt>
                <c:pt idx="5">
                  <c:v>3.7030139123952054E-2</c:v>
                </c:pt>
                <c:pt idx="6">
                  <c:v>3.1643688646367886E-2</c:v>
                </c:pt>
                <c:pt idx="7">
                  <c:v>3.1776630944847756E-2</c:v>
                </c:pt>
                <c:pt idx="8">
                  <c:v>2.8874876257259253E-2</c:v>
                </c:pt>
                <c:pt idx="9">
                  <c:v>3.2039394180716704E-2</c:v>
                </c:pt>
                <c:pt idx="10">
                  <c:v>3.1779873580596418E-2</c:v>
                </c:pt>
                <c:pt idx="11">
                  <c:v>3.0732213864506541E-2</c:v>
                </c:pt>
                <c:pt idx="12">
                  <c:v>2.9892815782894017E-2</c:v>
                </c:pt>
                <c:pt idx="13">
                  <c:v>2.5994894528523133E-2</c:v>
                </c:pt>
                <c:pt idx="14">
                  <c:v>2.5547220360129397E-2</c:v>
                </c:pt>
                <c:pt idx="15">
                  <c:v>2.3041640264760417E-2</c:v>
                </c:pt>
                <c:pt idx="16">
                  <c:v>2.3448557665087383E-2</c:v>
                </c:pt>
              </c:numCache>
            </c:numRef>
          </c:val>
          <c:smooth val="0"/>
          <c:extLst>
            <c:ext xmlns:c16="http://schemas.microsoft.com/office/drawing/2014/chart" uri="{C3380CC4-5D6E-409C-BE32-E72D297353CC}">
              <c16:uniqueId val="{00000004-62B3-468F-911A-098640E61D05}"/>
            </c:ext>
          </c:extLst>
        </c:ser>
        <c:ser>
          <c:idx val="2"/>
          <c:order val="2"/>
          <c:tx>
            <c:strRef>
              <c:f>vyvoj!$D$41</c:f>
              <c:strCache>
                <c:ptCount val="1"/>
                <c:pt idx="0">
                  <c:v>podíl vysokých škol na výdajích SR</c:v>
                </c:pt>
              </c:strCache>
            </c:strRef>
          </c:tx>
          <c:spPr>
            <a:ln w="38100" cap="rnd">
              <a:solidFill>
                <a:schemeClr val="accent3"/>
              </a:solidFill>
              <a:round/>
            </a:ln>
            <a:effectLst/>
          </c:spPr>
          <c:marker>
            <c:symbol val="none"/>
          </c:marker>
          <c:dLbls>
            <c:dLbl>
              <c:idx val="1"/>
              <c:layout>
                <c:manualLayout>
                  <c:x val="-1.4018691588785047E-2"/>
                  <c:y val="-3.9963669391462307E-2"/>
                </c:manualLayout>
              </c:layout>
              <c:spPr>
                <a:solidFill>
                  <a:schemeClr val="accent6">
                    <a:lumMod val="20000"/>
                    <a:lumOff val="80000"/>
                  </a:schemeClr>
                </a:solidFill>
                <a:ln>
                  <a:solidFill>
                    <a:schemeClr val="accent3">
                      <a:lumMod val="40000"/>
                      <a:lumOff val="6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B3-468F-911A-098640E61D05}"/>
                </c:ext>
              </c:extLst>
            </c:dLbl>
            <c:dLbl>
              <c:idx val="10"/>
              <c:layout>
                <c:manualLayout>
                  <c:x val="-2.6479750778816199E-2"/>
                  <c:y val="6.9028156221616649E-2"/>
                </c:manualLayout>
              </c:layout>
              <c:spPr>
                <a:solidFill>
                  <a:schemeClr val="accent6">
                    <a:lumMod val="20000"/>
                    <a:lumOff val="80000"/>
                  </a:schemeClr>
                </a:solidFill>
                <a:ln>
                  <a:solidFill>
                    <a:schemeClr val="accent3">
                      <a:lumMod val="40000"/>
                      <a:lumOff val="6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2B3-468F-911A-098640E61D05}"/>
                </c:ext>
              </c:extLst>
            </c:dLbl>
            <c:dLbl>
              <c:idx val="16"/>
              <c:layout>
                <c:manualLayout>
                  <c:x val="-2.8037383177569979E-2"/>
                  <c:y val="4.3596730245231606E-2"/>
                </c:manualLayout>
              </c:layout>
              <c:spPr>
                <a:solidFill>
                  <a:schemeClr val="accent6">
                    <a:lumMod val="40000"/>
                    <a:lumOff val="60000"/>
                  </a:schemeClr>
                </a:solidFill>
                <a:ln>
                  <a:solidFill>
                    <a:schemeClr val="accent3">
                      <a:lumMod val="40000"/>
                      <a:lumOff val="6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2B3-468F-911A-098640E61D05}"/>
                </c:ext>
              </c:extLst>
            </c:dLbl>
            <c:spPr>
              <a:solidFill>
                <a:schemeClr val="accent1">
                  <a:lumMod val="40000"/>
                  <a:lumOff val="60000"/>
                </a:schemeClr>
              </a:solidFill>
              <a:ln>
                <a:solidFill>
                  <a:schemeClr val="accent3">
                    <a:lumMod val="40000"/>
                    <a:lumOff val="60000"/>
                  </a:scheme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vyvoj!$E$38:$U$38</c:f>
              <c:numCache>
                <c:formatCode>General</c:formatCode>
                <c:ptCount val="17"/>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numCache>
            </c:numRef>
          </c:cat>
          <c:val>
            <c:numRef>
              <c:f>vyvoj!$E$41:$U$41</c:f>
              <c:numCache>
                <c:formatCode>0.00%</c:formatCode>
                <c:ptCount val="17"/>
                <c:pt idx="1">
                  <c:v>2.1387217868146235E-2</c:v>
                </c:pt>
                <c:pt idx="2">
                  <c:v>1.9789642223329375E-2</c:v>
                </c:pt>
                <c:pt idx="3">
                  <c:v>1.783793235444955E-2</c:v>
                </c:pt>
                <c:pt idx="4">
                  <c:v>1.783793235444955E-2</c:v>
                </c:pt>
                <c:pt idx="5">
                  <c:v>1.8534854193872255E-2</c:v>
                </c:pt>
                <c:pt idx="6">
                  <c:v>1.7988874773064895E-2</c:v>
                </c:pt>
                <c:pt idx="7">
                  <c:v>1.7638511558048433E-2</c:v>
                </c:pt>
                <c:pt idx="8">
                  <c:v>1.6290495593944829E-2</c:v>
                </c:pt>
                <c:pt idx="9">
                  <c:v>1.6518398289924439E-2</c:v>
                </c:pt>
                <c:pt idx="10">
                  <c:v>1.8037170774868931E-2</c:v>
                </c:pt>
                <c:pt idx="11">
                  <c:v>1.7622823335684393E-2</c:v>
                </c:pt>
                <c:pt idx="12">
                  <c:v>1.6940460905379335E-2</c:v>
                </c:pt>
                <c:pt idx="13">
                  <c:v>1.5067607473609895E-2</c:v>
                </c:pt>
                <c:pt idx="14">
                  <c:v>1.5112537330773081E-2</c:v>
                </c:pt>
                <c:pt idx="15">
                  <c:v>1.3907183316995067E-2</c:v>
                </c:pt>
                <c:pt idx="16">
                  <c:v>1.4097772523343041E-2</c:v>
                </c:pt>
              </c:numCache>
            </c:numRef>
          </c:val>
          <c:smooth val="0"/>
          <c:extLst>
            <c:ext xmlns:c16="http://schemas.microsoft.com/office/drawing/2014/chart" uri="{C3380CC4-5D6E-409C-BE32-E72D297353CC}">
              <c16:uniqueId val="{00000008-62B3-468F-911A-098640E61D05}"/>
            </c:ext>
          </c:extLst>
        </c:ser>
        <c:dLbls>
          <c:showLegendKey val="0"/>
          <c:showVal val="0"/>
          <c:showCatName val="0"/>
          <c:showSerName val="0"/>
          <c:showPercent val="0"/>
          <c:showBubbleSize val="0"/>
        </c:dLbls>
        <c:marker val="1"/>
        <c:smooth val="0"/>
        <c:axId val="1359934000"/>
        <c:axId val="1359932080"/>
      </c:lineChart>
      <c:lineChart>
        <c:grouping val="standard"/>
        <c:varyColors val="0"/>
        <c:ser>
          <c:idx val="0"/>
          <c:order val="0"/>
          <c:tx>
            <c:strRef>
              <c:f>vyvoj!$D$39</c:f>
              <c:strCache>
                <c:ptCount val="1"/>
                <c:pt idx="0">
                  <c:v>podíl kapitoly 333 na výdajích SR (vedlejší osa)</c:v>
                </c:pt>
              </c:strCache>
            </c:strRef>
          </c:tx>
          <c:spPr>
            <a:ln w="28575" cap="rnd">
              <a:solidFill>
                <a:schemeClr val="accent5">
                  <a:lumMod val="60000"/>
                  <a:lumOff val="40000"/>
                </a:schemeClr>
              </a:solidFill>
              <a:prstDash val="sysDash"/>
              <a:round/>
            </a:ln>
            <a:effectLst/>
          </c:spPr>
          <c:marker>
            <c:symbol val="none"/>
          </c:marker>
          <c:dLbls>
            <c:dLbl>
              <c:idx val="1"/>
              <c:layout>
                <c:manualLayout>
                  <c:x val="-6.2305295950155777E-2"/>
                  <c:y val="2.5431425976385071E-2"/>
                </c:manualLayout>
              </c:layout>
              <c:spPr>
                <a:solidFill>
                  <a:schemeClr val="accent5">
                    <a:lumMod val="40000"/>
                    <a:lumOff val="60000"/>
                  </a:schemeClr>
                </a:solidFill>
                <a:ln>
                  <a:solidFill>
                    <a:srgbClr val="00206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2B3-468F-911A-098640E61D05}"/>
                </c:ext>
              </c:extLst>
            </c:dLbl>
            <c:dLbl>
              <c:idx val="16"/>
              <c:layout>
                <c:manualLayout>
                  <c:x val="-5.1401869158878503E-2"/>
                  <c:y val="-4.7229791099000926E-2"/>
                </c:manualLayout>
              </c:layout>
              <c:spPr>
                <a:solidFill>
                  <a:schemeClr val="accent5">
                    <a:lumMod val="40000"/>
                    <a:lumOff val="60000"/>
                  </a:schemeClr>
                </a:solidFill>
                <a:ln>
                  <a:solidFill>
                    <a:srgbClr val="002060"/>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2B3-468F-911A-098640E61D05}"/>
                </c:ext>
              </c:extLst>
            </c:dLbl>
            <c:spPr>
              <a:solidFill>
                <a:schemeClr val="accent5">
                  <a:lumMod val="40000"/>
                  <a:lumOff val="6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vyvoj!$E$38:$U$38</c:f>
              <c:numCache>
                <c:formatCode>General</c:formatCode>
                <c:ptCount val="17"/>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numCache>
            </c:numRef>
          </c:cat>
          <c:val>
            <c:numRef>
              <c:f>vyvoj!$E$39:$U$39</c:f>
              <c:numCache>
                <c:formatCode>0.00%</c:formatCode>
                <c:ptCount val="17"/>
                <c:pt idx="1">
                  <c:v>0.11688346033223489</c:v>
                </c:pt>
                <c:pt idx="2">
                  <c:v>0.10566764311849579</c:v>
                </c:pt>
                <c:pt idx="3">
                  <c:v>0.11587051345107215</c:v>
                </c:pt>
                <c:pt idx="4">
                  <c:v>0.11587051345107215</c:v>
                </c:pt>
                <c:pt idx="5">
                  <c:v>0.11936038755395749</c:v>
                </c:pt>
                <c:pt idx="6">
                  <c:v>0.1134498076706649</c:v>
                </c:pt>
                <c:pt idx="7">
                  <c:v>0.1115383953827379</c:v>
                </c:pt>
                <c:pt idx="8">
                  <c:v>0.11381706229491206</c:v>
                </c:pt>
                <c:pt idx="9">
                  <c:v>0.11955182553591853</c:v>
                </c:pt>
                <c:pt idx="10">
                  <c:v>0.12879590596179161</c:v>
                </c:pt>
                <c:pt idx="11">
                  <c:v>0.13668444307509775</c:v>
                </c:pt>
                <c:pt idx="12">
                  <c:v>0.13995697403756721</c:v>
                </c:pt>
                <c:pt idx="13">
                  <c:v>0.12709676697381028</c:v>
                </c:pt>
                <c:pt idx="14">
                  <c:v>0.13181651491357471</c:v>
                </c:pt>
                <c:pt idx="15">
                  <c:v>0.12099618467428085</c:v>
                </c:pt>
                <c:pt idx="16">
                  <c:v>0.12270280760305174</c:v>
                </c:pt>
              </c:numCache>
            </c:numRef>
          </c:val>
          <c:smooth val="0"/>
          <c:extLst>
            <c:ext xmlns:c16="http://schemas.microsoft.com/office/drawing/2014/chart" uri="{C3380CC4-5D6E-409C-BE32-E72D297353CC}">
              <c16:uniqueId val="{0000000B-62B3-468F-911A-098640E61D05}"/>
            </c:ext>
          </c:extLst>
        </c:ser>
        <c:ser>
          <c:idx val="3"/>
          <c:order val="3"/>
          <c:tx>
            <c:strRef>
              <c:f>vyvoj!$D$42</c:f>
              <c:strCache>
                <c:ptCount val="1"/>
                <c:pt idx="0">
                  <c:v>podíl regionálního školství na výdajích SR (vedlejší osa)</c:v>
                </c:pt>
              </c:strCache>
            </c:strRef>
          </c:tx>
          <c:spPr>
            <a:ln w="28575" cap="rnd">
              <a:solidFill>
                <a:schemeClr val="accent1"/>
              </a:solidFill>
              <a:prstDash val="dashDot"/>
              <a:round/>
            </a:ln>
            <a:effectLst/>
          </c:spPr>
          <c:marker>
            <c:symbol val="none"/>
          </c:marker>
          <c:dLbls>
            <c:dLbl>
              <c:idx val="1"/>
              <c:layout>
                <c:manualLayout>
                  <c:x val="-4.9844236760124609E-2"/>
                  <c:y val="3.99636693914623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2B3-468F-911A-098640E61D05}"/>
                </c:ext>
              </c:extLst>
            </c:dLbl>
            <c:dLbl>
              <c:idx val="16"/>
              <c:layout>
                <c:manualLayout>
                  <c:x val="-2.6479750778816199E-2"/>
                  <c:y val="-6.539509536784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2B3-468F-911A-098640E61D05}"/>
                </c:ext>
              </c:extLst>
            </c:dLbl>
            <c:spPr>
              <a:solidFill>
                <a:schemeClr val="accent1">
                  <a:lumMod val="40000"/>
                  <a:lumOff val="6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vyvoj!$E$38:$U$38</c:f>
              <c:numCache>
                <c:formatCode>General</c:formatCode>
                <c:ptCount val="17"/>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numCache>
            </c:numRef>
          </c:cat>
          <c:val>
            <c:numRef>
              <c:f>vyvoj!$E$42:$U$42</c:f>
              <c:numCache>
                <c:formatCode>0.00%</c:formatCode>
                <c:ptCount val="17"/>
                <c:pt idx="1">
                  <c:v>7.3509324064471027E-2</c:v>
                </c:pt>
                <c:pt idx="2">
                  <c:v>7.0453340136609297E-2</c:v>
                </c:pt>
                <c:pt idx="3">
                  <c:v>7.1883912813579753E-2</c:v>
                </c:pt>
                <c:pt idx="4">
                  <c:v>7.1883912813579753E-2</c:v>
                </c:pt>
                <c:pt idx="5">
                  <c:v>7.2453989537486441E-2</c:v>
                </c:pt>
                <c:pt idx="6">
                  <c:v>7.1699541802319383E-2</c:v>
                </c:pt>
                <c:pt idx="7">
                  <c:v>7.4023527852935006E-2</c:v>
                </c:pt>
                <c:pt idx="8">
                  <c:v>7.5893800985008961E-2</c:v>
                </c:pt>
                <c:pt idx="9">
                  <c:v>7.9162497340306948E-2</c:v>
                </c:pt>
                <c:pt idx="10">
                  <c:v>8.8345428130986947E-2</c:v>
                </c:pt>
                <c:pt idx="11">
                  <c:v>9.5474315895460765E-2</c:v>
                </c:pt>
                <c:pt idx="12">
                  <c:v>9.9796190135211404E-2</c:v>
                </c:pt>
                <c:pt idx="13">
                  <c:v>9.5101846838622758E-2</c:v>
                </c:pt>
                <c:pt idx="14">
                  <c:v>9.9233299530332802E-2</c:v>
                </c:pt>
                <c:pt idx="15">
                  <c:v>9.0627456020678052E-2</c:v>
                </c:pt>
                <c:pt idx="16">
                  <c:v>9.3099528945161922E-2</c:v>
                </c:pt>
              </c:numCache>
            </c:numRef>
          </c:val>
          <c:smooth val="0"/>
          <c:extLst>
            <c:ext xmlns:c16="http://schemas.microsoft.com/office/drawing/2014/chart" uri="{C3380CC4-5D6E-409C-BE32-E72D297353CC}">
              <c16:uniqueId val="{0000000E-62B3-468F-911A-098640E61D05}"/>
            </c:ext>
          </c:extLst>
        </c:ser>
        <c:dLbls>
          <c:showLegendKey val="0"/>
          <c:showVal val="0"/>
          <c:showCatName val="0"/>
          <c:showSerName val="0"/>
          <c:showPercent val="0"/>
          <c:showBubbleSize val="0"/>
        </c:dLbls>
        <c:marker val="1"/>
        <c:smooth val="0"/>
        <c:axId val="1404980736"/>
        <c:axId val="1558234159"/>
      </c:lineChart>
      <c:catAx>
        <c:axId val="1359934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359932080"/>
        <c:crosses val="autoZero"/>
        <c:auto val="1"/>
        <c:lblAlgn val="ctr"/>
        <c:lblOffset val="100"/>
        <c:noMultiLvlLbl val="0"/>
      </c:catAx>
      <c:valAx>
        <c:axId val="1359932080"/>
        <c:scaling>
          <c:orientation val="minMax"/>
          <c:max val="4.0000000000000008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cs-CZ"/>
                  <a:t>podíl vědy a vysokých škol na výdajích SR</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359934000"/>
        <c:crosses val="autoZero"/>
        <c:crossBetween val="between"/>
      </c:valAx>
      <c:valAx>
        <c:axId val="1558234159"/>
        <c:scaling>
          <c:orientation val="minMax"/>
        </c:scaling>
        <c:delete val="0"/>
        <c:axPos val="r"/>
        <c:title>
          <c:tx>
            <c:rich>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cs-CZ"/>
                  <a:t>podíl</a:t>
                </a:r>
                <a:r>
                  <a:rPr lang="cs-CZ" baseline="0"/>
                  <a:t> kapitoly 333 a regionálního školství</a:t>
                </a:r>
                <a:endParaRPr lang="cs-CZ"/>
              </a:p>
            </c:rich>
          </c:tx>
          <c:overlay val="0"/>
          <c:spPr>
            <a:noFill/>
            <a:ln>
              <a:noFill/>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404980736"/>
        <c:crosses val="max"/>
        <c:crossBetween val="between"/>
      </c:valAx>
      <c:catAx>
        <c:axId val="1404980736"/>
        <c:scaling>
          <c:orientation val="minMax"/>
        </c:scaling>
        <c:delete val="1"/>
        <c:axPos val="b"/>
        <c:numFmt formatCode="General" sourceLinked="1"/>
        <c:majorTickMark val="out"/>
        <c:minorTickMark val="none"/>
        <c:tickLblPos val="nextTo"/>
        <c:crossAx val="155823415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vyvoj!$D$90:$E$90</c:f>
              <c:strCache>
                <c:ptCount val="2"/>
                <c:pt idx="1">
                  <c:v>podíl vědy a vysokých škol na kapitole 333</c:v>
                </c:pt>
              </c:strCache>
            </c:strRef>
          </c:tx>
          <c:spPr>
            <a:ln w="28575" cap="rnd">
              <a:solidFill>
                <a:schemeClr val="accent1"/>
              </a:solidFill>
              <a:round/>
            </a:ln>
            <a:effectLst/>
          </c:spPr>
          <c:marker>
            <c:symbol val="none"/>
          </c:marker>
          <c:dLbls>
            <c:dLbl>
              <c:idx val="0"/>
              <c:layout>
                <c:manualLayout>
                  <c:x val="-1.4851485148514851E-2"/>
                  <c:y val="-3.65296803652969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C4-4518-96E3-6D64E3683750}"/>
                </c:ext>
              </c:extLst>
            </c:dLbl>
            <c:dLbl>
              <c:idx val="15"/>
              <c:layout>
                <c:manualLayout>
                  <c:x val="-3.1353135313531351E-2"/>
                  <c:y val="-3.65296803652969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C4-4518-96E3-6D64E368375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vyvoj!$F$89:$U$89</c:f>
              <c:numCache>
                <c:formatCode>General</c:formatCode>
                <c:ptCount val="16"/>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numCache>
            </c:numRef>
          </c:cat>
          <c:val>
            <c:numRef>
              <c:f>vyvoj!$F$90:$U$90</c:f>
              <c:numCache>
                <c:formatCode>0.00%</c:formatCode>
                <c:ptCount val="16"/>
                <c:pt idx="0">
                  <c:v>0.29035775171388273</c:v>
                </c:pt>
                <c:pt idx="1">
                  <c:v>0.28388753609154904</c:v>
                </c:pt>
                <c:pt idx="2">
                  <c:v>0.30668495256190659</c:v>
                </c:pt>
                <c:pt idx="3">
                  <c:v>0.30668495256190659</c:v>
                </c:pt>
                <c:pt idx="4">
                  <c:v>0.31023809391714974</c:v>
                </c:pt>
                <c:pt idx="5">
                  <c:v>0.27892236484196442</c:v>
                </c:pt>
                <c:pt idx="6">
                  <c:v>0.28489410158544948</c:v>
                </c:pt>
                <c:pt idx="7">
                  <c:v>0.25369549762619414</c:v>
                </c:pt>
                <c:pt idx="8">
                  <c:v>0.2679958590100382</c:v>
                </c:pt>
                <c:pt idx="9">
                  <c:v>0.2467459919884735</c:v>
                </c:pt>
                <c:pt idx="10">
                  <c:v>0.22484061223866944</c:v>
                </c:pt>
                <c:pt idx="11">
                  <c:v>0.2135857536822009</c:v>
                </c:pt>
                <c:pt idx="12">
                  <c:v>0.20452836958378082</c:v>
                </c:pt>
                <c:pt idx="13">
                  <c:v>0.19380895009156773</c:v>
                </c:pt>
                <c:pt idx="14">
                  <c:v>0.19043278370130451</c:v>
                </c:pt>
                <c:pt idx="15">
                  <c:v>0.19110041671535635</c:v>
                </c:pt>
              </c:numCache>
            </c:numRef>
          </c:val>
          <c:smooth val="0"/>
          <c:extLst>
            <c:ext xmlns:c16="http://schemas.microsoft.com/office/drawing/2014/chart" uri="{C3380CC4-5D6E-409C-BE32-E72D297353CC}">
              <c16:uniqueId val="{00000002-65C4-4518-96E3-6D64E3683750}"/>
            </c:ext>
          </c:extLst>
        </c:ser>
        <c:ser>
          <c:idx val="1"/>
          <c:order val="1"/>
          <c:tx>
            <c:strRef>
              <c:f>vyvoj!$D$91:$E$91</c:f>
              <c:strCache>
                <c:ptCount val="2"/>
                <c:pt idx="1">
                  <c:v>podíl vysokých škol na kapitole 333</c:v>
                </c:pt>
              </c:strCache>
            </c:strRef>
          </c:tx>
          <c:spPr>
            <a:ln w="28575" cap="rnd">
              <a:solidFill>
                <a:schemeClr val="accent2"/>
              </a:solidFill>
              <a:round/>
            </a:ln>
            <a:effectLst/>
          </c:spPr>
          <c:marker>
            <c:symbol val="none"/>
          </c:marker>
          <c:dLbls>
            <c:dLbl>
              <c:idx val="0"/>
              <c:layout>
                <c:manualLayout>
                  <c:x val="-1.6501650165016517E-2"/>
                  <c:y val="2.435312024353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C4-4518-96E3-6D64E3683750}"/>
                </c:ext>
              </c:extLst>
            </c:dLbl>
            <c:dLbl>
              <c:idx val="15"/>
              <c:layout>
                <c:manualLayout>
                  <c:x val="-3.9603960396039722E-2"/>
                  <c:y val="3.0441400304413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5C4-4518-96E3-6D64E368375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vyvoj!$F$89:$U$89</c:f>
              <c:numCache>
                <c:formatCode>General</c:formatCode>
                <c:ptCount val="16"/>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numCache>
            </c:numRef>
          </c:cat>
          <c:val>
            <c:numRef>
              <c:f>vyvoj!$F$91:$U$91</c:f>
              <c:numCache>
                <c:formatCode>0.00%</c:formatCode>
                <c:ptCount val="16"/>
                <c:pt idx="0">
                  <c:v>0.18297899298458678</c:v>
                </c:pt>
                <c:pt idx="1">
                  <c:v>0.187281949698994</c:v>
                </c:pt>
                <c:pt idx="2">
                  <c:v>0.15394712445096612</c:v>
                </c:pt>
                <c:pt idx="3">
                  <c:v>0.15394712445096612</c:v>
                </c:pt>
                <c:pt idx="4">
                  <c:v>0.15528480238465611</c:v>
                </c:pt>
                <c:pt idx="5">
                  <c:v>0.15856240871985486</c:v>
                </c:pt>
                <c:pt idx="6">
                  <c:v>0.15813847328108716</c:v>
                </c:pt>
                <c:pt idx="7">
                  <c:v>0.14312876527892129</c:v>
                </c:pt>
                <c:pt idx="8">
                  <c:v>0.1381693522108669</c:v>
                </c:pt>
                <c:pt idx="9">
                  <c:v>0.14004459722671472</c:v>
                </c:pt>
                <c:pt idx="10">
                  <c:v>0.12893071763845124</c:v>
                </c:pt>
                <c:pt idx="11">
                  <c:v>0.12104049135009294</c:v>
                </c:pt>
                <c:pt idx="12">
                  <c:v>0.11855224827799707</c:v>
                </c:pt>
                <c:pt idx="13">
                  <c:v>0.11464828470606732</c:v>
                </c:pt>
                <c:pt idx="14">
                  <c:v>0.11493902352733608</c:v>
                </c:pt>
                <c:pt idx="15">
                  <c:v>0.11489364260473871</c:v>
                </c:pt>
              </c:numCache>
            </c:numRef>
          </c:val>
          <c:smooth val="0"/>
          <c:extLst>
            <c:ext xmlns:c16="http://schemas.microsoft.com/office/drawing/2014/chart" uri="{C3380CC4-5D6E-409C-BE32-E72D297353CC}">
              <c16:uniqueId val="{00000005-65C4-4518-96E3-6D64E3683750}"/>
            </c:ext>
          </c:extLst>
        </c:ser>
        <c:ser>
          <c:idx val="2"/>
          <c:order val="2"/>
          <c:tx>
            <c:strRef>
              <c:f>vyvoj!$D$92:$E$92</c:f>
              <c:strCache>
                <c:ptCount val="2"/>
                <c:pt idx="1">
                  <c:v>podíl regionálního školství na kapitole 333</c:v>
                </c:pt>
              </c:strCache>
            </c:strRef>
          </c:tx>
          <c:spPr>
            <a:ln w="28575" cap="rnd">
              <a:solidFill>
                <a:schemeClr val="accent3"/>
              </a:solidFill>
              <a:round/>
            </a:ln>
            <a:effectLst/>
          </c:spPr>
          <c:marker>
            <c:symbol val="none"/>
          </c:marker>
          <c:dLbls>
            <c:dLbl>
              <c:idx val="0"/>
              <c:layout>
                <c:manualLayout>
                  <c:x val="-1.9801980198019802E-2"/>
                  <c:y val="-6.392694063926940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5C4-4518-96E3-6D64E3683750}"/>
                </c:ext>
              </c:extLst>
            </c:dLbl>
            <c:dLbl>
              <c:idx val="15"/>
              <c:layout>
                <c:manualLayout>
                  <c:x val="-2.6402640264026524E-2"/>
                  <c:y val="3.9573820395738202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5C4-4518-96E3-6D64E368375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cs-CZ"/>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vyvoj!$F$89:$U$89</c:f>
              <c:numCache>
                <c:formatCode>General</c:formatCode>
                <c:ptCount val="16"/>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numCache>
            </c:numRef>
          </c:cat>
          <c:val>
            <c:numRef>
              <c:f>vyvoj!$F$92:$U$92</c:f>
              <c:numCache>
                <c:formatCode>0.00%</c:formatCode>
                <c:ptCount val="16"/>
                <c:pt idx="0">
                  <c:v>0.62891125789333036</c:v>
                </c:pt>
                <c:pt idx="1">
                  <c:v>0.66674469172746531</c:v>
                </c:pt>
                <c:pt idx="2">
                  <c:v>0.62038141260100377</c:v>
                </c:pt>
                <c:pt idx="3">
                  <c:v>0.62038141260100377</c:v>
                </c:pt>
                <c:pt idx="4">
                  <c:v>0.60701871887549996</c:v>
                </c:pt>
                <c:pt idx="5">
                  <c:v>0.63199350685950062</c:v>
                </c:pt>
                <c:pt idx="6">
                  <c:v>0.66365960886318409</c:v>
                </c:pt>
                <c:pt idx="7">
                  <c:v>0.66680512969452754</c:v>
                </c:pt>
                <c:pt idx="8">
                  <c:v>0.66216050642006385</c:v>
                </c:pt>
                <c:pt idx="9">
                  <c:v>0.68593351218163223</c:v>
                </c:pt>
                <c:pt idx="10">
                  <c:v>0.69850170032155645</c:v>
                </c:pt>
                <c:pt idx="11">
                  <c:v>0.71304906969783544</c:v>
                </c:pt>
                <c:pt idx="12">
                  <c:v>0.74826330443338163</c:v>
                </c:pt>
                <c:pt idx="13">
                  <c:v>0.75281386095964498</c:v>
                </c:pt>
                <c:pt idx="14">
                  <c:v>0.74901085736418249</c:v>
                </c:pt>
                <c:pt idx="15">
                  <c:v>0.75874000574088285</c:v>
                </c:pt>
              </c:numCache>
            </c:numRef>
          </c:val>
          <c:smooth val="0"/>
          <c:extLst>
            <c:ext xmlns:c16="http://schemas.microsoft.com/office/drawing/2014/chart" uri="{C3380CC4-5D6E-409C-BE32-E72D297353CC}">
              <c16:uniqueId val="{00000008-65C4-4518-96E3-6D64E3683750}"/>
            </c:ext>
          </c:extLst>
        </c:ser>
        <c:dLbls>
          <c:showLegendKey val="0"/>
          <c:showVal val="0"/>
          <c:showCatName val="0"/>
          <c:showSerName val="0"/>
          <c:showPercent val="0"/>
          <c:showBubbleSize val="0"/>
        </c:dLbls>
        <c:smooth val="0"/>
        <c:axId val="1074250528"/>
        <c:axId val="402180720"/>
      </c:lineChart>
      <c:catAx>
        <c:axId val="107425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402180720"/>
        <c:crosses val="autoZero"/>
        <c:auto val="1"/>
        <c:lblAlgn val="ctr"/>
        <c:lblOffset val="100"/>
        <c:noMultiLvlLbl val="0"/>
      </c:catAx>
      <c:valAx>
        <c:axId val="402180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074250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a:t>Účelová podpora na specifický vysokoškolský výzkum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col"/>
        <c:grouping val="clustered"/>
        <c:varyColors val="0"/>
        <c:ser>
          <c:idx val="0"/>
          <c:order val="0"/>
          <c:tx>
            <c:strRef>
              <c:f>vyvoj!$E$67</c:f>
              <c:strCache>
                <c:ptCount val="1"/>
                <c:pt idx="0">
                  <c:v>Účelová podpora na specifický vysokoškolský výzkum 5)</c:v>
                </c:pt>
              </c:strCache>
            </c:strRef>
          </c:tx>
          <c:spPr>
            <a:solidFill>
              <a:schemeClr val="accent1"/>
            </a:solidFill>
            <a:ln>
              <a:noFill/>
            </a:ln>
            <a:effectLst/>
          </c:spPr>
          <c:invertIfNegative val="0"/>
          <c:dLbls>
            <c:dLbl>
              <c:idx val="10"/>
              <c:tx>
                <c:rich>
                  <a:bodyPr/>
                  <a:lstStyle/>
                  <a:p>
                    <a:fld id="{3D9D2D62-ECED-4547-BDA8-B6D6E549D684}" type="VALUE">
                      <a:rPr lang="en-US" b="1"/>
                      <a:pPr/>
                      <a:t>[HODNOTA]</a:t>
                    </a:fld>
                    <a:endParaRPr lang="cs-CZ"/>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621-4152-8D1B-2962B3DB0851}"/>
                </c:ext>
              </c:extLst>
            </c:dLbl>
            <c:dLbl>
              <c:idx val="11"/>
              <c:tx>
                <c:rich>
                  <a:bodyPr/>
                  <a:lstStyle/>
                  <a:p>
                    <a:fld id="{AB7B2464-C97A-4BB7-BF5B-DE8AFEEEAD5C}" type="VALUE">
                      <a:rPr lang="en-US" b="1"/>
                      <a:pPr/>
                      <a:t>[HODNOTA]</a:t>
                    </a:fld>
                    <a:endParaRPr lang="cs-CZ"/>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621-4152-8D1B-2962B3DB085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s-CZ"/>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vyvoj!$F$66:$Q$66</c:f>
              <c:numCache>
                <c:formatCode>General</c:formatCod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numCache>
            </c:numRef>
          </c:cat>
          <c:val>
            <c:numRef>
              <c:f>vyvoj!$F$67:$Q$67</c:f>
              <c:numCache>
                <c:formatCode>#,##0</c:formatCode>
                <c:ptCount val="12"/>
                <c:pt idx="0">
                  <c:v>1165308000</c:v>
                </c:pt>
                <c:pt idx="1">
                  <c:v>1165308000</c:v>
                </c:pt>
                <c:pt idx="2">
                  <c:v>1165308000</c:v>
                </c:pt>
                <c:pt idx="3">
                  <c:v>1165308000</c:v>
                </c:pt>
                <c:pt idx="4">
                  <c:v>1165308000</c:v>
                </c:pt>
                <c:pt idx="5">
                  <c:v>1165308000</c:v>
                </c:pt>
                <c:pt idx="6">
                  <c:v>1165308000</c:v>
                </c:pt>
                <c:pt idx="7">
                  <c:v>1165308000</c:v>
                </c:pt>
                <c:pt idx="8">
                  <c:v>1165308000</c:v>
                </c:pt>
                <c:pt idx="9">
                  <c:v>1165308000</c:v>
                </c:pt>
                <c:pt idx="10">
                  <c:v>1165308000</c:v>
                </c:pt>
                <c:pt idx="11">
                  <c:v>1048777200</c:v>
                </c:pt>
              </c:numCache>
            </c:numRef>
          </c:val>
          <c:extLst>
            <c:ext xmlns:c16="http://schemas.microsoft.com/office/drawing/2014/chart" uri="{C3380CC4-5D6E-409C-BE32-E72D297353CC}">
              <c16:uniqueId val="{00000002-A621-4152-8D1B-2962B3DB0851}"/>
            </c:ext>
          </c:extLst>
        </c:ser>
        <c:dLbls>
          <c:showLegendKey val="0"/>
          <c:showVal val="0"/>
          <c:showCatName val="0"/>
          <c:showSerName val="0"/>
          <c:showPercent val="0"/>
          <c:showBubbleSize val="0"/>
        </c:dLbls>
        <c:gapWidth val="219"/>
        <c:overlap val="-27"/>
        <c:axId val="1255407264"/>
        <c:axId val="402174960"/>
      </c:barChart>
      <c:catAx>
        <c:axId val="1255407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402174960"/>
        <c:crosses val="autoZero"/>
        <c:auto val="1"/>
        <c:lblAlgn val="ctr"/>
        <c:lblOffset val="100"/>
        <c:noMultiLvlLbl val="0"/>
      </c:catAx>
      <c:valAx>
        <c:axId val="402174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255407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dirty="0"/>
              <a:t>Podíl navrhovaných výdajů na VŠ (mimo</a:t>
            </a:r>
            <a:r>
              <a:rPr lang="cs-CZ" baseline="0" dirty="0"/>
              <a:t> VVI a bez prostředků EU) vůči predikci HDP</a:t>
            </a:r>
            <a:endParaRPr lang="cs-CZ"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col"/>
        <c:grouping val="clustered"/>
        <c:varyColors val="0"/>
        <c:ser>
          <c:idx val="0"/>
          <c:order val="0"/>
          <c:spPr>
            <a:solidFill>
              <a:schemeClr val="accent1"/>
            </a:solidFill>
            <a:ln>
              <a:noFill/>
            </a:ln>
            <a:effectLst/>
          </c:spPr>
          <c:invertIfNegative val="0"/>
          <c:cat>
            <c:numRef>
              <c:f>vývoj!$I$88:$Q$88</c:f>
              <c:numCache>
                <c:formatCode>General</c:formatCode>
                <c:ptCount val="9"/>
                <c:pt idx="0">
                  <c:v>2016</c:v>
                </c:pt>
                <c:pt idx="1">
                  <c:v>2017</c:v>
                </c:pt>
                <c:pt idx="2">
                  <c:v>2018</c:v>
                </c:pt>
                <c:pt idx="3">
                  <c:v>2019</c:v>
                </c:pt>
                <c:pt idx="4">
                  <c:v>2020</c:v>
                </c:pt>
                <c:pt idx="5">
                  <c:v>2021</c:v>
                </c:pt>
                <c:pt idx="6">
                  <c:v>2022</c:v>
                </c:pt>
                <c:pt idx="7">
                  <c:v>2023</c:v>
                </c:pt>
                <c:pt idx="8">
                  <c:v>2024</c:v>
                </c:pt>
              </c:numCache>
            </c:numRef>
          </c:cat>
          <c:val>
            <c:numRef>
              <c:f>vývoj!$I$89:$Q$89</c:f>
              <c:numCache>
                <c:formatCode>General</c:formatCode>
                <c:ptCount val="9"/>
                <c:pt idx="0">
                  <c:v>0.42</c:v>
                </c:pt>
                <c:pt idx="1">
                  <c:v>0.42</c:v>
                </c:pt>
                <c:pt idx="2">
                  <c:v>0.45</c:v>
                </c:pt>
                <c:pt idx="3">
                  <c:v>0.46</c:v>
                </c:pt>
                <c:pt idx="4">
                  <c:v>0.48</c:v>
                </c:pt>
                <c:pt idx="5">
                  <c:v>0.47</c:v>
                </c:pt>
                <c:pt idx="6">
                  <c:v>0.42</c:v>
                </c:pt>
                <c:pt idx="7">
                  <c:v>0.42</c:v>
                </c:pt>
                <c:pt idx="8">
                  <c:v>0.4</c:v>
                </c:pt>
              </c:numCache>
            </c:numRef>
          </c:val>
          <c:extLst>
            <c:ext xmlns:c16="http://schemas.microsoft.com/office/drawing/2014/chart" uri="{C3380CC4-5D6E-409C-BE32-E72D297353CC}">
              <c16:uniqueId val="{00000000-169A-4F81-8D82-C4F635FD052E}"/>
            </c:ext>
          </c:extLst>
        </c:ser>
        <c:dLbls>
          <c:showLegendKey val="0"/>
          <c:showVal val="0"/>
          <c:showCatName val="0"/>
          <c:showSerName val="0"/>
          <c:showPercent val="0"/>
          <c:showBubbleSize val="0"/>
        </c:dLbls>
        <c:gapWidth val="219"/>
        <c:overlap val="-27"/>
        <c:axId val="1335645888"/>
        <c:axId val="1335643008"/>
      </c:barChart>
      <c:catAx>
        <c:axId val="1335645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335643008"/>
        <c:crosses val="autoZero"/>
        <c:auto val="1"/>
        <c:lblAlgn val="ctr"/>
        <c:lblOffset val="100"/>
        <c:noMultiLvlLbl val="0"/>
      </c:catAx>
      <c:valAx>
        <c:axId val="13356430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cs-CZ"/>
                  <a:t>Podíl na HDP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cs-CZ"/>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335645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vývoj!$H$77</c:f>
              <c:strCache>
                <c:ptCount val="1"/>
                <c:pt idx="0">
                  <c:v>Rozpočtový okruh I - normativní část</c:v>
                </c:pt>
              </c:strCache>
            </c:strRef>
          </c:tx>
          <c:spPr>
            <a:solidFill>
              <a:srgbClr val="92D050"/>
            </a:solidFill>
            <a:ln>
              <a:solidFill>
                <a:srgbClr val="92D05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vývoj!$I$76:$W$76</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vývoj!$I$77:$W$77</c:f>
              <c:numCache>
                <c:formatCode>0.0%</c:formatCode>
                <c:ptCount val="15"/>
                <c:pt idx="0">
                  <c:v>0.80458692065534121</c:v>
                </c:pt>
                <c:pt idx="1">
                  <c:v>0.8023829968335604</c:v>
                </c:pt>
                <c:pt idx="2">
                  <c:v>0.80161648809152652</c:v>
                </c:pt>
                <c:pt idx="3">
                  <c:v>0.79682172846998156</c:v>
                </c:pt>
                <c:pt idx="4">
                  <c:v>0.80337506816604509</c:v>
                </c:pt>
                <c:pt idx="5">
                  <c:v>0.81238890702080147</c:v>
                </c:pt>
                <c:pt idx="6">
                  <c:v>0.80794725633055986</c:v>
                </c:pt>
                <c:pt idx="7">
                  <c:v>0.80348157540304832</c:v>
                </c:pt>
                <c:pt idx="8">
                  <c:v>0.79660332937315892</c:v>
                </c:pt>
                <c:pt idx="9">
                  <c:v>0.82503012256729991</c:v>
                </c:pt>
                <c:pt idx="10">
                  <c:v>0.83483130449880105</c:v>
                </c:pt>
                <c:pt idx="11">
                  <c:v>0.82699220983250388</c:v>
                </c:pt>
                <c:pt idx="12">
                  <c:v>0.82782830205105173</c:v>
                </c:pt>
                <c:pt idx="13">
                  <c:v>0.80802748340486041</c:v>
                </c:pt>
                <c:pt idx="14">
                  <c:v>0.84118061792433885</c:v>
                </c:pt>
              </c:numCache>
            </c:numRef>
          </c:val>
          <c:extLst>
            <c:ext xmlns:c16="http://schemas.microsoft.com/office/drawing/2014/chart" uri="{C3380CC4-5D6E-409C-BE32-E72D297353CC}">
              <c16:uniqueId val="{00000000-CE26-4FF5-9CE2-7C16061B2482}"/>
            </c:ext>
          </c:extLst>
        </c:ser>
        <c:ser>
          <c:idx val="1"/>
          <c:order val="1"/>
          <c:tx>
            <c:strRef>
              <c:f>vývoj!$H$78</c:f>
              <c:strCache>
                <c:ptCount val="1"/>
                <c:pt idx="0">
                  <c:v>rozpočtový okruh II - sociální záležitosti studentů</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vývoj!$I$76:$W$76</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vývoj!$I$78:$W$78</c:f>
              <c:numCache>
                <c:formatCode>0.0%</c:formatCode>
                <c:ptCount val="15"/>
                <c:pt idx="0">
                  <c:v>0.1078700391140659</c:v>
                </c:pt>
                <c:pt idx="1">
                  <c:v>0.11039003383874646</c:v>
                </c:pt>
                <c:pt idx="2">
                  <c:v>0.11010953985059226</c:v>
                </c:pt>
                <c:pt idx="3">
                  <c:v>0.1102458552938099</c:v>
                </c:pt>
                <c:pt idx="4">
                  <c:v>0.1090810935822849</c:v>
                </c:pt>
                <c:pt idx="5">
                  <c:v>0.10562697646741054</c:v>
                </c:pt>
                <c:pt idx="6">
                  <c:v>0.10502544305355721</c:v>
                </c:pt>
                <c:pt idx="7">
                  <c:v>9.6733195181852541E-2</c:v>
                </c:pt>
                <c:pt idx="8">
                  <c:v>0.10264413958239482</c:v>
                </c:pt>
                <c:pt idx="9">
                  <c:v>9.3498187851200065E-2</c:v>
                </c:pt>
                <c:pt idx="10">
                  <c:v>9.1721591727087742E-2</c:v>
                </c:pt>
                <c:pt idx="11">
                  <c:v>0.10255457551598518</c:v>
                </c:pt>
                <c:pt idx="12">
                  <c:v>9.8697869471257887E-2</c:v>
                </c:pt>
                <c:pt idx="13">
                  <c:v>9.2018363683232296E-2</c:v>
                </c:pt>
                <c:pt idx="14">
                  <c:v>9.1160079357451948E-2</c:v>
                </c:pt>
              </c:numCache>
            </c:numRef>
          </c:val>
          <c:extLst>
            <c:ext xmlns:c16="http://schemas.microsoft.com/office/drawing/2014/chart" uri="{C3380CC4-5D6E-409C-BE32-E72D297353CC}">
              <c16:uniqueId val="{00000001-CE26-4FF5-9CE2-7C16061B2482}"/>
            </c:ext>
          </c:extLst>
        </c:ser>
        <c:ser>
          <c:idx val="2"/>
          <c:order val="2"/>
          <c:tx>
            <c:strRef>
              <c:f>vývoj!$H$79</c:f>
              <c:strCache>
                <c:ptCount val="1"/>
                <c:pt idx="0">
                  <c:v>rozpočtový okruh III - rozvoj vysokých škol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vývoj!$I$76:$W$76</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vývoj!$I$79:$W$79</c:f>
              <c:numCache>
                <c:formatCode>0.0%</c:formatCode>
                <c:ptCount val="15"/>
                <c:pt idx="0">
                  <c:v>6.7817191220898659E-2</c:v>
                </c:pt>
                <c:pt idx="1">
                  <c:v>6.7814344532783261E-2</c:v>
                </c:pt>
                <c:pt idx="2">
                  <c:v>6.5373499671548249E-2</c:v>
                </c:pt>
                <c:pt idx="3">
                  <c:v>6.0174941615899938E-2</c:v>
                </c:pt>
                <c:pt idx="4">
                  <c:v>5.7868300588850147E-2</c:v>
                </c:pt>
                <c:pt idx="5">
                  <c:v>5.7984024544082961E-2</c:v>
                </c:pt>
                <c:pt idx="6">
                  <c:v>6.0231942530251194E-2</c:v>
                </c:pt>
                <c:pt idx="7">
                  <c:v>5.708652449520378E-2</c:v>
                </c:pt>
                <c:pt idx="8">
                  <c:v>5.1906617145752988E-2</c:v>
                </c:pt>
                <c:pt idx="9">
                  <c:v>5.093527216419589E-2</c:v>
                </c:pt>
                <c:pt idx="10">
                  <c:v>4.7553749126375153E-2</c:v>
                </c:pt>
                <c:pt idx="11">
                  <c:v>5.4344790965324179E-2</c:v>
                </c:pt>
                <c:pt idx="12">
                  <c:v>5.1198694826776588E-2</c:v>
                </c:pt>
                <c:pt idx="13">
                  <c:v>4.8868151478904005E-2</c:v>
                </c:pt>
                <c:pt idx="14">
                  <c:v>4.8888992671764456E-2</c:v>
                </c:pt>
              </c:numCache>
            </c:numRef>
          </c:val>
          <c:extLst>
            <c:ext xmlns:c16="http://schemas.microsoft.com/office/drawing/2014/chart" uri="{C3380CC4-5D6E-409C-BE32-E72D297353CC}">
              <c16:uniqueId val="{00000002-CE26-4FF5-9CE2-7C16061B2482}"/>
            </c:ext>
          </c:extLst>
        </c:ser>
        <c:ser>
          <c:idx val="3"/>
          <c:order val="3"/>
          <c:tx>
            <c:strRef>
              <c:f>vývoj!$H$80</c:f>
              <c:strCache>
                <c:ptCount val="1"/>
                <c:pt idx="0">
                  <c:v>rozpočtový okruh IV - mezinárodní spolupráce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vývoj!$I$76:$W$76</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vývoj!$I$80:$W$80</c:f>
              <c:numCache>
                <c:formatCode>0.0%</c:formatCode>
                <c:ptCount val="15"/>
                <c:pt idx="0">
                  <c:v>1.9725849009694176E-2</c:v>
                </c:pt>
                <c:pt idx="1">
                  <c:v>1.9412624794909912E-2</c:v>
                </c:pt>
                <c:pt idx="2">
                  <c:v>2.2900472386333009E-2</c:v>
                </c:pt>
                <c:pt idx="3">
                  <c:v>3.275747462030857E-2</c:v>
                </c:pt>
                <c:pt idx="4">
                  <c:v>2.9675537662819898E-2</c:v>
                </c:pt>
                <c:pt idx="5">
                  <c:v>2.4000091967705015E-2</c:v>
                </c:pt>
                <c:pt idx="6">
                  <c:v>2.679535808563175E-2</c:v>
                </c:pt>
                <c:pt idx="7">
                  <c:v>4.2698704919895469E-2</c:v>
                </c:pt>
                <c:pt idx="8">
                  <c:v>4.8845913898693263E-2</c:v>
                </c:pt>
                <c:pt idx="9">
                  <c:v>3.053641741730416E-2</c:v>
                </c:pt>
                <c:pt idx="10">
                  <c:v>2.5893354647736018E-2</c:v>
                </c:pt>
                <c:pt idx="11">
                  <c:v>1.6108423686186757E-2</c:v>
                </c:pt>
                <c:pt idx="12">
                  <c:v>2.2275133650913801E-2</c:v>
                </c:pt>
                <c:pt idx="13">
                  <c:v>5.108600143300325E-2</c:v>
                </c:pt>
                <c:pt idx="14">
                  <c:v>1.8770310046444798E-2</c:v>
                </c:pt>
              </c:numCache>
            </c:numRef>
          </c:val>
          <c:extLst>
            <c:ext xmlns:c16="http://schemas.microsoft.com/office/drawing/2014/chart" uri="{C3380CC4-5D6E-409C-BE32-E72D297353CC}">
              <c16:uniqueId val="{00000003-CE26-4FF5-9CE2-7C16061B2482}"/>
            </c:ext>
          </c:extLst>
        </c:ser>
        <c:dLbls>
          <c:showLegendKey val="0"/>
          <c:showVal val="0"/>
          <c:showCatName val="0"/>
          <c:showSerName val="0"/>
          <c:showPercent val="0"/>
          <c:showBubbleSize val="0"/>
        </c:dLbls>
        <c:gapWidth val="150"/>
        <c:overlap val="100"/>
        <c:axId val="2052702016"/>
        <c:axId val="2052684736"/>
      </c:barChart>
      <c:catAx>
        <c:axId val="2052702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2052684736"/>
        <c:crosses val="autoZero"/>
        <c:auto val="1"/>
        <c:lblAlgn val="ctr"/>
        <c:lblOffset val="100"/>
        <c:noMultiLvlLbl val="0"/>
      </c:catAx>
      <c:valAx>
        <c:axId val="20526847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2052702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legend>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cs-CZ"/>
              <a:t>Meziroční změna základní</a:t>
            </a:r>
            <a:r>
              <a:rPr lang="cs-CZ" baseline="0"/>
              <a:t> mzdy pracovníků na VŠ</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col"/>
        <c:grouping val="clustered"/>
        <c:varyColors val="0"/>
        <c:ser>
          <c:idx val="0"/>
          <c:order val="0"/>
          <c:spPr>
            <a:solidFill>
              <a:schemeClr val="accent1"/>
            </a:solidFill>
            <a:ln>
              <a:noFill/>
            </a:ln>
            <a:effectLst/>
          </c:spPr>
          <c:invertIfNegative val="0"/>
          <c:cat>
            <c:multiLvlStrRef>
              <c:f>'Vývoj základní mzdy'!$B$107:$C$130</c:f>
              <c:multiLvlStrCache>
                <c:ptCount val="24"/>
                <c:lvl>
                  <c:pt idx="0">
                    <c:v>2018/2017</c:v>
                  </c:pt>
                  <c:pt idx="1">
                    <c:v>2019/2018</c:v>
                  </c:pt>
                  <c:pt idx="2">
                    <c:v>2020/2019</c:v>
                  </c:pt>
                  <c:pt idx="3">
                    <c:v>2021/2020</c:v>
                  </c:pt>
                  <c:pt idx="4">
                    <c:v>2022/2021</c:v>
                  </c:pt>
                  <c:pt idx="5">
                    <c:v>2023/2022</c:v>
                  </c:pt>
                  <c:pt idx="6">
                    <c:v>2018/2017</c:v>
                  </c:pt>
                  <c:pt idx="7">
                    <c:v>2019/2018</c:v>
                  </c:pt>
                  <c:pt idx="8">
                    <c:v>2020/2019</c:v>
                  </c:pt>
                  <c:pt idx="9">
                    <c:v>2021/2020</c:v>
                  </c:pt>
                  <c:pt idx="10">
                    <c:v>2022/2021</c:v>
                  </c:pt>
                  <c:pt idx="11">
                    <c:v>2023/2022</c:v>
                  </c:pt>
                  <c:pt idx="12">
                    <c:v>2018/2017</c:v>
                  </c:pt>
                  <c:pt idx="13">
                    <c:v>2019/2018</c:v>
                  </c:pt>
                  <c:pt idx="14">
                    <c:v>2020/2019</c:v>
                  </c:pt>
                  <c:pt idx="15">
                    <c:v>2021/2020</c:v>
                  </c:pt>
                  <c:pt idx="16">
                    <c:v>2022/2021</c:v>
                  </c:pt>
                  <c:pt idx="17">
                    <c:v>2023/2022</c:v>
                  </c:pt>
                  <c:pt idx="18">
                    <c:v>2018/2017</c:v>
                  </c:pt>
                  <c:pt idx="19">
                    <c:v>2019/2018</c:v>
                  </c:pt>
                  <c:pt idx="20">
                    <c:v>2020/2019</c:v>
                  </c:pt>
                  <c:pt idx="21">
                    <c:v>2021/2020</c:v>
                  </c:pt>
                  <c:pt idx="22">
                    <c:v>2022/2021</c:v>
                  </c:pt>
                  <c:pt idx="23">
                    <c:v>2023/2022</c:v>
                  </c:pt>
                </c:lvl>
                <c:lvl>
                  <c:pt idx="0">
                    <c:v>Vědečtí, výzkumní a vývojoví pracovníci na VŠ</c:v>
                  </c:pt>
                  <c:pt idx="6">
                    <c:v>Odborní asistenti na vysokých školách</c:v>
                  </c:pt>
                  <c:pt idx="12">
                    <c:v>Docenti na vysokých školách</c:v>
                  </c:pt>
                  <c:pt idx="18">
                    <c:v>Profesoři na vysokých školách</c:v>
                  </c:pt>
                </c:lvl>
              </c:multiLvlStrCache>
            </c:multiLvlStrRef>
          </c:cat>
          <c:val>
            <c:numRef>
              <c:f>'Vývoj základní mzdy'!$D$107:$D$130</c:f>
              <c:numCache>
                <c:formatCode>0%</c:formatCode>
                <c:ptCount val="24"/>
                <c:pt idx="0">
                  <c:v>8.4715060151689725E-2</c:v>
                </c:pt>
                <c:pt idx="1">
                  <c:v>8.7236747295678096E-2</c:v>
                </c:pt>
                <c:pt idx="2">
                  <c:v>6.0218755515104583E-3</c:v>
                </c:pt>
                <c:pt idx="3">
                  <c:v>7.8290969005180955E-2</c:v>
                </c:pt>
                <c:pt idx="4">
                  <c:v>1.7718053834395731E-2</c:v>
                </c:pt>
                <c:pt idx="5">
                  <c:v>3.1439621881209634E-2</c:v>
                </c:pt>
                <c:pt idx="6">
                  <c:v>6.9859852855524318E-2</c:v>
                </c:pt>
                <c:pt idx="7">
                  <c:v>8.4417937662169651E-2</c:v>
                </c:pt>
                <c:pt idx="8">
                  <c:v>5.731608732473914E-2</c:v>
                </c:pt>
                <c:pt idx="9">
                  <c:v>8.6343447144992869E-2</c:v>
                </c:pt>
                <c:pt idx="10">
                  <c:v>5.0147502743462802E-2</c:v>
                </c:pt>
                <c:pt idx="11">
                  <c:v>3.8469593000920899E-2</c:v>
                </c:pt>
                <c:pt idx="12">
                  <c:v>7.510908758196555E-2</c:v>
                </c:pt>
                <c:pt idx="13">
                  <c:v>7.9804316979474432E-2</c:v>
                </c:pt>
                <c:pt idx="14">
                  <c:v>5.5985175173034252E-2</c:v>
                </c:pt>
                <c:pt idx="15">
                  <c:v>6.613812828484078E-2</c:v>
                </c:pt>
                <c:pt idx="16">
                  <c:v>3.5065805476298673E-2</c:v>
                </c:pt>
                <c:pt idx="17">
                  <c:v>3.5700634348285076E-2</c:v>
                </c:pt>
                <c:pt idx="18">
                  <c:v>5.7972510377356512E-2</c:v>
                </c:pt>
                <c:pt idx="19">
                  <c:v>9.5977260626568084E-2</c:v>
                </c:pt>
                <c:pt idx="20">
                  <c:v>5.8808631865142402E-2</c:v>
                </c:pt>
                <c:pt idx="21">
                  <c:v>7.8152832290743213E-2</c:v>
                </c:pt>
                <c:pt idx="22">
                  <c:v>3.0190250593019607E-2</c:v>
                </c:pt>
                <c:pt idx="23">
                  <c:v>3.8174621956843069E-2</c:v>
                </c:pt>
              </c:numCache>
            </c:numRef>
          </c:val>
          <c:extLst>
            <c:ext xmlns:c16="http://schemas.microsoft.com/office/drawing/2014/chart" uri="{C3380CC4-5D6E-409C-BE32-E72D297353CC}">
              <c16:uniqueId val="{00000000-16E3-4AF9-AF79-54EDE26EC04F}"/>
            </c:ext>
          </c:extLst>
        </c:ser>
        <c:dLbls>
          <c:showLegendKey val="0"/>
          <c:showVal val="0"/>
          <c:showCatName val="0"/>
          <c:showSerName val="0"/>
          <c:showPercent val="0"/>
          <c:showBubbleSize val="0"/>
        </c:dLbls>
        <c:gapWidth val="219"/>
        <c:overlap val="-27"/>
        <c:axId val="1106328000"/>
        <c:axId val="1001659408"/>
      </c:barChart>
      <c:catAx>
        <c:axId val="1106328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001659408"/>
        <c:crosses val="autoZero"/>
        <c:auto val="1"/>
        <c:lblAlgn val="ctr"/>
        <c:lblOffset val="100"/>
        <c:noMultiLvlLbl val="0"/>
      </c:catAx>
      <c:valAx>
        <c:axId val="10016594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1106328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0.13459</cdr:x>
      <cdr:y>0.82534</cdr:y>
    </cdr:from>
    <cdr:to>
      <cdr:x>0.19509</cdr:x>
      <cdr:y>0.89529</cdr:y>
    </cdr:to>
    <cdr:sp macro="" textlink="">
      <cdr:nvSpPr>
        <cdr:cNvPr id="4" name="Ovál 3">
          <a:extLst xmlns:a="http://schemas.openxmlformats.org/drawingml/2006/main">
            <a:ext uri="{FF2B5EF4-FFF2-40B4-BE49-F238E27FC236}">
              <a16:creationId xmlns:a16="http://schemas.microsoft.com/office/drawing/2014/main" id="{8A4D8DDB-580E-AC76-C0A6-7DE6F8029462}"/>
            </a:ext>
          </a:extLst>
        </cdr:cNvPr>
        <cdr:cNvSpPr/>
      </cdr:nvSpPr>
      <cdr:spPr>
        <a:xfrm xmlns:a="http://schemas.openxmlformats.org/drawingml/2006/main" rot="3093598">
          <a:off x="1623396" y="3069312"/>
          <a:ext cx="275839" cy="646434"/>
        </a:xfrm>
        <a:prstGeom xmlns:a="http://schemas.openxmlformats.org/drawingml/2006/main" prst="ellipse">
          <a:avLst/>
        </a:prstGeom>
        <a:noFill xmlns:a="http://schemas.openxmlformats.org/drawingml/2006/main"/>
        <a:ln xmlns:a="http://schemas.openxmlformats.org/drawingml/2006/main" w="28575">
          <a:solidFill>
            <a:srgbClr val="FF000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cs-CZ">
            <a:solidFill>
              <a:schemeClr val="bg1"/>
            </a:solidFill>
          </a:endParaRPr>
        </a:p>
      </cdr:txBody>
    </cdr:sp>
  </cdr:relSizeAnchor>
  <cdr:relSizeAnchor xmlns:cdr="http://schemas.openxmlformats.org/drawingml/2006/chartDrawing">
    <cdr:from>
      <cdr:x>0.77515</cdr:x>
      <cdr:y>0.28502</cdr:y>
    </cdr:from>
    <cdr:to>
      <cdr:x>0.91716</cdr:x>
      <cdr:y>0.51691</cdr:y>
    </cdr:to>
    <cdr:sp macro="" textlink="">
      <cdr:nvSpPr>
        <cdr:cNvPr id="2" name="TextovéPole 1">
          <a:extLst xmlns:a="http://schemas.openxmlformats.org/drawingml/2006/main">
            <a:ext uri="{FF2B5EF4-FFF2-40B4-BE49-F238E27FC236}">
              <a16:creationId xmlns:a16="http://schemas.microsoft.com/office/drawing/2014/main" id="{FED9E5DB-E44A-B45F-E2DB-C879F52B7A46}"/>
            </a:ext>
          </a:extLst>
        </cdr:cNvPr>
        <cdr:cNvSpPr txBox="1"/>
      </cdr:nvSpPr>
      <cdr:spPr>
        <a:xfrm xmlns:a="http://schemas.openxmlformats.org/drawingml/2006/main">
          <a:off x="4991100" y="11239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cs-CZ" sz="1100"/>
        </a:p>
      </cdr:txBody>
    </cdr:sp>
  </cdr:relSizeAnchor>
  <cdr:relSizeAnchor xmlns:cdr="http://schemas.openxmlformats.org/drawingml/2006/chartDrawing">
    <cdr:from>
      <cdr:x>0.74556</cdr:x>
      <cdr:y>0.29952</cdr:y>
    </cdr:from>
    <cdr:to>
      <cdr:x>0.95266</cdr:x>
      <cdr:y>0.38164</cdr:y>
    </cdr:to>
    <cdr:sp macro="" textlink="">
      <cdr:nvSpPr>
        <cdr:cNvPr id="3" name="TextovéPole 2">
          <a:extLst xmlns:a="http://schemas.openxmlformats.org/drawingml/2006/main">
            <a:ext uri="{FF2B5EF4-FFF2-40B4-BE49-F238E27FC236}">
              <a16:creationId xmlns:a16="http://schemas.microsoft.com/office/drawing/2014/main" id="{23716267-3DC3-0830-D280-24EF2AB8FF0A}"/>
            </a:ext>
          </a:extLst>
        </cdr:cNvPr>
        <cdr:cNvSpPr txBox="1"/>
      </cdr:nvSpPr>
      <cdr:spPr>
        <a:xfrm xmlns:a="http://schemas.openxmlformats.org/drawingml/2006/main">
          <a:off x="4800600" y="1181100"/>
          <a:ext cx="1333499" cy="32385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cs-CZ" sz="1400" b="1">
              <a:solidFill>
                <a:srgbClr val="DA9126"/>
              </a:solidFill>
            </a:rPr>
            <a:t>OECD Average</a:t>
          </a:r>
        </a:p>
      </cdr:txBody>
    </cdr:sp>
  </cdr:relSizeAnchor>
</c:userShapes>
</file>

<file path=ppt/drawings/drawing2.xml><?xml version="1.0" encoding="utf-8"?>
<c:userShapes xmlns:c="http://schemas.openxmlformats.org/drawingml/2006/chart">
  <cdr:relSizeAnchor xmlns:cdr="http://schemas.openxmlformats.org/drawingml/2006/chartDrawing">
    <cdr:from>
      <cdr:x>0.16832</cdr:x>
      <cdr:y>0.14582</cdr:y>
    </cdr:from>
    <cdr:to>
      <cdr:x>0.5</cdr:x>
      <cdr:y>0.21888</cdr:y>
    </cdr:to>
    <cdr:sp macro="" textlink="">
      <cdr:nvSpPr>
        <cdr:cNvPr id="2" name="TextovéPole 1">
          <a:extLst xmlns:a="http://schemas.openxmlformats.org/drawingml/2006/main">
            <a:ext uri="{FF2B5EF4-FFF2-40B4-BE49-F238E27FC236}">
              <a16:creationId xmlns:a16="http://schemas.microsoft.com/office/drawing/2014/main" id="{F3E6AA62-C622-74F3-ACA0-C25DAE39DCDF}"/>
            </a:ext>
          </a:extLst>
        </cdr:cNvPr>
        <cdr:cNvSpPr txBox="1"/>
      </cdr:nvSpPr>
      <cdr:spPr>
        <a:xfrm xmlns:a="http://schemas.openxmlformats.org/drawingml/2006/main">
          <a:off x="1478195" y="496372"/>
          <a:ext cx="2912830" cy="24870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cs-CZ" sz="1100" dirty="0"/>
            <a:t>podíl regionálního školství </a:t>
          </a:r>
        </a:p>
      </cdr:txBody>
    </cdr:sp>
  </cdr:relSizeAnchor>
  <cdr:relSizeAnchor xmlns:cdr="http://schemas.openxmlformats.org/drawingml/2006/chartDrawing">
    <cdr:from>
      <cdr:x>0.2698</cdr:x>
      <cdr:y>0.70548</cdr:y>
    </cdr:from>
    <cdr:to>
      <cdr:x>0.44059</cdr:x>
      <cdr:y>0.78767</cdr:y>
    </cdr:to>
    <cdr:sp macro="" textlink="">
      <cdr:nvSpPr>
        <cdr:cNvPr id="3" name="TextovéPole 2">
          <a:extLst xmlns:a="http://schemas.openxmlformats.org/drawingml/2006/main">
            <a:ext uri="{FF2B5EF4-FFF2-40B4-BE49-F238E27FC236}">
              <a16:creationId xmlns:a16="http://schemas.microsoft.com/office/drawing/2014/main" id="{D8CFD707-4515-5253-937B-2B2CD1173725}"/>
            </a:ext>
          </a:extLst>
        </cdr:cNvPr>
        <cdr:cNvSpPr txBox="1"/>
      </cdr:nvSpPr>
      <cdr:spPr>
        <a:xfrm xmlns:a="http://schemas.openxmlformats.org/drawingml/2006/main">
          <a:off x="2076449" y="2943225"/>
          <a:ext cx="1314451" cy="3429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cs-CZ" sz="1100"/>
            <a:t>podíl vysokých škol </a:t>
          </a:r>
        </a:p>
      </cdr:txBody>
    </cdr:sp>
  </cdr:relSizeAnchor>
  <cdr:relSizeAnchor xmlns:cdr="http://schemas.openxmlformats.org/drawingml/2006/chartDrawing">
    <cdr:from>
      <cdr:x>0.70362</cdr:x>
      <cdr:y>0.54842</cdr:y>
    </cdr:from>
    <cdr:to>
      <cdr:x>0.91649</cdr:x>
      <cdr:y>0.64524</cdr:y>
    </cdr:to>
    <cdr:sp macro="" textlink="">
      <cdr:nvSpPr>
        <cdr:cNvPr id="4" name="TextovéPole 3">
          <a:extLst xmlns:a="http://schemas.openxmlformats.org/drawingml/2006/main">
            <a:ext uri="{FF2B5EF4-FFF2-40B4-BE49-F238E27FC236}">
              <a16:creationId xmlns:a16="http://schemas.microsoft.com/office/drawing/2014/main" id="{5396C173-21AE-CFBF-CD31-EC14D9BD8540}"/>
            </a:ext>
          </a:extLst>
        </cdr:cNvPr>
        <cdr:cNvSpPr txBox="1"/>
      </cdr:nvSpPr>
      <cdr:spPr>
        <a:xfrm xmlns:a="http://schemas.openxmlformats.org/drawingml/2006/main">
          <a:off x="6179244" y="1866900"/>
          <a:ext cx="1869435" cy="3295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cs-CZ" sz="1100" dirty="0"/>
            <a:t>podíl vědy a vysokých škol</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9773F0-E614-79E9-90E7-3B07F0A7C7BB}"/>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A8EAAF89-2279-CFF4-1B0D-1AF814AB5F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EB08E1CF-0D16-051D-3F6F-E60859B2F52F}"/>
              </a:ext>
            </a:extLst>
          </p:cNvPr>
          <p:cNvSpPr>
            <a:spLocks noGrp="1"/>
          </p:cNvSpPr>
          <p:nvPr>
            <p:ph type="dt" sz="half" idx="10"/>
          </p:nvPr>
        </p:nvSpPr>
        <p:spPr/>
        <p:txBody>
          <a:bodyPr/>
          <a:lstStyle/>
          <a:p>
            <a:fld id="{D75F4F74-67ED-403F-9D44-6D2D82173D1C}" type="datetimeFigureOut">
              <a:rPr lang="cs-CZ" smtClean="0"/>
              <a:t>25.04.2024</a:t>
            </a:fld>
            <a:endParaRPr lang="cs-CZ"/>
          </a:p>
        </p:txBody>
      </p:sp>
      <p:sp>
        <p:nvSpPr>
          <p:cNvPr id="5" name="Zástupný symbol pro zápatí 4">
            <a:extLst>
              <a:ext uri="{FF2B5EF4-FFF2-40B4-BE49-F238E27FC236}">
                <a16:creationId xmlns:a16="http://schemas.microsoft.com/office/drawing/2014/main" id="{CA2736E8-B486-968F-7A1A-3B300FF5909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DFC41BB-E0A7-7E95-915B-5A016877C38C}"/>
              </a:ext>
            </a:extLst>
          </p:cNvPr>
          <p:cNvSpPr>
            <a:spLocks noGrp="1"/>
          </p:cNvSpPr>
          <p:nvPr>
            <p:ph type="sldNum" sz="quarter" idx="12"/>
          </p:nvPr>
        </p:nvSpPr>
        <p:spPr/>
        <p:txBody>
          <a:bodyPr/>
          <a:lstStyle/>
          <a:p>
            <a:fld id="{CFE01C1C-67AC-4D64-9E6B-BC5E2BCBD644}" type="slidenum">
              <a:rPr lang="cs-CZ" smtClean="0"/>
              <a:t>‹#›</a:t>
            </a:fld>
            <a:endParaRPr lang="cs-CZ"/>
          </a:p>
        </p:txBody>
      </p:sp>
    </p:spTree>
    <p:extLst>
      <p:ext uri="{BB962C8B-B14F-4D97-AF65-F5344CB8AC3E}">
        <p14:creationId xmlns:p14="http://schemas.microsoft.com/office/powerpoint/2010/main" val="3213658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FE1E9D-60A7-50D2-C88D-E57399704058}"/>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29C8BC34-9AC9-882D-71C8-AF271B6828B7}"/>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2B35D34-87E1-01AB-4145-0E48D32DD466}"/>
              </a:ext>
            </a:extLst>
          </p:cNvPr>
          <p:cNvSpPr>
            <a:spLocks noGrp="1"/>
          </p:cNvSpPr>
          <p:nvPr>
            <p:ph type="dt" sz="half" idx="10"/>
          </p:nvPr>
        </p:nvSpPr>
        <p:spPr/>
        <p:txBody>
          <a:bodyPr/>
          <a:lstStyle/>
          <a:p>
            <a:fld id="{D75F4F74-67ED-403F-9D44-6D2D82173D1C}" type="datetimeFigureOut">
              <a:rPr lang="cs-CZ" smtClean="0"/>
              <a:t>25.04.2024</a:t>
            </a:fld>
            <a:endParaRPr lang="cs-CZ"/>
          </a:p>
        </p:txBody>
      </p:sp>
      <p:sp>
        <p:nvSpPr>
          <p:cNvPr id="5" name="Zástupný symbol pro zápatí 4">
            <a:extLst>
              <a:ext uri="{FF2B5EF4-FFF2-40B4-BE49-F238E27FC236}">
                <a16:creationId xmlns:a16="http://schemas.microsoft.com/office/drawing/2014/main" id="{679C1E43-5920-3F24-79A4-C7F8163616E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0DA1ED0-F376-A3C8-EBC6-23DD21925E97}"/>
              </a:ext>
            </a:extLst>
          </p:cNvPr>
          <p:cNvSpPr>
            <a:spLocks noGrp="1"/>
          </p:cNvSpPr>
          <p:nvPr>
            <p:ph type="sldNum" sz="quarter" idx="12"/>
          </p:nvPr>
        </p:nvSpPr>
        <p:spPr/>
        <p:txBody>
          <a:bodyPr/>
          <a:lstStyle/>
          <a:p>
            <a:fld id="{CFE01C1C-67AC-4D64-9E6B-BC5E2BCBD644}" type="slidenum">
              <a:rPr lang="cs-CZ" smtClean="0"/>
              <a:t>‹#›</a:t>
            </a:fld>
            <a:endParaRPr lang="cs-CZ"/>
          </a:p>
        </p:txBody>
      </p:sp>
    </p:spTree>
    <p:extLst>
      <p:ext uri="{BB962C8B-B14F-4D97-AF65-F5344CB8AC3E}">
        <p14:creationId xmlns:p14="http://schemas.microsoft.com/office/powerpoint/2010/main" val="896101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02D34AE0-97EF-18F1-87D6-44412110AAE9}"/>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922E424A-82F0-5080-D8DA-0A2476E260A5}"/>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4B81F7E-B636-0469-436D-1AD6DC94EBD4}"/>
              </a:ext>
            </a:extLst>
          </p:cNvPr>
          <p:cNvSpPr>
            <a:spLocks noGrp="1"/>
          </p:cNvSpPr>
          <p:nvPr>
            <p:ph type="dt" sz="half" idx="10"/>
          </p:nvPr>
        </p:nvSpPr>
        <p:spPr/>
        <p:txBody>
          <a:bodyPr/>
          <a:lstStyle/>
          <a:p>
            <a:fld id="{D75F4F74-67ED-403F-9D44-6D2D82173D1C}" type="datetimeFigureOut">
              <a:rPr lang="cs-CZ" smtClean="0"/>
              <a:t>25.04.2024</a:t>
            </a:fld>
            <a:endParaRPr lang="cs-CZ"/>
          </a:p>
        </p:txBody>
      </p:sp>
      <p:sp>
        <p:nvSpPr>
          <p:cNvPr id="5" name="Zástupný symbol pro zápatí 4">
            <a:extLst>
              <a:ext uri="{FF2B5EF4-FFF2-40B4-BE49-F238E27FC236}">
                <a16:creationId xmlns:a16="http://schemas.microsoft.com/office/drawing/2014/main" id="{10D3932B-9F7A-A244-2CDD-5DADDF8339B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DF8216B-CA04-BD7F-808E-25532CA03F2E}"/>
              </a:ext>
            </a:extLst>
          </p:cNvPr>
          <p:cNvSpPr>
            <a:spLocks noGrp="1"/>
          </p:cNvSpPr>
          <p:nvPr>
            <p:ph type="sldNum" sz="quarter" idx="12"/>
          </p:nvPr>
        </p:nvSpPr>
        <p:spPr/>
        <p:txBody>
          <a:bodyPr/>
          <a:lstStyle/>
          <a:p>
            <a:fld id="{CFE01C1C-67AC-4D64-9E6B-BC5E2BCBD644}" type="slidenum">
              <a:rPr lang="cs-CZ" smtClean="0"/>
              <a:t>‹#›</a:t>
            </a:fld>
            <a:endParaRPr lang="cs-CZ"/>
          </a:p>
        </p:txBody>
      </p:sp>
    </p:spTree>
    <p:extLst>
      <p:ext uri="{BB962C8B-B14F-4D97-AF65-F5344CB8AC3E}">
        <p14:creationId xmlns:p14="http://schemas.microsoft.com/office/powerpoint/2010/main" val="1348633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23247F-E3E0-3908-C249-EE889A7A0FA9}"/>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F8BA64B9-AA6F-B11B-EFA9-03F6DB7BF6E5}"/>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23B760F-5BA4-7C9D-EC4A-6CC112BE2CB2}"/>
              </a:ext>
            </a:extLst>
          </p:cNvPr>
          <p:cNvSpPr>
            <a:spLocks noGrp="1"/>
          </p:cNvSpPr>
          <p:nvPr>
            <p:ph type="dt" sz="half" idx="10"/>
          </p:nvPr>
        </p:nvSpPr>
        <p:spPr/>
        <p:txBody>
          <a:bodyPr/>
          <a:lstStyle/>
          <a:p>
            <a:fld id="{D75F4F74-67ED-403F-9D44-6D2D82173D1C}" type="datetimeFigureOut">
              <a:rPr lang="cs-CZ" smtClean="0"/>
              <a:t>25.04.2024</a:t>
            </a:fld>
            <a:endParaRPr lang="cs-CZ"/>
          </a:p>
        </p:txBody>
      </p:sp>
      <p:sp>
        <p:nvSpPr>
          <p:cNvPr id="5" name="Zástupný symbol pro zápatí 4">
            <a:extLst>
              <a:ext uri="{FF2B5EF4-FFF2-40B4-BE49-F238E27FC236}">
                <a16:creationId xmlns:a16="http://schemas.microsoft.com/office/drawing/2014/main" id="{A5095C94-6380-21BD-7EBC-EFDE4A09913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DA28EF3-29FC-5025-8167-10460DE2EB6A}"/>
              </a:ext>
            </a:extLst>
          </p:cNvPr>
          <p:cNvSpPr>
            <a:spLocks noGrp="1"/>
          </p:cNvSpPr>
          <p:nvPr>
            <p:ph type="sldNum" sz="quarter" idx="12"/>
          </p:nvPr>
        </p:nvSpPr>
        <p:spPr/>
        <p:txBody>
          <a:bodyPr/>
          <a:lstStyle/>
          <a:p>
            <a:fld id="{CFE01C1C-67AC-4D64-9E6B-BC5E2BCBD644}" type="slidenum">
              <a:rPr lang="cs-CZ" smtClean="0"/>
              <a:t>‹#›</a:t>
            </a:fld>
            <a:endParaRPr lang="cs-CZ"/>
          </a:p>
        </p:txBody>
      </p:sp>
    </p:spTree>
    <p:extLst>
      <p:ext uri="{BB962C8B-B14F-4D97-AF65-F5344CB8AC3E}">
        <p14:creationId xmlns:p14="http://schemas.microsoft.com/office/powerpoint/2010/main" val="3948128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A7F23E-1D35-FD44-391B-BAD1DCD6865E}"/>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A05308CB-C102-1452-09BD-D5E2754D5B8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0B31DF1B-C7DE-A979-8054-6843C177F6B5}"/>
              </a:ext>
            </a:extLst>
          </p:cNvPr>
          <p:cNvSpPr>
            <a:spLocks noGrp="1"/>
          </p:cNvSpPr>
          <p:nvPr>
            <p:ph type="dt" sz="half" idx="10"/>
          </p:nvPr>
        </p:nvSpPr>
        <p:spPr/>
        <p:txBody>
          <a:bodyPr/>
          <a:lstStyle/>
          <a:p>
            <a:fld id="{D75F4F74-67ED-403F-9D44-6D2D82173D1C}" type="datetimeFigureOut">
              <a:rPr lang="cs-CZ" smtClean="0"/>
              <a:t>25.04.2024</a:t>
            </a:fld>
            <a:endParaRPr lang="cs-CZ"/>
          </a:p>
        </p:txBody>
      </p:sp>
      <p:sp>
        <p:nvSpPr>
          <p:cNvPr id="5" name="Zástupný symbol pro zápatí 4">
            <a:extLst>
              <a:ext uri="{FF2B5EF4-FFF2-40B4-BE49-F238E27FC236}">
                <a16:creationId xmlns:a16="http://schemas.microsoft.com/office/drawing/2014/main" id="{8A9381B7-80F5-2E45-807E-7EB5654BC25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BDB6694-67CA-8C52-733B-6F1BAB2BA3A4}"/>
              </a:ext>
            </a:extLst>
          </p:cNvPr>
          <p:cNvSpPr>
            <a:spLocks noGrp="1"/>
          </p:cNvSpPr>
          <p:nvPr>
            <p:ph type="sldNum" sz="quarter" idx="12"/>
          </p:nvPr>
        </p:nvSpPr>
        <p:spPr/>
        <p:txBody>
          <a:bodyPr/>
          <a:lstStyle/>
          <a:p>
            <a:fld id="{CFE01C1C-67AC-4D64-9E6B-BC5E2BCBD644}" type="slidenum">
              <a:rPr lang="cs-CZ" smtClean="0"/>
              <a:t>‹#›</a:t>
            </a:fld>
            <a:endParaRPr lang="cs-CZ"/>
          </a:p>
        </p:txBody>
      </p:sp>
    </p:spTree>
    <p:extLst>
      <p:ext uri="{BB962C8B-B14F-4D97-AF65-F5344CB8AC3E}">
        <p14:creationId xmlns:p14="http://schemas.microsoft.com/office/powerpoint/2010/main" val="2543783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38BE20-5D6E-EDB4-FEDD-CDCC3513B358}"/>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F6AFDF7B-1C56-9AAA-9548-5A9C977F172C}"/>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356DD9FD-57BE-FD3A-6F8D-E9A1FFDD137A}"/>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0962C73A-4407-C377-B69B-82A4976F959A}"/>
              </a:ext>
            </a:extLst>
          </p:cNvPr>
          <p:cNvSpPr>
            <a:spLocks noGrp="1"/>
          </p:cNvSpPr>
          <p:nvPr>
            <p:ph type="dt" sz="half" idx="10"/>
          </p:nvPr>
        </p:nvSpPr>
        <p:spPr/>
        <p:txBody>
          <a:bodyPr/>
          <a:lstStyle/>
          <a:p>
            <a:fld id="{D75F4F74-67ED-403F-9D44-6D2D82173D1C}" type="datetimeFigureOut">
              <a:rPr lang="cs-CZ" smtClean="0"/>
              <a:t>25.04.2024</a:t>
            </a:fld>
            <a:endParaRPr lang="cs-CZ"/>
          </a:p>
        </p:txBody>
      </p:sp>
      <p:sp>
        <p:nvSpPr>
          <p:cNvPr id="6" name="Zástupný symbol pro zápatí 5">
            <a:extLst>
              <a:ext uri="{FF2B5EF4-FFF2-40B4-BE49-F238E27FC236}">
                <a16:creationId xmlns:a16="http://schemas.microsoft.com/office/drawing/2014/main" id="{6133BE71-37F1-493E-4F6B-00A139E9495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4EE354B-3040-9FE8-340B-2842AE061C28}"/>
              </a:ext>
            </a:extLst>
          </p:cNvPr>
          <p:cNvSpPr>
            <a:spLocks noGrp="1"/>
          </p:cNvSpPr>
          <p:nvPr>
            <p:ph type="sldNum" sz="quarter" idx="12"/>
          </p:nvPr>
        </p:nvSpPr>
        <p:spPr/>
        <p:txBody>
          <a:bodyPr/>
          <a:lstStyle/>
          <a:p>
            <a:fld id="{CFE01C1C-67AC-4D64-9E6B-BC5E2BCBD644}" type="slidenum">
              <a:rPr lang="cs-CZ" smtClean="0"/>
              <a:t>‹#›</a:t>
            </a:fld>
            <a:endParaRPr lang="cs-CZ"/>
          </a:p>
        </p:txBody>
      </p:sp>
    </p:spTree>
    <p:extLst>
      <p:ext uri="{BB962C8B-B14F-4D97-AF65-F5344CB8AC3E}">
        <p14:creationId xmlns:p14="http://schemas.microsoft.com/office/powerpoint/2010/main" val="1537412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C202DC-EB04-252A-DAD5-F3782035967F}"/>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8386536D-0869-DFD0-654B-F6DF2C828B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D4058394-6AD8-8D27-A78A-90DA774F3640}"/>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F4793ADF-BE8E-A688-01E8-D30D1E92DA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0B4E9D2B-02AE-CAC6-2D8D-5F3FE6BEF85F}"/>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9B7699F9-C541-41FE-4FAF-EB65AB5E20BB}"/>
              </a:ext>
            </a:extLst>
          </p:cNvPr>
          <p:cNvSpPr>
            <a:spLocks noGrp="1"/>
          </p:cNvSpPr>
          <p:nvPr>
            <p:ph type="dt" sz="half" idx="10"/>
          </p:nvPr>
        </p:nvSpPr>
        <p:spPr/>
        <p:txBody>
          <a:bodyPr/>
          <a:lstStyle/>
          <a:p>
            <a:fld id="{D75F4F74-67ED-403F-9D44-6D2D82173D1C}" type="datetimeFigureOut">
              <a:rPr lang="cs-CZ" smtClean="0"/>
              <a:t>25.04.2024</a:t>
            </a:fld>
            <a:endParaRPr lang="cs-CZ"/>
          </a:p>
        </p:txBody>
      </p:sp>
      <p:sp>
        <p:nvSpPr>
          <p:cNvPr id="8" name="Zástupný symbol pro zápatí 7">
            <a:extLst>
              <a:ext uri="{FF2B5EF4-FFF2-40B4-BE49-F238E27FC236}">
                <a16:creationId xmlns:a16="http://schemas.microsoft.com/office/drawing/2014/main" id="{7C8DD426-4500-F678-EF8B-F93AD816D2CA}"/>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BD66C16D-6E75-6900-2D5C-4C14EEBAA1C2}"/>
              </a:ext>
            </a:extLst>
          </p:cNvPr>
          <p:cNvSpPr>
            <a:spLocks noGrp="1"/>
          </p:cNvSpPr>
          <p:nvPr>
            <p:ph type="sldNum" sz="quarter" idx="12"/>
          </p:nvPr>
        </p:nvSpPr>
        <p:spPr/>
        <p:txBody>
          <a:bodyPr/>
          <a:lstStyle/>
          <a:p>
            <a:fld id="{CFE01C1C-67AC-4D64-9E6B-BC5E2BCBD644}" type="slidenum">
              <a:rPr lang="cs-CZ" smtClean="0"/>
              <a:t>‹#›</a:t>
            </a:fld>
            <a:endParaRPr lang="cs-CZ"/>
          </a:p>
        </p:txBody>
      </p:sp>
    </p:spTree>
    <p:extLst>
      <p:ext uri="{BB962C8B-B14F-4D97-AF65-F5344CB8AC3E}">
        <p14:creationId xmlns:p14="http://schemas.microsoft.com/office/powerpoint/2010/main" val="2566325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99A65D-3A8A-B737-30D3-C7F4E6F99D0D}"/>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24CABF51-EC67-AE93-D507-3AE7426B00DA}"/>
              </a:ext>
            </a:extLst>
          </p:cNvPr>
          <p:cNvSpPr>
            <a:spLocks noGrp="1"/>
          </p:cNvSpPr>
          <p:nvPr>
            <p:ph type="dt" sz="half" idx="10"/>
          </p:nvPr>
        </p:nvSpPr>
        <p:spPr/>
        <p:txBody>
          <a:bodyPr/>
          <a:lstStyle/>
          <a:p>
            <a:fld id="{D75F4F74-67ED-403F-9D44-6D2D82173D1C}" type="datetimeFigureOut">
              <a:rPr lang="cs-CZ" smtClean="0"/>
              <a:t>25.04.2024</a:t>
            </a:fld>
            <a:endParaRPr lang="cs-CZ"/>
          </a:p>
        </p:txBody>
      </p:sp>
      <p:sp>
        <p:nvSpPr>
          <p:cNvPr id="4" name="Zástupný symbol pro zápatí 3">
            <a:extLst>
              <a:ext uri="{FF2B5EF4-FFF2-40B4-BE49-F238E27FC236}">
                <a16:creationId xmlns:a16="http://schemas.microsoft.com/office/drawing/2014/main" id="{9D50CACB-BB27-E212-2FE5-D35582B4F09A}"/>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C4D412CD-FAA9-E164-8026-D26B3B521971}"/>
              </a:ext>
            </a:extLst>
          </p:cNvPr>
          <p:cNvSpPr>
            <a:spLocks noGrp="1"/>
          </p:cNvSpPr>
          <p:nvPr>
            <p:ph type="sldNum" sz="quarter" idx="12"/>
          </p:nvPr>
        </p:nvSpPr>
        <p:spPr/>
        <p:txBody>
          <a:bodyPr/>
          <a:lstStyle/>
          <a:p>
            <a:fld id="{CFE01C1C-67AC-4D64-9E6B-BC5E2BCBD644}" type="slidenum">
              <a:rPr lang="cs-CZ" smtClean="0"/>
              <a:t>‹#›</a:t>
            </a:fld>
            <a:endParaRPr lang="cs-CZ"/>
          </a:p>
        </p:txBody>
      </p:sp>
    </p:spTree>
    <p:extLst>
      <p:ext uri="{BB962C8B-B14F-4D97-AF65-F5344CB8AC3E}">
        <p14:creationId xmlns:p14="http://schemas.microsoft.com/office/powerpoint/2010/main" val="1771915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5E717290-5C8F-244C-9C83-BC3B3C6D1C9E}"/>
              </a:ext>
            </a:extLst>
          </p:cNvPr>
          <p:cNvSpPr>
            <a:spLocks noGrp="1"/>
          </p:cNvSpPr>
          <p:nvPr>
            <p:ph type="dt" sz="half" idx="10"/>
          </p:nvPr>
        </p:nvSpPr>
        <p:spPr/>
        <p:txBody>
          <a:bodyPr/>
          <a:lstStyle/>
          <a:p>
            <a:fld id="{D75F4F74-67ED-403F-9D44-6D2D82173D1C}" type="datetimeFigureOut">
              <a:rPr lang="cs-CZ" smtClean="0"/>
              <a:t>25.04.2024</a:t>
            </a:fld>
            <a:endParaRPr lang="cs-CZ"/>
          </a:p>
        </p:txBody>
      </p:sp>
      <p:sp>
        <p:nvSpPr>
          <p:cNvPr id="3" name="Zástupný symbol pro zápatí 2">
            <a:extLst>
              <a:ext uri="{FF2B5EF4-FFF2-40B4-BE49-F238E27FC236}">
                <a16:creationId xmlns:a16="http://schemas.microsoft.com/office/drawing/2014/main" id="{7DE0496A-2C9B-9BA4-507C-52BA86078BDA}"/>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6A42D36D-C2CB-6A01-B29D-E173BB59255B}"/>
              </a:ext>
            </a:extLst>
          </p:cNvPr>
          <p:cNvSpPr>
            <a:spLocks noGrp="1"/>
          </p:cNvSpPr>
          <p:nvPr>
            <p:ph type="sldNum" sz="quarter" idx="12"/>
          </p:nvPr>
        </p:nvSpPr>
        <p:spPr/>
        <p:txBody>
          <a:bodyPr/>
          <a:lstStyle/>
          <a:p>
            <a:fld id="{CFE01C1C-67AC-4D64-9E6B-BC5E2BCBD644}" type="slidenum">
              <a:rPr lang="cs-CZ" smtClean="0"/>
              <a:t>‹#›</a:t>
            </a:fld>
            <a:endParaRPr lang="cs-CZ"/>
          </a:p>
        </p:txBody>
      </p:sp>
    </p:spTree>
    <p:extLst>
      <p:ext uri="{BB962C8B-B14F-4D97-AF65-F5344CB8AC3E}">
        <p14:creationId xmlns:p14="http://schemas.microsoft.com/office/powerpoint/2010/main" val="1383206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CA9C7D-E1DB-3E68-5B70-A10AD5DBC41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6402BA45-4F41-B729-DB9A-C0D07DC101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53E42CFA-5903-75DC-09AD-94D66DA0A8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EE79BACC-D298-C76D-8438-417522B89DBF}"/>
              </a:ext>
            </a:extLst>
          </p:cNvPr>
          <p:cNvSpPr>
            <a:spLocks noGrp="1"/>
          </p:cNvSpPr>
          <p:nvPr>
            <p:ph type="dt" sz="half" idx="10"/>
          </p:nvPr>
        </p:nvSpPr>
        <p:spPr/>
        <p:txBody>
          <a:bodyPr/>
          <a:lstStyle/>
          <a:p>
            <a:fld id="{D75F4F74-67ED-403F-9D44-6D2D82173D1C}" type="datetimeFigureOut">
              <a:rPr lang="cs-CZ" smtClean="0"/>
              <a:t>25.04.2024</a:t>
            </a:fld>
            <a:endParaRPr lang="cs-CZ"/>
          </a:p>
        </p:txBody>
      </p:sp>
      <p:sp>
        <p:nvSpPr>
          <p:cNvPr id="6" name="Zástupný symbol pro zápatí 5">
            <a:extLst>
              <a:ext uri="{FF2B5EF4-FFF2-40B4-BE49-F238E27FC236}">
                <a16:creationId xmlns:a16="http://schemas.microsoft.com/office/drawing/2014/main" id="{B5313175-ABA4-A0C4-098C-D296C1D09FA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606FED8-ACD7-1702-C6E6-AF670D42A447}"/>
              </a:ext>
            </a:extLst>
          </p:cNvPr>
          <p:cNvSpPr>
            <a:spLocks noGrp="1"/>
          </p:cNvSpPr>
          <p:nvPr>
            <p:ph type="sldNum" sz="quarter" idx="12"/>
          </p:nvPr>
        </p:nvSpPr>
        <p:spPr/>
        <p:txBody>
          <a:bodyPr/>
          <a:lstStyle/>
          <a:p>
            <a:fld id="{CFE01C1C-67AC-4D64-9E6B-BC5E2BCBD644}" type="slidenum">
              <a:rPr lang="cs-CZ" smtClean="0"/>
              <a:t>‹#›</a:t>
            </a:fld>
            <a:endParaRPr lang="cs-CZ"/>
          </a:p>
        </p:txBody>
      </p:sp>
    </p:spTree>
    <p:extLst>
      <p:ext uri="{BB962C8B-B14F-4D97-AF65-F5344CB8AC3E}">
        <p14:creationId xmlns:p14="http://schemas.microsoft.com/office/powerpoint/2010/main" val="3281773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79E8F3-3F13-E962-8E66-5666C87AD45F}"/>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74AEA98D-29B3-4A7D-4B88-D77A8028FB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65D0F3FB-E14E-0B16-392A-0465F081D9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03D3AC34-31D9-5D4D-A1C7-0DFE1E436B6D}"/>
              </a:ext>
            </a:extLst>
          </p:cNvPr>
          <p:cNvSpPr>
            <a:spLocks noGrp="1"/>
          </p:cNvSpPr>
          <p:nvPr>
            <p:ph type="dt" sz="half" idx="10"/>
          </p:nvPr>
        </p:nvSpPr>
        <p:spPr/>
        <p:txBody>
          <a:bodyPr/>
          <a:lstStyle/>
          <a:p>
            <a:fld id="{D75F4F74-67ED-403F-9D44-6D2D82173D1C}" type="datetimeFigureOut">
              <a:rPr lang="cs-CZ" smtClean="0"/>
              <a:t>25.04.2024</a:t>
            </a:fld>
            <a:endParaRPr lang="cs-CZ"/>
          </a:p>
        </p:txBody>
      </p:sp>
      <p:sp>
        <p:nvSpPr>
          <p:cNvPr id="6" name="Zástupný symbol pro zápatí 5">
            <a:extLst>
              <a:ext uri="{FF2B5EF4-FFF2-40B4-BE49-F238E27FC236}">
                <a16:creationId xmlns:a16="http://schemas.microsoft.com/office/drawing/2014/main" id="{2C6F9587-9665-442E-FCA8-54AB1FDBDEB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86B8114-FD6E-DA0A-7FB0-5652426620E0}"/>
              </a:ext>
            </a:extLst>
          </p:cNvPr>
          <p:cNvSpPr>
            <a:spLocks noGrp="1"/>
          </p:cNvSpPr>
          <p:nvPr>
            <p:ph type="sldNum" sz="quarter" idx="12"/>
          </p:nvPr>
        </p:nvSpPr>
        <p:spPr/>
        <p:txBody>
          <a:bodyPr/>
          <a:lstStyle/>
          <a:p>
            <a:fld id="{CFE01C1C-67AC-4D64-9E6B-BC5E2BCBD644}" type="slidenum">
              <a:rPr lang="cs-CZ" smtClean="0"/>
              <a:t>‹#›</a:t>
            </a:fld>
            <a:endParaRPr lang="cs-CZ"/>
          </a:p>
        </p:txBody>
      </p:sp>
    </p:spTree>
    <p:extLst>
      <p:ext uri="{BB962C8B-B14F-4D97-AF65-F5344CB8AC3E}">
        <p14:creationId xmlns:p14="http://schemas.microsoft.com/office/powerpoint/2010/main" val="1080847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30D257AA-2513-2695-F635-6DB696D1B9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EAAC1CA3-A677-FCF3-6307-D6BA885016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C503768-6DC3-6693-73FF-E7A410F69E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5F4F74-67ED-403F-9D44-6D2D82173D1C}" type="datetimeFigureOut">
              <a:rPr lang="cs-CZ" smtClean="0"/>
              <a:t>25.04.2024</a:t>
            </a:fld>
            <a:endParaRPr lang="cs-CZ"/>
          </a:p>
        </p:txBody>
      </p:sp>
      <p:sp>
        <p:nvSpPr>
          <p:cNvPr id="5" name="Zástupný symbol pro zápatí 4">
            <a:extLst>
              <a:ext uri="{FF2B5EF4-FFF2-40B4-BE49-F238E27FC236}">
                <a16:creationId xmlns:a16="http://schemas.microsoft.com/office/drawing/2014/main" id="{B35FD893-A3B5-BEA3-147E-E78F956490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cs-CZ"/>
          </a:p>
        </p:txBody>
      </p:sp>
      <p:sp>
        <p:nvSpPr>
          <p:cNvPr id="6" name="Zástupný symbol pro číslo snímku 5">
            <a:extLst>
              <a:ext uri="{FF2B5EF4-FFF2-40B4-BE49-F238E27FC236}">
                <a16:creationId xmlns:a16="http://schemas.microsoft.com/office/drawing/2014/main" id="{F9F7962A-35E4-4412-84B8-B66142F08C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FE01C1C-67AC-4D64-9E6B-BC5E2BCBD644}" type="slidenum">
              <a:rPr lang="cs-CZ" smtClean="0"/>
              <a:t>‹#›</a:t>
            </a:fld>
            <a:endParaRPr lang="cs-CZ"/>
          </a:p>
        </p:txBody>
      </p:sp>
    </p:spTree>
    <p:extLst>
      <p:ext uri="{BB962C8B-B14F-4D97-AF65-F5344CB8AC3E}">
        <p14:creationId xmlns:p14="http://schemas.microsoft.com/office/powerpoint/2010/main" val="3318969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stats.oecd.org/index.aspx?queryid=12627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data.oecd.org/eduatt/population-with-tertiary-education.ht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B90D82-C806-E1E9-D3C6-0C14553D92D7}"/>
              </a:ext>
            </a:extLst>
          </p:cNvPr>
          <p:cNvSpPr>
            <a:spLocks noGrp="1"/>
          </p:cNvSpPr>
          <p:nvPr>
            <p:ph type="ctrTitle"/>
          </p:nvPr>
        </p:nvSpPr>
        <p:spPr/>
        <p:txBody>
          <a:bodyPr/>
          <a:lstStyle/>
          <a:p>
            <a:r>
              <a:rPr lang="cs-CZ"/>
              <a:t>Ekonomické informace</a:t>
            </a:r>
            <a:endParaRPr lang="cs-CZ" dirty="0"/>
          </a:p>
        </p:txBody>
      </p:sp>
      <p:sp>
        <p:nvSpPr>
          <p:cNvPr id="3" name="Podnadpis 2">
            <a:extLst>
              <a:ext uri="{FF2B5EF4-FFF2-40B4-BE49-F238E27FC236}">
                <a16:creationId xmlns:a16="http://schemas.microsoft.com/office/drawing/2014/main" id="{A48480B6-89FD-D133-4D3D-ED884E60B853}"/>
              </a:ext>
            </a:extLst>
          </p:cNvPr>
          <p:cNvSpPr>
            <a:spLocks noGrp="1"/>
          </p:cNvSpPr>
          <p:nvPr>
            <p:ph type="subTitle" idx="1"/>
          </p:nvPr>
        </p:nvSpPr>
        <p:spPr/>
        <p:txBody>
          <a:bodyPr/>
          <a:lstStyle/>
          <a:p>
            <a:r>
              <a:rPr lang="cs-CZ" sz="2400" dirty="0"/>
              <a:t>Pro jednání Předsednictva RVŠ 25.4. 2024</a:t>
            </a:r>
          </a:p>
          <a:p>
            <a:endParaRPr lang="cs-CZ" dirty="0"/>
          </a:p>
        </p:txBody>
      </p:sp>
      <p:sp>
        <p:nvSpPr>
          <p:cNvPr id="4" name="Podnadpis 2">
            <a:extLst>
              <a:ext uri="{FF2B5EF4-FFF2-40B4-BE49-F238E27FC236}">
                <a16:creationId xmlns:a16="http://schemas.microsoft.com/office/drawing/2014/main" id="{BFB1EFA1-FD43-A350-FF98-BBF6E5662F05}"/>
              </a:ext>
            </a:extLst>
          </p:cNvPr>
          <p:cNvSpPr txBox="1">
            <a:spLocks/>
          </p:cNvSpPr>
          <p:nvPr/>
        </p:nvSpPr>
        <p:spPr>
          <a:xfrm>
            <a:off x="1524000" y="4521994"/>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t>Irena Bene</a:t>
            </a:r>
            <a:r>
              <a:rPr lang="cs-CZ"/>
              <a:t>šová</a:t>
            </a:r>
          </a:p>
          <a:p>
            <a:endParaRPr lang="cs-CZ" dirty="0"/>
          </a:p>
        </p:txBody>
      </p:sp>
    </p:spTree>
    <p:extLst>
      <p:ext uri="{BB962C8B-B14F-4D97-AF65-F5344CB8AC3E}">
        <p14:creationId xmlns:p14="http://schemas.microsoft.com/office/powerpoint/2010/main" val="2652329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 2">
            <a:extLst>
              <a:ext uri="{FF2B5EF4-FFF2-40B4-BE49-F238E27FC236}">
                <a16:creationId xmlns:a16="http://schemas.microsoft.com/office/drawing/2014/main" id="{6E4CCACF-A277-79C8-6C74-5A0462F2A41C}"/>
              </a:ext>
            </a:extLst>
          </p:cNvPr>
          <p:cNvGraphicFramePr>
            <a:graphicFrameLocks/>
          </p:cNvGraphicFramePr>
          <p:nvPr>
            <p:extLst>
              <p:ext uri="{D42A27DB-BD31-4B8C-83A1-F6EECF244321}">
                <p14:modId xmlns:p14="http://schemas.microsoft.com/office/powerpoint/2010/main" val="104057605"/>
              </p:ext>
            </p:extLst>
          </p:nvPr>
        </p:nvGraphicFramePr>
        <p:xfrm>
          <a:off x="1875935" y="1253766"/>
          <a:ext cx="8484124" cy="401581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ovéPole 3">
            <a:extLst>
              <a:ext uri="{FF2B5EF4-FFF2-40B4-BE49-F238E27FC236}">
                <a16:creationId xmlns:a16="http://schemas.microsoft.com/office/drawing/2014/main" id="{6962EDDF-B8C5-E128-7188-1053BB6835BA}"/>
              </a:ext>
            </a:extLst>
          </p:cNvPr>
          <p:cNvSpPr txBox="1"/>
          <p:nvPr/>
        </p:nvSpPr>
        <p:spPr>
          <a:xfrm>
            <a:off x="718794" y="6544776"/>
            <a:ext cx="8048134" cy="245645"/>
          </a:xfrm>
          <a:prstGeom prst="rect">
            <a:avLst/>
          </a:prstGeom>
          <a:noFill/>
        </p:spPr>
        <p:txBody>
          <a:bodyPr wrap="square">
            <a:spAutoFit/>
          </a:bodyPr>
          <a:lstStyle/>
          <a:p>
            <a:pPr>
              <a:lnSpc>
                <a:spcPct val="90000"/>
              </a:lnSpc>
              <a:spcAft>
                <a:spcPts val="600"/>
              </a:spcAft>
            </a:pPr>
            <a:r>
              <a:rPr lang="en-US" sz="1100" i="0" u="none" strike="noStrike" baseline="0" dirty="0" err="1"/>
              <a:t>Zdroj</a:t>
            </a:r>
            <a:r>
              <a:rPr lang="en-US" sz="1100" i="0" u="none" strike="noStrike" baseline="0" dirty="0"/>
              <a:t>:  </a:t>
            </a:r>
            <a:r>
              <a:rPr lang="en-US" sz="1100" i="0" u="none" strike="noStrike" baseline="0" dirty="0" err="1"/>
              <a:t>Návrh</a:t>
            </a:r>
            <a:r>
              <a:rPr lang="en-US" sz="1100" i="0" u="none" strike="noStrike" baseline="0" dirty="0"/>
              <a:t> </a:t>
            </a:r>
            <a:r>
              <a:rPr lang="en-US" sz="1100" i="0" u="none" strike="noStrike" baseline="0" dirty="0" err="1"/>
              <a:t>rozpočtu</a:t>
            </a:r>
            <a:r>
              <a:rPr lang="en-US" sz="1100" i="0" u="none" strike="noStrike" baseline="0" dirty="0"/>
              <a:t> </a:t>
            </a:r>
            <a:r>
              <a:rPr lang="en-US" sz="1100" i="0" u="none" strike="noStrike" baseline="0" dirty="0" err="1"/>
              <a:t>kapitoly</a:t>
            </a:r>
            <a:r>
              <a:rPr lang="en-US" sz="1100" i="0" u="none" strike="noStrike" baseline="0" dirty="0"/>
              <a:t> 333 – </a:t>
            </a:r>
            <a:r>
              <a:rPr lang="en-US" sz="1100" i="0" u="none" strike="noStrike" baseline="0" dirty="0" err="1"/>
              <a:t>Ministerstvo</a:t>
            </a:r>
            <a:r>
              <a:rPr lang="en-US" sz="1100" i="0" u="none" strike="noStrike" baseline="0" dirty="0"/>
              <a:t> </a:t>
            </a:r>
            <a:r>
              <a:rPr lang="en-US" sz="1100" i="0" u="none" strike="noStrike" baseline="0" dirty="0" err="1"/>
              <a:t>školství</a:t>
            </a:r>
            <a:r>
              <a:rPr lang="en-US" sz="1100" i="0" u="none" strike="noStrike" baseline="0" dirty="0"/>
              <a:t>, </a:t>
            </a:r>
            <a:r>
              <a:rPr lang="en-US" sz="1100" i="0" u="none" strike="noStrike" baseline="0" dirty="0" err="1"/>
              <a:t>mládeže</a:t>
            </a:r>
            <a:r>
              <a:rPr lang="en-US" sz="1100" i="0" u="none" strike="noStrike" baseline="0" dirty="0"/>
              <a:t> a </a:t>
            </a:r>
            <a:r>
              <a:rPr lang="en-US" sz="1100" i="0" u="none" strike="noStrike" baseline="0" dirty="0" err="1"/>
              <a:t>tělovýchovy</a:t>
            </a:r>
            <a:r>
              <a:rPr lang="en-US" sz="1100" i="0" u="none" strike="noStrike" baseline="0" dirty="0"/>
              <a:t> </a:t>
            </a:r>
            <a:r>
              <a:rPr lang="en-US" sz="1100" i="0" u="none" strike="noStrike" baseline="0" dirty="0" err="1"/>
              <a:t>na</a:t>
            </a:r>
            <a:r>
              <a:rPr lang="en-US" sz="1100" i="0" u="none" strike="noStrike" baseline="0" dirty="0"/>
              <a:t> </a:t>
            </a:r>
            <a:r>
              <a:rPr lang="en-US" sz="1100" i="0" u="none" strike="noStrike" baseline="0" dirty="0" err="1"/>
              <a:t>rok</a:t>
            </a:r>
            <a:r>
              <a:rPr lang="en-US" sz="1100" i="0" u="none" strike="noStrike" baseline="0" dirty="0"/>
              <a:t> 2024,  </a:t>
            </a:r>
            <a:r>
              <a:rPr lang="en-US" sz="1100" i="1" u="none" strike="noStrike" baseline="0" dirty="0" err="1"/>
              <a:t>č.j</a:t>
            </a:r>
            <a:r>
              <a:rPr lang="en-US" sz="1100" i="1" u="none" strike="noStrike" baseline="0" dirty="0"/>
              <a:t>. MSMT-25266/2023 </a:t>
            </a:r>
            <a:r>
              <a:rPr lang="en-US" sz="1100" i="0" u="none" strike="noStrike" baseline="0" dirty="0"/>
              <a:t>  </a:t>
            </a:r>
            <a:endParaRPr lang="en-US" sz="1100" dirty="0"/>
          </a:p>
        </p:txBody>
      </p:sp>
    </p:spTree>
    <p:extLst>
      <p:ext uri="{BB962C8B-B14F-4D97-AF65-F5344CB8AC3E}">
        <p14:creationId xmlns:p14="http://schemas.microsoft.com/office/powerpoint/2010/main" val="527932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594D6AA1-A0E1-45F9-8E25-BAB809229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11B1E0B-A5B7-1503-68D4-5EC1DC4BFA41}"/>
              </a:ext>
            </a:extLst>
          </p:cNvPr>
          <p:cNvSpPr>
            <a:spLocks noGrp="1"/>
          </p:cNvSpPr>
          <p:nvPr>
            <p:ph type="title"/>
          </p:nvPr>
        </p:nvSpPr>
        <p:spPr>
          <a:xfrm>
            <a:off x="838199" y="557189"/>
            <a:ext cx="10515599" cy="1296287"/>
          </a:xfrm>
        </p:spPr>
        <p:txBody>
          <a:bodyPr vert="horz" lIns="91440" tIns="45720" rIns="91440" bIns="45720" rtlCol="0" anchor="b">
            <a:normAutofit/>
          </a:bodyPr>
          <a:lstStyle/>
          <a:p>
            <a:pPr algn="ctr"/>
            <a:r>
              <a:rPr lang="en-US" sz="3600" kern="1200">
                <a:solidFill>
                  <a:schemeClr val="tx1"/>
                </a:solidFill>
                <a:latin typeface="+mj-lt"/>
                <a:ea typeface="+mj-ea"/>
                <a:cs typeface="+mj-cs"/>
              </a:rPr>
              <a:t>Vývoj podílu rozpočtových</a:t>
            </a:r>
            <a:r>
              <a:rPr lang="en-US" sz="3600" kern="1200" baseline="0">
                <a:solidFill>
                  <a:schemeClr val="tx1"/>
                </a:solidFill>
                <a:latin typeface="+mj-lt"/>
                <a:ea typeface="+mj-ea"/>
                <a:cs typeface="+mj-cs"/>
              </a:rPr>
              <a:t> okruhů na příspěvku a dotaci </a:t>
            </a:r>
            <a:br>
              <a:rPr lang="en-US" sz="3600" kern="1200">
                <a:solidFill>
                  <a:schemeClr val="tx1"/>
                </a:solidFill>
                <a:latin typeface="+mj-lt"/>
                <a:ea typeface="+mj-ea"/>
                <a:cs typeface="+mj-cs"/>
              </a:rPr>
            </a:br>
            <a:endParaRPr lang="en-US" sz="3600" kern="1200">
              <a:solidFill>
                <a:schemeClr val="tx1"/>
              </a:solidFill>
              <a:latin typeface="+mj-lt"/>
              <a:ea typeface="+mj-ea"/>
              <a:cs typeface="+mj-cs"/>
            </a:endParaRPr>
          </a:p>
        </p:txBody>
      </p:sp>
      <p:graphicFrame>
        <p:nvGraphicFramePr>
          <p:cNvPr id="3" name="Graf 2">
            <a:extLst>
              <a:ext uri="{FF2B5EF4-FFF2-40B4-BE49-F238E27FC236}">
                <a16:creationId xmlns:a16="http://schemas.microsoft.com/office/drawing/2014/main" id="{C9FF6D52-BFE1-91B6-0A50-9377ED8E2D0E}"/>
              </a:ext>
            </a:extLst>
          </p:cNvPr>
          <p:cNvGraphicFramePr>
            <a:graphicFrameLocks/>
          </p:cNvGraphicFramePr>
          <p:nvPr>
            <p:extLst>
              <p:ext uri="{D42A27DB-BD31-4B8C-83A1-F6EECF244321}">
                <p14:modId xmlns:p14="http://schemas.microsoft.com/office/powerpoint/2010/main" val="2607806382"/>
              </p:ext>
            </p:extLst>
          </p:nvPr>
        </p:nvGraphicFramePr>
        <p:xfrm>
          <a:off x="838200" y="1602558"/>
          <a:ext cx="10515599" cy="471991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ovéPole 4">
            <a:extLst>
              <a:ext uri="{FF2B5EF4-FFF2-40B4-BE49-F238E27FC236}">
                <a16:creationId xmlns:a16="http://schemas.microsoft.com/office/drawing/2014/main" id="{C8B88EDF-399B-9AC7-C592-DF3D9504459A}"/>
              </a:ext>
            </a:extLst>
          </p:cNvPr>
          <p:cNvSpPr txBox="1"/>
          <p:nvPr/>
        </p:nvSpPr>
        <p:spPr>
          <a:xfrm>
            <a:off x="1133574" y="6405572"/>
            <a:ext cx="6094428" cy="261610"/>
          </a:xfrm>
          <a:prstGeom prst="rect">
            <a:avLst/>
          </a:prstGeom>
          <a:noFill/>
        </p:spPr>
        <p:txBody>
          <a:bodyPr wrap="square">
            <a:spAutoFit/>
          </a:bodyPr>
          <a:lstStyle/>
          <a:p>
            <a:r>
              <a:rPr lang="cs-CZ" sz="1100" i="0" u="none" strike="noStrike" baseline="0" dirty="0"/>
              <a:t>Zdroj: Rozpis rozpočtu VŠ 2010 - 2024</a:t>
            </a:r>
            <a:endParaRPr lang="cs-CZ" sz="1100" dirty="0"/>
          </a:p>
        </p:txBody>
      </p:sp>
    </p:spTree>
    <p:extLst>
      <p:ext uri="{BB962C8B-B14F-4D97-AF65-F5344CB8AC3E}">
        <p14:creationId xmlns:p14="http://schemas.microsoft.com/office/powerpoint/2010/main" val="1954174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2EB873-1224-075B-218B-930EC6BA0C32}"/>
              </a:ext>
            </a:extLst>
          </p:cNvPr>
          <p:cNvSpPr>
            <a:spLocks noGrp="1"/>
          </p:cNvSpPr>
          <p:nvPr>
            <p:ph type="title"/>
          </p:nvPr>
        </p:nvSpPr>
        <p:spPr/>
        <p:txBody>
          <a:bodyPr/>
          <a:lstStyle/>
          <a:p>
            <a:r>
              <a:rPr lang="cs-CZ" dirty="0"/>
              <a:t>Struktura rozpočtu 2024</a:t>
            </a:r>
          </a:p>
        </p:txBody>
      </p:sp>
      <p:graphicFrame>
        <p:nvGraphicFramePr>
          <p:cNvPr id="5" name="Objekt 4">
            <a:extLst>
              <a:ext uri="{FF2B5EF4-FFF2-40B4-BE49-F238E27FC236}">
                <a16:creationId xmlns:a16="http://schemas.microsoft.com/office/drawing/2014/main" id="{8417E907-57D1-ECFF-9DA6-F63682CB47E3}"/>
              </a:ext>
            </a:extLst>
          </p:cNvPr>
          <p:cNvGraphicFramePr>
            <a:graphicFrameLocks noChangeAspect="1"/>
          </p:cNvGraphicFramePr>
          <p:nvPr>
            <p:extLst>
              <p:ext uri="{D42A27DB-BD31-4B8C-83A1-F6EECF244321}">
                <p14:modId xmlns:p14="http://schemas.microsoft.com/office/powerpoint/2010/main" val="1926926061"/>
              </p:ext>
            </p:extLst>
          </p:nvPr>
        </p:nvGraphicFramePr>
        <p:xfrm>
          <a:off x="1036114" y="2009464"/>
          <a:ext cx="9027835" cy="3005595"/>
        </p:xfrm>
        <a:graphic>
          <a:graphicData uri="http://schemas.openxmlformats.org/presentationml/2006/ole">
            <mc:AlternateContent xmlns:mc="http://schemas.openxmlformats.org/markup-compatibility/2006">
              <mc:Choice xmlns:v="urn:schemas-microsoft-com:vml" Requires="v">
                <p:oleObj spid="_x0000_s2053" name="Worksheet" r:id="rId3" imgW="7781871" imgH="2590673" progId="Excel.Sheet.12">
                  <p:embed/>
                </p:oleObj>
              </mc:Choice>
              <mc:Fallback>
                <p:oleObj name="Worksheet" r:id="rId3" imgW="7781871" imgH="2590673" progId="Excel.Sheet.12">
                  <p:embed/>
                  <p:pic>
                    <p:nvPicPr>
                      <p:cNvPr id="0" name=""/>
                      <p:cNvPicPr/>
                      <p:nvPr/>
                    </p:nvPicPr>
                    <p:blipFill>
                      <a:blip r:embed="rId4"/>
                      <a:stretch>
                        <a:fillRect/>
                      </a:stretch>
                    </p:blipFill>
                    <p:spPr>
                      <a:xfrm>
                        <a:off x="1036114" y="2009464"/>
                        <a:ext cx="9027835" cy="3005595"/>
                      </a:xfrm>
                      <a:prstGeom prst="rect">
                        <a:avLst/>
                      </a:prstGeom>
                    </p:spPr>
                  </p:pic>
                </p:oleObj>
              </mc:Fallback>
            </mc:AlternateContent>
          </a:graphicData>
        </a:graphic>
      </p:graphicFrame>
      <p:sp>
        <p:nvSpPr>
          <p:cNvPr id="3" name="TextovéPole 2">
            <a:extLst>
              <a:ext uri="{FF2B5EF4-FFF2-40B4-BE49-F238E27FC236}">
                <a16:creationId xmlns:a16="http://schemas.microsoft.com/office/drawing/2014/main" id="{322EE94B-FBF7-0953-2C0C-B56D090A88F4}"/>
              </a:ext>
            </a:extLst>
          </p:cNvPr>
          <p:cNvSpPr txBox="1"/>
          <p:nvPr/>
        </p:nvSpPr>
        <p:spPr>
          <a:xfrm>
            <a:off x="1133574" y="6405572"/>
            <a:ext cx="6094428" cy="261610"/>
          </a:xfrm>
          <a:prstGeom prst="rect">
            <a:avLst/>
          </a:prstGeom>
          <a:noFill/>
        </p:spPr>
        <p:txBody>
          <a:bodyPr wrap="square">
            <a:spAutoFit/>
          </a:bodyPr>
          <a:lstStyle/>
          <a:p>
            <a:r>
              <a:rPr lang="cs-CZ" sz="1100" i="0" u="none" strike="noStrike" baseline="0" dirty="0"/>
              <a:t>Zdroj: Rozpis rozpočtu VŠ 2024</a:t>
            </a:r>
            <a:endParaRPr lang="cs-CZ" sz="1100" dirty="0"/>
          </a:p>
        </p:txBody>
      </p:sp>
    </p:spTree>
    <p:extLst>
      <p:ext uri="{BB962C8B-B14F-4D97-AF65-F5344CB8AC3E}">
        <p14:creationId xmlns:p14="http://schemas.microsoft.com/office/powerpoint/2010/main" val="2978749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dpis 10">
            <a:extLst>
              <a:ext uri="{FF2B5EF4-FFF2-40B4-BE49-F238E27FC236}">
                <a16:creationId xmlns:a16="http://schemas.microsoft.com/office/drawing/2014/main" id="{C75A16D7-F15F-D519-66D2-B2C2523C7D1E}"/>
              </a:ext>
            </a:extLst>
          </p:cNvPr>
          <p:cNvSpPr>
            <a:spLocks noGrp="1"/>
          </p:cNvSpPr>
          <p:nvPr>
            <p:ph type="title"/>
          </p:nvPr>
        </p:nvSpPr>
        <p:spPr>
          <a:xfrm>
            <a:off x="291445" y="35708"/>
            <a:ext cx="10515600" cy="1325563"/>
          </a:xfrm>
        </p:spPr>
        <p:txBody>
          <a:bodyPr/>
          <a:lstStyle/>
          <a:p>
            <a:r>
              <a:rPr lang="cs-CZ" dirty="0"/>
              <a:t>Mzdové informace </a:t>
            </a:r>
          </a:p>
        </p:txBody>
      </p:sp>
      <p:pic>
        <p:nvPicPr>
          <p:cNvPr id="6" name="Obrázek 5">
            <a:extLst>
              <a:ext uri="{FF2B5EF4-FFF2-40B4-BE49-F238E27FC236}">
                <a16:creationId xmlns:a16="http://schemas.microsoft.com/office/drawing/2014/main" id="{F0B17D19-8AF4-405C-34BA-421293D3B5E8}"/>
              </a:ext>
            </a:extLst>
          </p:cNvPr>
          <p:cNvPicPr>
            <a:picLocks noChangeAspect="1"/>
          </p:cNvPicPr>
          <p:nvPr/>
        </p:nvPicPr>
        <p:blipFill>
          <a:blip r:embed="rId2"/>
          <a:stretch>
            <a:fillRect/>
          </a:stretch>
        </p:blipFill>
        <p:spPr>
          <a:xfrm>
            <a:off x="301383" y="3260538"/>
            <a:ext cx="6167341" cy="3330254"/>
          </a:xfrm>
          <a:prstGeom prst="rect">
            <a:avLst/>
          </a:prstGeom>
        </p:spPr>
      </p:pic>
      <p:sp>
        <p:nvSpPr>
          <p:cNvPr id="13" name="TextovéPole 12">
            <a:extLst>
              <a:ext uri="{FF2B5EF4-FFF2-40B4-BE49-F238E27FC236}">
                <a16:creationId xmlns:a16="http://schemas.microsoft.com/office/drawing/2014/main" id="{E35057B1-734E-E3CF-79EF-3145D6397C64}"/>
              </a:ext>
            </a:extLst>
          </p:cNvPr>
          <p:cNvSpPr txBox="1"/>
          <p:nvPr/>
        </p:nvSpPr>
        <p:spPr>
          <a:xfrm>
            <a:off x="291445" y="1087918"/>
            <a:ext cx="11609110" cy="1754326"/>
          </a:xfrm>
          <a:prstGeom prst="rect">
            <a:avLst/>
          </a:prstGeom>
          <a:noFill/>
        </p:spPr>
        <p:txBody>
          <a:bodyPr wrap="square">
            <a:spAutoFit/>
          </a:bodyPr>
          <a:lstStyle/>
          <a:p>
            <a:pPr algn="just">
              <a:buFont typeface="Arial" panose="020B0604020202020204" pitchFamily="34" charset="0"/>
              <a:buChar char="•"/>
            </a:pPr>
            <a:r>
              <a:rPr lang="cs-CZ" dirty="0">
                <a:solidFill>
                  <a:srgbClr val="242424"/>
                </a:solidFill>
                <a:highlight>
                  <a:srgbClr val="FFFFFF"/>
                </a:highlight>
                <a:latin typeface="Calibri" panose="020F0502020204030204" pitchFamily="34" charset="0"/>
              </a:rPr>
              <a:t> </a:t>
            </a:r>
            <a:r>
              <a:rPr lang="cs-CZ" dirty="0"/>
              <a:t>Průměrná mzda vysokoškolského učitele činila 61 439 Kč, průměrná mzda vysokoškolsky vzdělaného pracovníka činila 72 836 Kč. Medián mzdy vysokoškolského učitele činil 52 296 Kč, zatímco medián mzdy vysokoškolsky vzdělaného pracovníka byl 57 335 Kč. </a:t>
            </a:r>
          </a:p>
          <a:p>
            <a:pPr algn="just">
              <a:buFont typeface="Arial" panose="020B0604020202020204" pitchFamily="34" charset="0"/>
              <a:buChar char="•"/>
            </a:pPr>
            <a:r>
              <a:rPr lang="cs-CZ" dirty="0"/>
              <a:t> Mzdy vysokoškolsky vzdělaných učitelů se výrazně liší podle dosažené kvalifikace (akademické pozice), například průměrná mzda odborného asistenta dosáhla 54 787 Kč (75,21 % průměrné mzdy vysokoškolsky vzdělaného pracovníka) a její medián 49 660 Kč (86,61 % mediánové mzdy vysokoškolsky vzdělaného pracovníka)</a:t>
            </a:r>
            <a:endParaRPr lang="cs-CZ" b="0" i="0" dirty="0">
              <a:solidFill>
                <a:srgbClr val="242424"/>
              </a:solidFill>
              <a:effectLst/>
              <a:highlight>
                <a:srgbClr val="FFFFFF"/>
              </a:highlight>
              <a:latin typeface="Calibri" panose="020F0502020204030204" pitchFamily="34" charset="0"/>
            </a:endParaRPr>
          </a:p>
        </p:txBody>
      </p:sp>
      <p:pic>
        <p:nvPicPr>
          <p:cNvPr id="16" name="Zástupný obsah 15">
            <a:extLst>
              <a:ext uri="{FF2B5EF4-FFF2-40B4-BE49-F238E27FC236}">
                <a16:creationId xmlns:a16="http://schemas.microsoft.com/office/drawing/2014/main" id="{F975D7EF-B4FA-D5C7-B55E-05056F6939ED}"/>
              </a:ext>
            </a:extLst>
          </p:cNvPr>
          <p:cNvPicPr>
            <a:picLocks noGrp="1" noChangeAspect="1"/>
          </p:cNvPicPr>
          <p:nvPr>
            <p:ph idx="1"/>
          </p:nvPr>
        </p:nvPicPr>
        <p:blipFill>
          <a:blip r:embed="rId3"/>
          <a:stretch>
            <a:fillRect/>
          </a:stretch>
        </p:blipFill>
        <p:spPr>
          <a:xfrm>
            <a:off x="7419990" y="3229314"/>
            <a:ext cx="4538006" cy="3221846"/>
          </a:xfrm>
          <a:prstGeom prst="rect">
            <a:avLst/>
          </a:prstGeom>
        </p:spPr>
      </p:pic>
      <p:grpSp>
        <p:nvGrpSpPr>
          <p:cNvPr id="17" name="Group 1">
            <a:extLst>
              <a:ext uri="{FF2B5EF4-FFF2-40B4-BE49-F238E27FC236}">
                <a16:creationId xmlns:a16="http://schemas.microsoft.com/office/drawing/2014/main" id="{125C803B-1B30-46AC-8B5B-CBC215032A40}"/>
              </a:ext>
            </a:extLst>
          </p:cNvPr>
          <p:cNvGrpSpPr>
            <a:grpSpLocks noChangeAspect="1"/>
          </p:cNvGrpSpPr>
          <p:nvPr/>
        </p:nvGrpSpPr>
        <p:grpSpPr bwMode="auto">
          <a:xfrm>
            <a:off x="5550441" y="3355196"/>
            <a:ext cx="1606485" cy="1490313"/>
            <a:chOff x="0" y="0"/>
            <a:chExt cx="2406" cy="3114"/>
          </a:xfrm>
        </p:grpSpPr>
        <p:sp>
          <p:nvSpPr>
            <p:cNvPr id="18" name="AutoShape 21">
              <a:extLst>
                <a:ext uri="{FF2B5EF4-FFF2-40B4-BE49-F238E27FC236}">
                  <a16:creationId xmlns:a16="http://schemas.microsoft.com/office/drawing/2014/main" id="{4613995A-6B2B-833A-5FD6-64C850C3251F}"/>
                </a:ext>
              </a:extLst>
            </p:cNvPr>
            <p:cNvSpPr>
              <a:spLocks noChangeAspect="1" noChangeArrowheads="1" noTextEdit="1"/>
            </p:cNvSpPr>
            <p:nvPr/>
          </p:nvSpPr>
          <p:spPr bwMode="auto">
            <a:xfrm>
              <a:off x="0" y="0"/>
              <a:ext cx="2406" cy="3114"/>
            </a:xfrm>
            <a:prstGeom prst="rect">
              <a:avLst/>
            </a:prstGeom>
            <a:solidFill>
              <a:schemeClr val="bg1"/>
            </a:solidFill>
            <a:ln w="12700">
              <a:solidFill>
                <a:srgbClr val="BFBFBF"/>
              </a:solidFill>
              <a:miter lim="800000"/>
              <a:headEnd/>
              <a:tailEnd/>
            </a:ln>
          </p:spPr>
          <p:txBody>
            <a:bodyPr/>
            <a:lstStyle/>
            <a:p>
              <a:endParaRPr lang="cs-CZ"/>
            </a:p>
          </p:txBody>
        </p:sp>
        <p:sp>
          <p:nvSpPr>
            <p:cNvPr id="19" name="Rectangle 20">
              <a:extLst>
                <a:ext uri="{FF2B5EF4-FFF2-40B4-BE49-F238E27FC236}">
                  <a16:creationId xmlns:a16="http://schemas.microsoft.com/office/drawing/2014/main" id="{E8DA6A9B-509E-379F-35F1-C9CCA959C777}"/>
                </a:ext>
              </a:extLst>
            </p:cNvPr>
            <p:cNvSpPr>
              <a:spLocks noChangeArrowheads="1"/>
            </p:cNvSpPr>
            <p:nvPr/>
          </p:nvSpPr>
          <p:spPr bwMode="auto">
            <a:xfrm>
              <a:off x="280" y="748"/>
              <a:ext cx="561" cy="811"/>
            </a:xfrm>
            <a:prstGeom prst="rect">
              <a:avLst/>
            </a:prstGeom>
            <a:solidFill>
              <a:schemeClr val="bg1">
                <a:lumMod val="75000"/>
              </a:schemeClr>
            </a:solidFill>
            <a:ln w="25400">
              <a:noFill/>
              <a:miter lim="800000"/>
              <a:headEnd/>
              <a:tailEnd/>
            </a:ln>
            <a:effectLst/>
            <a:scene3d>
              <a:camera prst="orthographicFront"/>
              <a:lightRig rig="threePt" dir="t"/>
            </a:scene3d>
            <a:sp3d>
              <a:bevelT w="0" h="0"/>
              <a:bevelB w="0" h="0"/>
            </a:sp3d>
          </p:spPr>
          <p:txBody>
            <a:bodyPr/>
            <a:lstStyle/>
            <a:p>
              <a:endParaRPr lang="cs-CZ"/>
            </a:p>
          </p:txBody>
        </p:sp>
        <p:sp>
          <p:nvSpPr>
            <p:cNvPr id="20" name="Rectangle 19">
              <a:extLst>
                <a:ext uri="{FF2B5EF4-FFF2-40B4-BE49-F238E27FC236}">
                  <a16:creationId xmlns:a16="http://schemas.microsoft.com/office/drawing/2014/main" id="{423CB795-5778-76C5-29B0-68EB5278575B}"/>
                </a:ext>
              </a:extLst>
            </p:cNvPr>
            <p:cNvSpPr>
              <a:spLocks noChangeArrowheads="1"/>
            </p:cNvSpPr>
            <p:nvPr/>
          </p:nvSpPr>
          <p:spPr bwMode="auto">
            <a:xfrm>
              <a:off x="280" y="1559"/>
              <a:ext cx="561" cy="811"/>
            </a:xfrm>
            <a:prstGeom prst="rect">
              <a:avLst/>
            </a:prstGeom>
            <a:solidFill>
              <a:srgbClr val="FF6060"/>
            </a:solidFill>
            <a:ln w="25400">
              <a:noFill/>
              <a:miter lim="800000"/>
              <a:headEnd/>
              <a:tailEnd/>
            </a:ln>
            <a:scene3d>
              <a:camera prst="orthographicFront"/>
              <a:lightRig rig="threePt" dir="t"/>
            </a:scene3d>
            <a:sp3d>
              <a:bevelT w="0" h="0"/>
              <a:bevelB w="0" h="0"/>
            </a:sp3d>
          </p:spPr>
          <p:txBody>
            <a:bodyPr/>
            <a:lstStyle/>
            <a:p>
              <a:endParaRPr lang="cs-CZ"/>
            </a:p>
          </p:txBody>
        </p:sp>
        <p:sp>
          <p:nvSpPr>
            <p:cNvPr id="21" name="AutoShape 18">
              <a:extLst>
                <a:ext uri="{FF2B5EF4-FFF2-40B4-BE49-F238E27FC236}">
                  <a16:creationId xmlns:a16="http://schemas.microsoft.com/office/drawing/2014/main" id="{D3E451BD-CA72-2341-9F02-2FE32398530B}"/>
                </a:ext>
              </a:extLst>
            </p:cNvPr>
            <p:cNvSpPr>
              <a:spLocks noChangeShapeType="1"/>
            </p:cNvSpPr>
            <p:nvPr/>
          </p:nvSpPr>
          <p:spPr bwMode="auto">
            <a:xfrm flipV="1">
              <a:off x="561" y="286"/>
              <a:ext cx="9" cy="446"/>
            </a:xfrm>
            <a:prstGeom prst="straightConnector1">
              <a:avLst/>
            </a:prstGeom>
            <a:noFill/>
            <a:ln w="25400">
              <a:solidFill>
                <a:srgbClr val="000000"/>
              </a:solidFill>
              <a:round/>
              <a:headEnd/>
              <a:tailEnd/>
            </a:ln>
          </p:spPr>
          <p:txBody>
            <a:bodyPr/>
            <a:lstStyle/>
            <a:p>
              <a:endParaRPr lang="cs-CZ"/>
            </a:p>
          </p:txBody>
        </p:sp>
        <p:sp>
          <p:nvSpPr>
            <p:cNvPr id="22" name="AutoShape 17">
              <a:extLst>
                <a:ext uri="{FF2B5EF4-FFF2-40B4-BE49-F238E27FC236}">
                  <a16:creationId xmlns:a16="http://schemas.microsoft.com/office/drawing/2014/main" id="{E55BB8F7-2C3C-F5BA-53CC-EA5E663BFD29}"/>
                </a:ext>
              </a:extLst>
            </p:cNvPr>
            <p:cNvSpPr>
              <a:spLocks noChangeShapeType="1"/>
            </p:cNvSpPr>
            <p:nvPr/>
          </p:nvSpPr>
          <p:spPr bwMode="auto">
            <a:xfrm>
              <a:off x="561" y="2385"/>
              <a:ext cx="9" cy="450"/>
            </a:xfrm>
            <a:prstGeom prst="straightConnector1">
              <a:avLst/>
            </a:prstGeom>
            <a:noFill/>
            <a:ln w="25400">
              <a:solidFill>
                <a:srgbClr val="000000"/>
              </a:solidFill>
              <a:round/>
              <a:headEnd/>
              <a:tailEnd/>
            </a:ln>
          </p:spPr>
          <p:txBody>
            <a:bodyPr/>
            <a:lstStyle/>
            <a:p>
              <a:endParaRPr lang="cs-CZ"/>
            </a:p>
          </p:txBody>
        </p:sp>
        <p:sp>
          <p:nvSpPr>
            <p:cNvPr id="23" name="AutoShape 16">
              <a:extLst>
                <a:ext uri="{FF2B5EF4-FFF2-40B4-BE49-F238E27FC236}">
                  <a16:creationId xmlns:a16="http://schemas.microsoft.com/office/drawing/2014/main" id="{73FE658A-9639-641F-1ACC-501A014CA652}"/>
                </a:ext>
              </a:extLst>
            </p:cNvPr>
            <p:cNvSpPr>
              <a:spLocks noChangeShapeType="1"/>
            </p:cNvSpPr>
            <p:nvPr/>
          </p:nvSpPr>
          <p:spPr bwMode="auto">
            <a:xfrm>
              <a:off x="508" y="281"/>
              <a:ext cx="107" cy="1"/>
            </a:xfrm>
            <a:prstGeom prst="straightConnector1">
              <a:avLst/>
            </a:prstGeom>
            <a:noFill/>
            <a:ln w="25400">
              <a:solidFill>
                <a:srgbClr val="000000"/>
              </a:solidFill>
              <a:round/>
              <a:headEnd/>
              <a:tailEnd/>
            </a:ln>
          </p:spPr>
          <p:txBody>
            <a:bodyPr/>
            <a:lstStyle/>
            <a:p>
              <a:endParaRPr lang="cs-CZ"/>
            </a:p>
          </p:txBody>
        </p:sp>
        <p:sp>
          <p:nvSpPr>
            <p:cNvPr id="24" name="AutoShape 15">
              <a:extLst>
                <a:ext uri="{FF2B5EF4-FFF2-40B4-BE49-F238E27FC236}">
                  <a16:creationId xmlns:a16="http://schemas.microsoft.com/office/drawing/2014/main" id="{005B8FFF-5D2D-8810-C7E7-9DDC3C6F6A80}"/>
                </a:ext>
              </a:extLst>
            </p:cNvPr>
            <p:cNvSpPr>
              <a:spLocks noChangeShapeType="1"/>
            </p:cNvSpPr>
            <p:nvPr/>
          </p:nvSpPr>
          <p:spPr bwMode="auto">
            <a:xfrm>
              <a:off x="508" y="2836"/>
              <a:ext cx="107" cy="1"/>
            </a:xfrm>
            <a:prstGeom prst="straightConnector1">
              <a:avLst/>
            </a:prstGeom>
            <a:noFill/>
            <a:ln w="25400">
              <a:solidFill>
                <a:srgbClr val="000000"/>
              </a:solidFill>
              <a:round/>
              <a:headEnd/>
              <a:tailEnd/>
            </a:ln>
          </p:spPr>
          <p:txBody>
            <a:bodyPr/>
            <a:lstStyle/>
            <a:p>
              <a:endParaRPr lang="cs-CZ"/>
            </a:p>
          </p:txBody>
        </p:sp>
        <p:sp>
          <p:nvSpPr>
            <p:cNvPr id="25" name="AutoShape 14">
              <a:extLst>
                <a:ext uri="{FF2B5EF4-FFF2-40B4-BE49-F238E27FC236}">
                  <a16:creationId xmlns:a16="http://schemas.microsoft.com/office/drawing/2014/main" id="{1718D7D5-6560-B223-C421-D0B2CD23BD13}"/>
                </a:ext>
              </a:extLst>
            </p:cNvPr>
            <p:cNvSpPr>
              <a:spLocks noChangeShapeType="1"/>
            </p:cNvSpPr>
            <p:nvPr/>
          </p:nvSpPr>
          <p:spPr bwMode="auto">
            <a:xfrm>
              <a:off x="685" y="281"/>
              <a:ext cx="505" cy="1"/>
            </a:xfrm>
            <a:prstGeom prst="straightConnector1">
              <a:avLst/>
            </a:prstGeom>
            <a:noFill/>
            <a:ln w="19050" cap="rnd">
              <a:solidFill>
                <a:srgbClr val="000000"/>
              </a:solidFill>
              <a:prstDash val="sysDot"/>
              <a:round/>
              <a:headEnd/>
              <a:tailEnd/>
            </a:ln>
          </p:spPr>
          <p:txBody>
            <a:bodyPr/>
            <a:lstStyle/>
            <a:p>
              <a:endParaRPr lang="cs-CZ"/>
            </a:p>
          </p:txBody>
        </p:sp>
        <p:sp>
          <p:nvSpPr>
            <p:cNvPr id="26" name="AutoShape 13">
              <a:extLst>
                <a:ext uri="{FF2B5EF4-FFF2-40B4-BE49-F238E27FC236}">
                  <a16:creationId xmlns:a16="http://schemas.microsoft.com/office/drawing/2014/main" id="{F7628961-B0A3-32FB-F356-E656A5CB2DD7}"/>
                </a:ext>
              </a:extLst>
            </p:cNvPr>
            <p:cNvSpPr>
              <a:spLocks noChangeShapeType="1"/>
            </p:cNvSpPr>
            <p:nvPr/>
          </p:nvSpPr>
          <p:spPr bwMode="auto">
            <a:xfrm>
              <a:off x="685" y="2836"/>
              <a:ext cx="557" cy="1"/>
            </a:xfrm>
            <a:prstGeom prst="straightConnector1">
              <a:avLst/>
            </a:prstGeom>
            <a:noFill/>
            <a:ln w="19050" cap="rnd">
              <a:solidFill>
                <a:srgbClr val="000000"/>
              </a:solidFill>
              <a:prstDash val="sysDot"/>
              <a:round/>
              <a:headEnd/>
              <a:tailEnd/>
            </a:ln>
          </p:spPr>
          <p:txBody>
            <a:bodyPr/>
            <a:lstStyle/>
            <a:p>
              <a:endParaRPr lang="cs-CZ"/>
            </a:p>
          </p:txBody>
        </p:sp>
        <p:sp>
          <p:nvSpPr>
            <p:cNvPr id="27" name="AutoShape 12">
              <a:extLst>
                <a:ext uri="{FF2B5EF4-FFF2-40B4-BE49-F238E27FC236}">
                  <a16:creationId xmlns:a16="http://schemas.microsoft.com/office/drawing/2014/main" id="{31B2EEE3-CE48-DB84-B25D-741C6E5BA912}"/>
                </a:ext>
              </a:extLst>
            </p:cNvPr>
            <p:cNvSpPr>
              <a:spLocks noChangeShapeType="1"/>
            </p:cNvSpPr>
            <p:nvPr/>
          </p:nvSpPr>
          <p:spPr bwMode="auto">
            <a:xfrm>
              <a:off x="934" y="2370"/>
              <a:ext cx="256" cy="1"/>
            </a:xfrm>
            <a:prstGeom prst="straightConnector1">
              <a:avLst/>
            </a:prstGeom>
            <a:noFill/>
            <a:ln w="19050" cap="rnd">
              <a:solidFill>
                <a:srgbClr val="000000"/>
              </a:solidFill>
              <a:prstDash val="sysDot"/>
              <a:round/>
              <a:headEnd/>
              <a:tailEnd/>
            </a:ln>
          </p:spPr>
          <p:txBody>
            <a:bodyPr/>
            <a:lstStyle/>
            <a:p>
              <a:endParaRPr lang="cs-CZ"/>
            </a:p>
          </p:txBody>
        </p:sp>
        <p:sp>
          <p:nvSpPr>
            <p:cNvPr id="28" name="AutoShape 11">
              <a:extLst>
                <a:ext uri="{FF2B5EF4-FFF2-40B4-BE49-F238E27FC236}">
                  <a16:creationId xmlns:a16="http://schemas.microsoft.com/office/drawing/2014/main" id="{B88BA904-C975-E97F-128F-A14038C3FA42}"/>
                </a:ext>
              </a:extLst>
            </p:cNvPr>
            <p:cNvSpPr>
              <a:spLocks noChangeShapeType="1"/>
            </p:cNvSpPr>
            <p:nvPr/>
          </p:nvSpPr>
          <p:spPr bwMode="auto">
            <a:xfrm>
              <a:off x="934" y="1559"/>
              <a:ext cx="256" cy="1"/>
            </a:xfrm>
            <a:prstGeom prst="straightConnector1">
              <a:avLst/>
            </a:prstGeom>
            <a:noFill/>
            <a:ln w="19050" cap="rnd">
              <a:solidFill>
                <a:srgbClr val="000000"/>
              </a:solidFill>
              <a:prstDash val="sysDot"/>
              <a:round/>
              <a:headEnd/>
              <a:tailEnd/>
            </a:ln>
          </p:spPr>
          <p:txBody>
            <a:bodyPr/>
            <a:lstStyle/>
            <a:p>
              <a:endParaRPr lang="cs-CZ"/>
            </a:p>
          </p:txBody>
        </p:sp>
        <p:sp>
          <p:nvSpPr>
            <p:cNvPr id="29" name="AutoShape 10">
              <a:extLst>
                <a:ext uri="{FF2B5EF4-FFF2-40B4-BE49-F238E27FC236}">
                  <a16:creationId xmlns:a16="http://schemas.microsoft.com/office/drawing/2014/main" id="{7854B620-D45C-6AA0-10DE-24DE2FC9DADB}"/>
                </a:ext>
              </a:extLst>
            </p:cNvPr>
            <p:cNvSpPr>
              <a:spLocks noChangeShapeType="1"/>
            </p:cNvSpPr>
            <p:nvPr/>
          </p:nvSpPr>
          <p:spPr bwMode="auto">
            <a:xfrm>
              <a:off x="934" y="748"/>
              <a:ext cx="256" cy="1"/>
            </a:xfrm>
            <a:prstGeom prst="straightConnector1">
              <a:avLst/>
            </a:prstGeom>
            <a:noFill/>
            <a:ln w="19050" cap="rnd">
              <a:solidFill>
                <a:srgbClr val="000000"/>
              </a:solidFill>
              <a:prstDash val="sysDot"/>
              <a:round/>
              <a:headEnd/>
              <a:tailEnd/>
            </a:ln>
          </p:spPr>
          <p:txBody>
            <a:bodyPr/>
            <a:lstStyle/>
            <a:p>
              <a:endParaRPr lang="cs-CZ"/>
            </a:p>
          </p:txBody>
        </p:sp>
        <p:sp>
          <p:nvSpPr>
            <p:cNvPr id="30" name="Text Box 9">
              <a:extLst>
                <a:ext uri="{FF2B5EF4-FFF2-40B4-BE49-F238E27FC236}">
                  <a16:creationId xmlns:a16="http://schemas.microsoft.com/office/drawing/2014/main" id="{57B4CCE8-A836-D562-12C9-F52857C7F3D5}"/>
                </a:ext>
              </a:extLst>
            </p:cNvPr>
            <p:cNvSpPr txBox="1">
              <a:spLocks noChangeArrowheads="1"/>
            </p:cNvSpPr>
            <p:nvPr/>
          </p:nvSpPr>
          <p:spPr bwMode="auto">
            <a:xfrm>
              <a:off x="1088" y="24"/>
              <a:ext cx="1181" cy="351"/>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cs-CZ" sz="800" b="0" i="0" u="none" strike="noStrike" baseline="0">
                  <a:solidFill>
                    <a:srgbClr val="000000"/>
                  </a:solidFill>
                  <a:latin typeface="Futura Bk" pitchFamily="34" charset="0"/>
                  <a:cs typeface="Arial"/>
                </a:rPr>
                <a:t>9. decil</a:t>
              </a:r>
            </a:p>
          </p:txBody>
        </p:sp>
        <p:sp>
          <p:nvSpPr>
            <p:cNvPr id="31" name="Text Box 8">
              <a:extLst>
                <a:ext uri="{FF2B5EF4-FFF2-40B4-BE49-F238E27FC236}">
                  <a16:creationId xmlns:a16="http://schemas.microsoft.com/office/drawing/2014/main" id="{E116E86E-2DC6-B898-809D-597BA192CBA4}"/>
                </a:ext>
              </a:extLst>
            </p:cNvPr>
            <p:cNvSpPr txBox="1">
              <a:spLocks noChangeArrowheads="1"/>
            </p:cNvSpPr>
            <p:nvPr/>
          </p:nvSpPr>
          <p:spPr bwMode="auto">
            <a:xfrm>
              <a:off x="1101" y="1315"/>
              <a:ext cx="1146" cy="493"/>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cs-CZ" sz="800" b="0" i="0" u="none" strike="noStrike" baseline="0">
                  <a:solidFill>
                    <a:srgbClr val="000000"/>
                  </a:solidFill>
                  <a:latin typeface="Futura Bk" pitchFamily="34" charset="0"/>
                  <a:cs typeface="Arial"/>
                </a:rPr>
                <a:t>medián</a:t>
              </a:r>
            </a:p>
          </p:txBody>
        </p:sp>
        <p:sp>
          <p:nvSpPr>
            <p:cNvPr id="32" name="Text Box 7">
              <a:extLst>
                <a:ext uri="{FF2B5EF4-FFF2-40B4-BE49-F238E27FC236}">
                  <a16:creationId xmlns:a16="http://schemas.microsoft.com/office/drawing/2014/main" id="{4FEABB23-CA11-29EF-F27A-32E82E861E08}"/>
                </a:ext>
              </a:extLst>
            </p:cNvPr>
            <p:cNvSpPr txBox="1">
              <a:spLocks noChangeArrowheads="1"/>
            </p:cNvSpPr>
            <p:nvPr/>
          </p:nvSpPr>
          <p:spPr bwMode="auto">
            <a:xfrm>
              <a:off x="1099" y="467"/>
              <a:ext cx="1244" cy="418"/>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cs-CZ" sz="800" b="0" i="0" u="none" strike="noStrike" baseline="0">
                  <a:solidFill>
                    <a:srgbClr val="000000"/>
                  </a:solidFill>
                  <a:latin typeface="Futura Bk" pitchFamily="34" charset="0"/>
                  <a:cs typeface="Arial"/>
                </a:rPr>
                <a:t>3. kvartil</a:t>
              </a:r>
            </a:p>
          </p:txBody>
        </p:sp>
        <p:sp>
          <p:nvSpPr>
            <p:cNvPr id="33" name="Text Box 6">
              <a:extLst>
                <a:ext uri="{FF2B5EF4-FFF2-40B4-BE49-F238E27FC236}">
                  <a16:creationId xmlns:a16="http://schemas.microsoft.com/office/drawing/2014/main" id="{AC6215F7-982D-1AA7-8E96-ABA6531C3546}"/>
                </a:ext>
              </a:extLst>
            </p:cNvPr>
            <p:cNvSpPr txBox="1">
              <a:spLocks noChangeArrowheads="1"/>
            </p:cNvSpPr>
            <p:nvPr/>
          </p:nvSpPr>
          <p:spPr bwMode="auto">
            <a:xfrm>
              <a:off x="1090" y="2105"/>
              <a:ext cx="1266" cy="344"/>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cs-CZ" sz="800" b="0" i="0" u="none" strike="noStrike" baseline="0">
                  <a:solidFill>
                    <a:srgbClr val="000000"/>
                  </a:solidFill>
                  <a:latin typeface="Futura Bk" pitchFamily="34" charset="0"/>
                  <a:cs typeface="Arial"/>
                </a:rPr>
                <a:t>1. kvartil</a:t>
              </a:r>
            </a:p>
          </p:txBody>
        </p:sp>
        <p:sp>
          <p:nvSpPr>
            <p:cNvPr id="34" name="Text Box 5">
              <a:extLst>
                <a:ext uri="{FF2B5EF4-FFF2-40B4-BE49-F238E27FC236}">
                  <a16:creationId xmlns:a16="http://schemas.microsoft.com/office/drawing/2014/main" id="{3BDCDF67-4460-37FD-636D-B0793E55421B}"/>
                </a:ext>
              </a:extLst>
            </p:cNvPr>
            <p:cNvSpPr txBox="1">
              <a:spLocks noChangeArrowheads="1"/>
            </p:cNvSpPr>
            <p:nvPr/>
          </p:nvSpPr>
          <p:spPr bwMode="auto">
            <a:xfrm>
              <a:off x="1081" y="2555"/>
              <a:ext cx="1146" cy="467"/>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cs-CZ" sz="800" b="0" i="0" u="none" strike="noStrike" baseline="0">
                  <a:solidFill>
                    <a:srgbClr val="000000"/>
                  </a:solidFill>
                  <a:latin typeface="Futura Bk" pitchFamily="34" charset="0"/>
                  <a:cs typeface="Arial"/>
                </a:rPr>
                <a:t>1. decil</a:t>
              </a:r>
            </a:p>
          </p:txBody>
        </p:sp>
        <p:sp>
          <p:nvSpPr>
            <p:cNvPr id="35" name="Rectangle 4">
              <a:extLst>
                <a:ext uri="{FF2B5EF4-FFF2-40B4-BE49-F238E27FC236}">
                  <a16:creationId xmlns:a16="http://schemas.microsoft.com/office/drawing/2014/main" id="{00FBA661-A05C-38DD-59F6-729D5F5EEB39}"/>
                </a:ext>
              </a:extLst>
            </p:cNvPr>
            <p:cNvSpPr>
              <a:spLocks noChangeArrowheads="1"/>
            </p:cNvSpPr>
            <p:nvPr/>
          </p:nvSpPr>
          <p:spPr bwMode="auto">
            <a:xfrm>
              <a:off x="498" y="1064"/>
              <a:ext cx="117" cy="113"/>
            </a:xfrm>
            <a:prstGeom prst="rect">
              <a:avLst/>
            </a:prstGeom>
            <a:solidFill>
              <a:srgbClr val="C00000"/>
            </a:solidFill>
            <a:ln w="9525">
              <a:solidFill>
                <a:srgbClr val="000000"/>
              </a:solidFill>
              <a:miter lim="800000"/>
              <a:headEnd/>
              <a:tailEnd/>
            </a:ln>
            <a:scene3d>
              <a:camera prst="orthographicFront"/>
              <a:lightRig rig="threePt" dir="t"/>
            </a:scene3d>
            <a:sp3d>
              <a:bevelT/>
              <a:bevelB/>
            </a:sp3d>
          </p:spPr>
          <p:txBody>
            <a:bodyPr/>
            <a:lstStyle/>
            <a:p>
              <a:endParaRPr lang="cs-CZ"/>
            </a:p>
          </p:txBody>
        </p:sp>
        <p:sp>
          <p:nvSpPr>
            <p:cNvPr id="36" name="AutoShape 3">
              <a:extLst>
                <a:ext uri="{FF2B5EF4-FFF2-40B4-BE49-F238E27FC236}">
                  <a16:creationId xmlns:a16="http://schemas.microsoft.com/office/drawing/2014/main" id="{ABB9CC39-C75D-1795-F8EE-683F2B184783}"/>
                </a:ext>
              </a:extLst>
            </p:cNvPr>
            <p:cNvSpPr>
              <a:spLocks noChangeShapeType="1"/>
            </p:cNvSpPr>
            <p:nvPr/>
          </p:nvSpPr>
          <p:spPr bwMode="auto">
            <a:xfrm>
              <a:off x="686" y="1119"/>
              <a:ext cx="504" cy="2"/>
            </a:xfrm>
            <a:prstGeom prst="straightConnector1">
              <a:avLst/>
            </a:prstGeom>
            <a:noFill/>
            <a:ln w="19050" cap="rnd">
              <a:solidFill>
                <a:srgbClr val="000000"/>
              </a:solidFill>
              <a:prstDash val="sysDot"/>
              <a:round/>
              <a:headEnd/>
              <a:tailEnd/>
            </a:ln>
          </p:spPr>
          <p:txBody>
            <a:bodyPr/>
            <a:lstStyle/>
            <a:p>
              <a:endParaRPr lang="cs-CZ"/>
            </a:p>
          </p:txBody>
        </p:sp>
        <p:sp>
          <p:nvSpPr>
            <p:cNvPr id="37" name="Text Box 2">
              <a:extLst>
                <a:ext uri="{FF2B5EF4-FFF2-40B4-BE49-F238E27FC236}">
                  <a16:creationId xmlns:a16="http://schemas.microsoft.com/office/drawing/2014/main" id="{1AF7DF3D-B7D7-C0E5-07D1-57751E027D4A}"/>
                </a:ext>
              </a:extLst>
            </p:cNvPr>
            <p:cNvSpPr txBox="1">
              <a:spLocks noChangeArrowheads="1"/>
            </p:cNvSpPr>
            <p:nvPr/>
          </p:nvSpPr>
          <p:spPr bwMode="auto">
            <a:xfrm>
              <a:off x="1086" y="848"/>
              <a:ext cx="1178" cy="357"/>
            </a:xfrm>
            <a:prstGeom prst="rect">
              <a:avLst/>
            </a:prstGeom>
            <a:solidFill>
              <a:srgbClr val="FFFFFF"/>
            </a:solid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cs-CZ" sz="800" b="0" i="0" u="none" strike="noStrike" baseline="0">
                  <a:solidFill>
                    <a:srgbClr val="000000"/>
                  </a:solidFill>
                  <a:latin typeface="Futura Bk" pitchFamily="34" charset="0"/>
                  <a:cs typeface="Arial"/>
                </a:rPr>
                <a:t>průměr</a:t>
              </a:r>
            </a:p>
          </p:txBody>
        </p:sp>
      </p:grpSp>
      <p:sp>
        <p:nvSpPr>
          <p:cNvPr id="40" name="TextovéPole 39">
            <a:extLst>
              <a:ext uri="{FF2B5EF4-FFF2-40B4-BE49-F238E27FC236}">
                <a16:creationId xmlns:a16="http://schemas.microsoft.com/office/drawing/2014/main" id="{EBBB951A-D5D7-4738-47C0-04FD07C02889}"/>
              </a:ext>
            </a:extLst>
          </p:cNvPr>
          <p:cNvSpPr txBox="1"/>
          <p:nvPr/>
        </p:nvSpPr>
        <p:spPr>
          <a:xfrm>
            <a:off x="374296" y="6644346"/>
            <a:ext cx="6094428" cy="231730"/>
          </a:xfrm>
          <a:prstGeom prst="rect">
            <a:avLst/>
          </a:prstGeom>
          <a:noFill/>
        </p:spPr>
        <p:txBody>
          <a:bodyPr wrap="square">
            <a:spAutoFit/>
          </a:bodyPr>
          <a:lstStyle/>
          <a:p>
            <a:pPr>
              <a:lnSpc>
                <a:spcPct val="90000"/>
              </a:lnSpc>
              <a:spcAft>
                <a:spcPts val="600"/>
              </a:spcAft>
            </a:pPr>
            <a:r>
              <a:rPr lang="en-US" sz="1000" i="0" u="none" strike="noStrike" baseline="0" dirty="0" err="1"/>
              <a:t>Zdroj</a:t>
            </a:r>
            <a:r>
              <a:rPr lang="en-US" sz="1000" i="0" u="none" strike="noStrike" baseline="0" dirty="0"/>
              <a:t>:  </a:t>
            </a:r>
            <a:r>
              <a:rPr lang="cs-CZ" sz="1000" dirty="0"/>
              <a:t>VŠE na základě dat ISPV </a:t>
            </a:r>
            <a:endParaRPr lang="en-US" sz="1000" dirty="0"/>
          </a:p>
        </p:txBody>
      </p:sp>
    </p:spTree>
    <p:extLst>
      <p:ext uri="{BB962C8B-B14F-4D97-AF65-F5344CB8AC3E}">
        <p14:creationId xmlns:p14="http://schemas.microsoft.com/office/powerpoint/2010/main" val="535905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sah 3">
            <a:extLst>
              <a:ext uri="{FF2B5EF4-FFF2-40B4-BE49-F238E27FC236}">
                <a16:creationId xmlns:a16="http://schemas.microsoft.com/office/drawing/2014/main" id="{B0D3B3EB-E21B-D958-8F4A-003806386A3B}"/>
              </a:ext>
            </a:extLst>
          </p:cNvPr>
          <p:cNvSpPr>
            <a:spLocks noGrp="1"/>
          </p:cNvSpPr>
          <p:nvPr>
            <p:ph sz="half" idx="1"/>
          </p:nvPr>
        </p:nvSpPr>
        <p:spPr>
          <a:xfrm>
            <a:off x="506690" y="282805"/>
            <a:ext cx="11163694" cy="3217706"/>
          </a:xfrm>
        </p:spPr>
        <p:txBody>
          <a:bodyPr>
            <a:normAutofit fontScale="55000" lnSpcReduction="20000"/>
          </a:bodyPr>
          <a:lstStyle/>
          <a:p>
            <a:pPr algn="l">
              <a:buFont typeface="Arial" panose="020B0604020202020204" pitchFamily="34" charset="0"/>
              <a:buChar char="•"/>
            </a:pPr>
            <a:r>
              <a:rPr lang="cs-CZ" sz="2800" b="0" i="0" dirty="0">
                <a:solidFill>
                  <a:srgbClr val="242424"/>
                </a:solidFill>
                <a:effectLst/>
                <a:highlight>
                  <a:srgbClr val="FFFFFF"/>
                </a:highlight>
                <a:latin typeface="Calibri" panose="020F0502020204030204" pitchFamily="34" charset="0"/>
              </a:rPr>
              <a:t>Při srovnání akademiků s ostatními, tak je patrné, že odborní asistenti jsou v porovnání s vysokoškoláky  v platové sféře (v drtivé většině učitelé na ZŠ a SŠ) srovnatelní jen v horní polovině. Dolní je u vysokoškoláků s platem více nakumulovaná. (Takže je lepší být učitel na gymnáziu, než v dolní polovině OA)  </a:t>
            </a:r>
          </a:p>
          <a:p>
            <a:pPr algn="l">
              <a:buFont typeface="Arial" panose="020B0604020202020204" pitchFamily="34" charset="0"/>
              <a:buChar char="•"/>
            </a:pPr>
            <a:r>
              <a:rPr lang="cs-CZ" sz="2700" dirty="0">
                <a:solidFill>
                  <a:srgbClr val="242424"/>
                </a:solidFill>
                <a:highlight>
                  <a:srgbClr val="FFFFFF"/>
                </a:highlight>
                <a:latin typeface="Calibri" panose="020F0502020204030204" pitchFamily="34" charset="0"/>
              </a:rPr>
              <a:t>V porovnání s vysokoškoláky ve mzdové sféře pokrývá pásmo od vědců, přes OA, až po docenty. </a:t>
            </a:r>
          </a:p>
          <a:p>
            <a:pPr algn="l">
              <a:buFont typeface="Arial" panose="020B0604020202020204" pitchFamily="34" charset="0"/>
              <a:buChar char="•"/>
            </a:pPr>
            <a:r>
              <a:rPr lang="cs-CZ" sz="2700" dirty="0">
                <a:solidFill>
                  <a:srgbClr val="242424"/>
                </a:solidFill>
                <a:highlight>
                  <a:srgbClr val="FFFFFF"/>
                </a:highlight>
                <a:latin typeface="Calibri" panose="020F0502020204030204" pitchFamily="34" charset="0"/>
              </a:rPr>
              <a:t>vědečtí pracovníci a OA patří spíše do dolní části vysokoškoláků ve mzdové sféře</a:t>
            </a:r>
          </a:p>
          <a:p>
            <a:pPr algn="l">
              <a:buFont typeface="Arial" panose="020B0604020202020204" pitchFamily="34" charset="0"/>
              <a:buChar char="•"/>
            </a:pPr>
            <a:r>
              <a:rPr lang="cs-CZ" sz="2700" dirty="0">
                <a:solidFill>
                  <a:srgbClr val="242424"/>
                </a:solidFill>
                <a:highlight>
                  <a:srgbClr val="FFFFFF"/>
                </a:highlight>
                <a:latin typeface="Calibri" panose="020F0502020204030204" pitchFamily="34" charset="0"/>
              </a:rPr>
              <a:t>Z pohledu složení mzdy je vidět, že se výrazně to skoro sjednotilo na přibližném růstu o 3 – 3,5 % pro všechny pozice.</a:t>
            </a:r>
          </a:p>
          <a:p>
            <a:pPr algn="l">
              <a:buFont typeface="Arial" panose="020B0604020202020204" pitchFamily="34" charset="0"/>
              <a:buChar char="•"/>
            </a:pPr>
            <a:r>
              <a:rPr lang="cs-CZ" sz="2700" dirty="0">
                <a:solidFill>
                  <a:srgbClr val="242424"/>
                </a:solidFill>
                <a:highlight>
                  <a:srgbClr val="FFFFFF"/>
                </a:highlight>
                <a:latin typeface="Calibri" panose="020F0502020204030204" pitchFamily="34" charset="0"/>
              </a:rPr>
              <a:t>Oproti roku 2022 došlo v roce 2023 k mírnému zrychlení růstu</a:t>
            </a:r>
          </a:p>
          <a:p>
            <a:pPr algn="l">
              <a:buFont typeface="Arial" panose="020B0604020202020204" pitchFamily="34" charset="0"/>
              <a:buChar char="•"/>
            </a:pPr>
            <a:r>
              <a:rPr lang="cs-CZ" sz="1800" b="0" i="0" dirty="0">
                <a:solidFill>
                  <a:srgbClr val="242424"/>
                </a:solidFill>
                <a:effectLst/>
                <a:highlight>
                  <a:srgbClr val="FFFFFF"/>
                </a:highlight>
                <a:latin typeface="Calibri" panose="020F0502020204030204" pitchFamily="34" charset="0"/>
              </a:rPr>
              <a:t> </a:t>
            </a:r>
            <a:r>
              <a:rPr lang="cs-CZ" sz="2700" dirty="0">
                <a:solidFill>
                  <a:srgbClr val="242424"/>
                </a:solidFill>
                <a:highlight>
                  <a:srgbClr val="FFFFFF"/>
                </a:highlight>
                <a:latin typeface="Calibri" panose="020F0502020204030204" pitchFamily="34" charset="0"/>
              </a:rPr>
              <a:t>Zůstávají však velké rozdíly mezi pozicemi. </a:t>
            </a:r>
          </a:p>
          <a:p>
            <a:pPr lvl="1">
              <a:buFont typeface="Arial" panose="020B0604020202020204" pitchFamily="34" charset="0"/>
              <a:buChar char="•"/>
            </a:pPr>
            <a:r>
              <a:rPr lang="cs-CZ" b="0" i="0" dirty="0">
                <a:solidFill>
                  <a:srgbClr val="242424"/>
                </a:solidFill>
                <a:effectLst/>
                <a:highlight>
                  <a:srgbClr val="FFFFFF"/>
                </a:highlight>
                <a:latin typeface="Calibri" panose="020F0502020204030204" pitchFamily="34" charset="0"/>
              </a:rPr>
              <a:t> odborní asistenti – 4 %, </a:t>
            </a:r>
          </a:p>
          <a:p>
            <a:pPr lvl="1">
              <a:buFont typeface="Arial" panose="020B0604020202020204" pitchFamily="34" charset="0"/>
              <a:buChar char="•"/>
            </a:pPr>
            <a:r>
              <a:rPr lang="cs-CZ" dirty="0">
                <a:solidFill>
                  <a:srgbClr val="242424"/>
                </a:solidFill>
                <a:highlight>
                  <a:srgbClr val="FFFFFF"/>
                </a:highlight>
                <a:latin typeface="Calibri" panose="020F0502020204030204" pitchFamily="34" charset="0"/>
              </a:rPr>
              <a:t> </a:t>
            </a:r>
            <a:r>
              <a:rPr lang="cs-CZ" b="0" i="0" dirty="0">
                <a:solidFill>
                  <a:srgbClr val="242424"/>
                </a:solidFill>
                <a:effectLst/>
                <a:highlight>
                  <a:srgbClr val="FFFFFF"/>
                </a:highlight>
                <a:latin typeface="Calibri" panose="020F0502020204030204" pitchFamily="34" charset="0"/>
              </a:rPr>
              <a:t>vědečtí pracovníci - 5,5 % ročně</a:t>
            </a:r>
          </a:p>
          <a:p>
            <a:pPr lvl="1">
              <a:buFont typeface="Arial" panose="020B0604020202020204" pitchFamily="34" charset="0"/>
              <a:buChar char="•"/>
            </a:pPr>
            <a:r>
              <a:rPr lang="cs-CZ" dirty="0">
                <a:solidFill>
                  <a:srgbClr val="242424"/>
                </a:solidFill>
                <a:highlight>
                  <a:srgbClr val="FFFFFF"/>
                </a:highlight>
                <a:latin typeface="Calibri" panose="020F0502020204030204" pitchFamily="34" charset="0"/>
              </a:rPr>
              <a:t> </a:t>
            </a:r>
            <a:r>
              <a:rPr lang="cs-CZ" b="0" i="0" dirty="0">
                <a:solidFill>
                  <a:srgbClr val="242424"/>
                </a:solidFill>
                <a:effectLst/>
                <a:highlight>
                  <a:srgbClr val="FFFFFF"/>
                </a:highlight>
                <a:latin typeface="Calibri" panose="020F0502020204030204" pitchFamily="34" charset="0"/>
              </a:rPr>
              <a:t>docenti- 4 % </a:t>
            </a:r>
          </a:p>
          <a:p>
            <a:pPr lvl="1">
              <a:buFont typeface="Arial" panose="020B0604020202020204" pitchFamily="34" charset="0"/>
              <a:buChar char="•"/>
            </a:pPr>
            <a:r>
              <a:rPr lang="cs-CZ" dirty="0">
                <a:solidFill>
                  <a:srgbClr val="242424"/>
                </a:solidFill>
                <a:highlight>
                  <a:srgbClr val="FFFFFF"/>
                </a:highlight>
                <a:latin typeface="Calibri" panose="020F0502020204030204" pitchFamily="34" charset="0"/>
              </a:rPr>
              <a:t> </a:t>
            </a:r>
            <a:r>
              <a:rPr lang="cs-CZ" b="0" i="0" dirty="0">
                <a:solidFill>
                  <a:srgbClr val="242424"/>
                </a:solidFill>
                <a:effectLst/>
                <a:highlight>
                  <a:srgbClr val="FFFFFF"/>
                </a:highlight>
                <a:latin typeface="Calibri" panose="020F0502020204030204" pitchFamily="34" charset="0"/>
              </a:rPr>
              <a:t>profesoři - 2,5 % </a:t>
            </a:r>
          </a:p>
          <a:p>
            <a:pPr>
              <a:buFont typeface="Arial" panose="020B0604020202020204" pitchFamily="34" charset="0"/>
              <a:buChar char="•"/>
            </a:pPr>
            <a:r>
              <a:rPr lang="cs-CZ" b="0" i="0" dirty="0">
                <a:solidFill>
                  <a:srgbClr val="242424"/>
                </a:solidFill>
                <a:effectLst/>
                <a:highlight>
                  <a:srgbClr val="FFFFFF"/>
                </a:highlight>
                <a:latin typeface="Calibri" panose="020F0502020204030204" pitchFamily="34" charset="0"/>
              </a:rPr>
              <a:t> Růst platů vysokoškoláků je 3,5 % a vysokoškolák v mzdové sféře rostl i v roce 2023 o 5,6 %. </a:t>
            </a:r>
            <a:endParaRPr lang="cs-CZ" sz="2800" b="0" i="0" dirty="0">
              <a:solidFill>
                <a:srgbClr val="242424"/>
              </a:solidFill>
              <a:effectLst/>
              <a:highlight>
                <a:srgbClr val="FFFFFF"/>
              </a:highlight>
              <a:latin typeface="Calibri" panose="020F0502020204030204" pitchFamily="34" charset="0"/>
            </a:endParaRPr>
          </a:p>
          <a:p>
            <a:endParaRPr lang="cs-CZ" dirty="0"/>
          </a:p>
        </p:txBody>
      </p:sp>
      <p:pic>
        <p:nvPicPr>
          <p:cNvPr id="12" name="Zástupný obsah 9">
            <a:extLst>
              <a:ext uri="{FF2B5EF4-FFF2-40B4-BE49-F238E27FC236}">
                <a16:creationId xmlns:a16="http://schemas.microsoft.com/office/drawing/2014/main" id="{AF6BF110-4A30-28D3-F14C-9ED473EAC367}"/>
              </a:ext>
            </a:extLst>
          </p:cNvPr>
          <p:cNvPicPr>
            <a:picLocks noGrp="1" noChangeAspect="1"/>
          </p:cNvPicPr>
          <p:nvPr>
            <p:ph sz="half" idx="2"/>
          </p:nvPr>
        </p:nvPicPr>
        <p:blipFill>
          <a:blip r:embed="rId2"/>
          <a:stretch>
            <a:fillRect/>
          </a:stretch>
        </p:blipFill>
        <p:spPr>
          <a:xfrm>
            <a:off x="1595639" y="3500511"/>
            <a:ext cx="4764944" cy="3217706"/>
          </a:xfrm>
          <a:prstGeom prst="rect">
            <a:avLst/>
          </a:prstGeom>
        </p:spPr>
      </p:pic>
      <p:sp>
        <p:nvSpPr>
          <p:cNvPr id="34" name="TextovéPole 33">
            <a:extLst>
              <a:ext uri="{FF2B5EF4-FFF2-40B4-BE49-F238E27FC236}">
                <a16:creationId xmlns:a16="http://schemas.microsoft.com/office/drawing/2014/main" id="{089706FA-FC03-82F0-5DEF-FE5489F90140}"/>
              </a:ext>
            </a:extLst>
          </p:cNvPr>
          <p:cNvSpPr txBox="1"/>
          <p:nvPr/>
        </p:nvSpPr>
        <p:spPr>
          <a:xfrm>
            <a:off x="506690" y="6578660"/>
            <a:ext cx="3000081" cy="558679"/>
          </a:xfrm>
          <a:prstGeom prst="rect">
            <a:avLst/>
          </a:prstGeom>
          <a:noFill/>
        </p:spPr>
        <p:txBody>
          <a:bodyPr wrap="square">
            <a:spAutoFit/>
          </a:bodyPr>
          <a:lstStyle/>
          <a:p>
            <a:pPr>
              <a:lnSpc>
                <a:spcPct val="90000"/>
              </a:lnSpc>
              <a:spcAft>
                <a:spcPts val="600"/>
              </a:spcAft>
            </a:pPr>
            <a:r>
              <a:rPr lang="en-US" sz="1000" i="0" u="none" strike="noStrike" baseline="0" dirty="0" err="1"/>
              <a:t>Zdroj</a:t>
            </a:r>
            <a:r>
              <a:rPr lang="en-US" sz="1000" i="0" u="none" strike="noStrike" baseline="0" dirty="0"/>
              <a:t>:  </a:t>
            </a:r>
            <a:r>
              <a:rPr lang="cs-CZ" sz="1000" dirty="0"/>
              <a:t>VŠE na základě dat ISPV </a:t>
            </a:r>
            <a:endParaRPr lang="en-US" sz="1000" dirty="0"/>
          </a:p>
          <a:p>
            <a:pPr>
              <a:lnSpc>
                <a:spcPct val="90000"/>
              </a:lnSpc>
              <a:spcAft>
                <a:spcPts val="600"/>
              </a:spcAft>
            </a:pPr>
            <a:endParaRPr lang="en-US" sz="1800" dirty="0"/>
          </a:p>
        </p:txBody>
      </p:sp>
      <p:graphicFrame>
        <p:nvGraphicFramePr>
          <p:cNvPr id="35" name="Graf 34">
            <a:extLst>
              <a:ext uri="{FF2B5EF4-FFF2-40B4-BE49-F238E27FC236}">
                <a16:creationId xmlns:a16="http://schemas.microsoft.com/office/drawing/2014/main" id="{1CB08172-E056-4AB2-AE6A-AB41EF6E1099}"/>
              </a:ext>
            </a:extLst>
          </p:cNvPr>
          <p:cNvGraphicFramePr>
            <a:graphicFrameLocks/>
          </p:cNvGraphicFramePr>
          <p:nvPr>
            <p:extLst>
              <p:ext uri="{D42A27DB-BD31-4B8C-83A1-F6EECF244321}">
                <p14:modId xmlns:p14="http://schemas.microsoft.com/office/powerpoint/2010/main" val="2433922181"/>
              </p:ext>
            </p:extLst>
          </p:nvPr>
        </p:nvGraphicFramePr>
        <p:xfrm>
          <a:off x="7993930" y="2320949"/>
          <a:ext cx="4018961" cy="43972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2370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C0502BB0-0851-F1AA-F453-BC3C1EBCBE4C}"/>
              </a:ext>
            </a:extLst>
          </p:cNvPr>
          <p:cNvPicPr>
            <a:picLocks noChangeAspect="1"/>
          </p:cNvPicPr>
          <p:nvPr/>
        </p:nvPicPr>
        <p:blipFill>
          <a:blip r:embed="rId2"/>
          <a:stretch>
            <a:fillRect/>
          </a:stretch>
        </p:blipFill>
        <p:spPr>
          <a:xfrm>
            <a:off x="0" y="1694486"/>
            <a:ext cx="12192000" cy="5163514"/>
          </a:xfrm>
          <a:prstGeom prst="rect">
            <a:avLst/>
          </a:prstGeom>
        </p:spPr>
      </p:pic>
      <p:sp>
        <p:nvSpPr>
          <p:cNvPr id="6" name="Nadpis 5">
            <a:extLst>
              <a:ext uri="{FF2B5EF4-FFF2-40B4-BE49-F238E27FC236}">
                <a16:creationId xmlns:a16="http://schemas.microsoft.com/office/drawing/2014/main" id="{3D019080-CA44-BB6E-3E0D-123553DC7532}"/>
              </a:ext>
            </a:extLst>
          </p:cNvPr>
          <p:cNvSpPr>
            <a:spLocks noGrp="1"/>
          </p:cNvSpPr>
          <p:nvPr>
            <p:ph type="title"/>
          </p:nvPr>
        </p:nvSpPr>
        <p:spPr/>
        <p:txBody>
          <a:bodyPr/>
          <a:lstStyle/>
          <a:p>
            <a:r>
              <a:rPr lang="cs-CZ" dirty="0"/>
              <a:t>Průměrná měsíční mzda OA na VVŠ podle skupin fakult (všechny zdroje příjmů)</a:t>
            </a:r>
          </a:p>
        </p:txBody>
      </p:sp>
      <p:sp>
        <p:nvSpPr>
          <p:cNvPr id="8" name="TextovéPole 7">
            <a:extLst>
              <a:ext uri="{FF2B5EF4-FFF2-40B4-BE49-F238E27FC236}">
                <a16:creationId xmlns:a16="http://schemas.microsoft.com/office/drawing/2014/main" id="{3CAA3944-1692-81AA-80B0-2356A7D5EDA9}"/>
              </a:ext>
            </a:extLst>
          </p:cNvPr>
          <p:cNvSpPr txBox="1"/>
          <p:nvPr/>
        </p:nvSpPr>
        <p:spPr>
          <a:xfrm>
            <a:off x="506690" y="6578660"/>
            <a:ext cx="3000081" cy="558679"/>
          </a:xfrm>
          <a:prstGeom prst="rect">
            <a:avLst/>
          </a:prstGeom>
          <a:noFill/>
        </p:spPr>
        <p:txBody>
          <a:bodyPr wrap="square">
            <a:spAutoFit/>
          </a:bodyPr>
          <a:lstStyle/>
          <a:p>
            <a:pPr>
              <a:lnSpc>
                <a:spcPct val="90000"/>
              </a:lnSpc>
              <a:spcAft>
                <a:spcPts val="600"/>
              </a:spcAft>
            </a:pPr>
            <a:r>
              <a:rPr lang="en-US" sz="1000" i="0" u="none" strike="noStrike" baseline="0" dirty="0" err="1"/>
              <a:t>Zdroj</a:t>
            </a:r>
            <a:r>
              <a:rPr lang="en-US" sz="1000" i="0" u="none" strike="noStrike" baseline="0" dirty="0"/>
              <a:t>:  </a:t>
            </a:r>
            <a:r>
              <a:rPr lang="cs-CZ" sz="1000" dirty="0"/>
              <a:t>prof. Pospíšil - </a:t>
            </a:r>
            <a:r>
              <a:rPr lang="cs-CZ" sz="1000" dirty="0">
                <a:effectLst/>
                <a:latin typeface="Calibri" panose="020F0502020204030204" pitchFamily="34" charset="0"/>
                <a:ea typeface="Calibri" panose="020F0502020204030204" pitchFamily="34" charset="0"/>
                <a:cs typeface="Times New Roman" panose="02020603050405020304" pitchFamily="18" charset="0"/>
              </a:rPr>
              <a:t>statistická data MŠMT P1b04</a:t>
            </a:r>
            <a:endParaRPr lang="en-US" sz="1000" dirty="0"/>
          </a:p>
          <a:p>
            <a:pPr>
              <a:lnSpc>
                <a:spcPct val="90000"/>
              </a:lnSpc>
              <a:spcAft>
                <a:spcPts val="600"/>
              </a:spcAft>
            </a:pPr>
            <a:endParaRPr lang="en-US" sz="1800" dirty="0"/>
          </a:p>
        </p:txBody>
      </p:sp>
    </p:spTree>
    <p:extLst>
      <p:ext uri="{BB962C8B-B14F-4D97-AF65-F5344CB8AC3E}">
        <p14:creationId xmlns:p14="http://schemas.microsoft.com/office/powerpoint/2010/main" val="3829359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sah 4">
            <a:extLst>
              <a:ext uri="{FF2B5EF4-FFF2-40B4-BE49-F238E27FC236}">
                <a16:creationId xmlns:a16="http://schemas.microsoft.com/office/drawing/2014/main" id="{2C82C0D2-F4A0-1001-7451-02C0E123A9A3}"/>
              </a:ext>
            </a:extLst>
          </p:cNvPr>
          <p:cNvSpPr>
            <a:spLocks noGrp="1"/>
          </p:cNvSpPr>
          <p:nvPr>
            <p:ph idx="1"/>
          </p:nvPr>
        </p:nvSpPr>
        <p:spPr>
          <a:xfrm>
            <a:off x="745896" y="1184602"/>
            <a:ext cx="10700208" cy="4351338"/>
          </a:xfrm>
        </p:spPr>
        <p:txBody>
          <a:bodyPr>
            <a:normAutofit fontScale="92500" lnSpcReduction="20000"/>
          </a:bodyPr>
          <a:lstStyle/>
          <a:p>
            <a:pPr marL="342900" lvl="0" indent="-342900">
              <a:lnSpc>
                <a:spcPct val="107000"/>
              </a:lnSpc>
              <a:buFont typeface="Symbol" panose="05050102010706020507" pitchFamily="18" charset="2"/>
              <a:buChar char=""/>
            </a:pPr>
            <a:r>
              <a:rPr lang="cs-CZ" sz="2800" dirty="0">
                <a:effectLst/>
                <a:latin typeface="Calibri" panose="020F0502020204030204" pitchFamily="34" charset="0"/>
                <a:ea typeface="Calibri" panose="020F0502020204030204" pitchFamily="34" charset="0"/>
                <a:cs typeface="Times New Roman" panose="02020603050405020304" pitchFamily="18" charset="0"/>
              </a:rPr>
              <a:t>pouze na některých jednotlivých fakultách ze skupin humanitních, přírodovědeckých, technických, chemických/farmaceutických a informatických fakult přesáhly průměrné mzdy OA průměrnou mzdu ČR s VŠ vzděláním, ale statisticky jsou průměrem výrazně níže než je mzdový průměr ČR s VŠ vzděláním, bohužel ani z hlediska mediánů nejsou mzdy OA na VVŠ příliš konkurenceschopné (pouze u 6 z 15 skupin fakult)</a:t>
            </a:r>
          </a:p>
          <a:p>
            <a:pPr marL="342900" lvl="0" indent="-342900">
              <a:lnSpc>
                <a:spcPct val="107000"/>
              </a:lnSpc>
              <a:spcAft>
                <a:spcPts val="800"/>
              </a:spcAft>
              <a:buFont typeface="Symbol" panose="05050102010706020507" pitchFamily="18" charset="2"/>
              <a:buChar char=""/>
            </a:pPr>
            <a:r>
              <a:rPr lang="cs-CZ" sz="2800" dirty="0">
                <a:effectLst/>
                <a:latin typeface="Calibri" panose="020F0502020204030204" pitchFamily="34" charset="0"/>
                <a:ea typeface="Calibri" panose="020F0502020204030204" pitchFamily="34" charset="0"/>
                <a:cs typeface="Times New Roman" panose="02020603050405020304" pitchFamily="18" charset="0"/>
              </a:rPr>
              <a:t>s výjimkou sportovních a informatických fakult všech ostatních 13 skupin fakult významně ztrácí konkurenceschopnost mezd OA v porovnání s platy učitelů ZŠ/SŠ –rozdíly se na většině dotčených fakult pohybují v intervalu 10 – 20 tis. Kč měsíčně, což je opravdu alarmující a odchod OA na ZŠ/SŠ nemusí být nereálný!!!</a:t>
            </a:r>
          </a:p>
          <a:p>
            <a:endParaRPr lang="cs-CZ" dirty="0"/>
          </a:p>
        </p:txBody>
      </p:sp>
      <p:sp>
        <p:nvSpPr>
          <p:cNvPr id="6" name="TextovéPole 5">
            <a:extLst>
              <a:ext uri="{FF2B5EF4-FFF2-40B4-BE49-F238E27FC236}">
                <a16:creationId xmlns:a16="http://schemas.microsoft.com/office/drawing/2014/main" id="{985BD251-E85D-EAB5-57EC-4F3E1C4E44EF}"/>
              </a:ext>
            </a:extLst>
          </p:cNvPr>
          <p:cNvSpPr txBox="1"/>
          <p:nvPr/>
        </p:nvSpPr>
        <p:spPr>
          <a:xfrm>
            <a:off x="506690" y="6578660"/>
            <a:ext cx="3000081" cy="558679"/>
          </a:xfrm>
          <a:prstGeom prst="rect">
            <a:avLst/>
          </a:prstGeom>
          <a:noFill/>
        </p:spPr>
        <p:txBody>
          <a:bodyPr wrap="square">
            <a:spAutoFit/>
          </a:bodyPr>
          <a:lstStyle/>
          <a:p>
            <a:pPr>
              <a:lnSpc>
                <a:spcPct val="90000"/>
              </a:lnSpc>
              <a:spcAft>
                <a:spcPts val="600"/>
              </a:spcAft>
            </a:pPr>
            <a:r>
              <a:rPr lang="en-US" sz="1000" i="0" u="none" strike="noStrike" baseline="0" dirty="0" err="1"/>
              <a:t>Zdroj</a:t>
            </a:r>
            <a:r>
              <a:rPr lang="en-US" sz="1000" i="0" u="none" strike="noStrike" baseline="0" dirty="0"/>
              <a:t>:  </a:t>
            </a:r>
            <a:r>
              <a:rPr lang="cs-CZ" sz="1000" dirty="0"/>
              <a:t>prof. Pospíšil - </a:t>
            </a:r>
            <a:r>
              <a:rPr lang="cs-CZ" sz="1000" dirty="0">
                <a:effectLst/>
                <a:latin typeface="Calibri" panose="020F0502020204030204" pitchFamily="34" charset="0"/>
                <a:ea typeface="Calibri" panose="020F0502020204030204" pitchFamily="34" charset="0"/>
                <a:cs typeface="Times New Roman" panose="02020603050405020304" pitchFamily="18" charset="0"/>
              </a:rPr>
              <a:t>statistická data MŠMT P1b04</a:t>
            </a:r>
            <a:endParaRPr lang="en-US" sz="1000" dirty="0"/>
          </a:p>
          <a:p>
            <a:pPr>
              <a:lnSpc>
                <a:spcPct val="90000"/>
              </a:lnSpc>
              <a:spcAft>
                <a:spcPts val="600"/>
              </a:spcAft>
            </a:pPr>
            <a:endParaRPr lang="en-US" sz="1800" dirty="0"/>
          </a:p>
        </p:txBody>
      </p:sp>
    </p:spTree>
    <p:extLst>
      <p:ext uri="{BB962C8B-B14F-4D97-AF65-F5344CB8AC3E}">
        <p14:creationId xmlns:p14="http://schemas.microsoft.com/office/powerpoint/2010/main" val="901755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6FCE29-BCC4-5612-60A1-3AB18F03D4EC}"/>
              </a:ext>
            </a:extLst>
          </p:cNvPr>
          <p:cNvSpPr>
            <a:spLocks noGrp="1"/>
          </p:cNvSpPr>
          <p:nvPr>
            <p:ph type="ctrTitle"/>
          </p:nvPr>
        </p:nvSpPr>
        <p:spPr/>
        <p:txBody>
          <a:bodyPr/>
          <a:lstStyle/>
          <a:p>
            <a:r>
              <a:rPr lang="cs-CZ" dirty="0"/>
              <a:t>Děkuji</a:t>
            </a:r>
          </a:p>
        </p:txBody>
      </p:sp>
      <p:sp>
        <p:nvSpPr>
          <p:cNvPr id="3" name="Podnadpis 2">
            <a:extLst>
              <a:ext uri="{FF2B5EF4-FFF2-40B4-BE49-F238E27FC236}">
                <a16:creationId xmlns:a16="http://schemas.microsoft.com/office/drawing/2014/main" id="{EBEDFAC2-3BFA-F55A-3B34-83404C2945E2}"/>
              </a:ext>
            </a:extLst>
          </p:cNvPr>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335534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Skupina 3">
            <a:extLst>
              <a:ext uri="{FF2B5EF4-FFF2-40B4-BE49-F238E27FC236}">
                <a16:creationId xmlns:a16="http://schemas.microsoft.com/office/drawing/2014/main" id="{483D69C9-2505-A3C1-EA80-92A55D55FBD2}"/>
              </a:ext>
            </a:extLst>
          </p:cNvPr>
          <p:cNvGrpSpPr/>
          <p:nvPr/>
        </p:nvGrpSpPr>
        <p:grpSpPr>
          <a:xfrm>
            <a:off x="666751" y="309791"/>
            <a:ext cx="10902298" cy="1957159"/>
            <a:chOff x="0" y="0"/>
            <a:chExt cx="3218688" cy="3903667"/>
          </a:xfrm>
        </p:grpSpPr>
        <p:sp>
          <p:nvSpPr>
            <p:cNvPr id="5" name="Obdélník 4">
              <a:extLst>
                <a:ext uri="{FF2B5EF4-FFF2-40B4-BE49-F238E27FC236}">
                  <a16:creationId xmlns:a16="http://schemas.microsoft.com/office/drawing/2014/main" id="{3CE9475F-D1BC-00DA-31E8-007ECA68BE20}"/>
                </a:ext>
              </a:extLst>
            </p:cNvPr>
            <p:cNvSpPr/>
            <p:nvPr/>
          </p:nvSpPr>
          <p:spPr>
            <a:xfrm>
              <a:off x="0" y="0"/>
              <a:ext cx="3218688" cy="2028766"/>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grpSp>
          <p:nvGrpSpPr>
            <p:cNvPr id="6" name="Skupina 5">
              <a:extLst>
                <a:ext uri="{FF2B5EF4-FFF2-40B4-BE49-F238E27FC236}">
                  <a16:creationId xmlns:a16="http://schemas.microsoft.com/office/drawing/2014/main" id="{44DB7F2E-367A-6DEF-6688-119B7018BF71}"/>
                </a:ext>
              </a:extLst>
            </p:cNvPr>
            <p:cNvGrpSpPr/>
            <p:nvPr/>
          </p:nvGrpSpPr>
          <p:grpSpPr>
            <a:xfrm>
              <a:off x="0" y="19050"/>
              <a:ext cx="2249424" cy="832104"/>
              <a:chOff x="228600" y="0"/>
              <a:chExt cx="1472184" cy="1024128"/>
            </a:xfrm>
          </p:grpSpPr>
          <p:sp>
            <p:nvSpPr>
              <p:cNvPr id="8" name="Obdélník 10">
                <a:extLst>
                  <a:ext uri="{FF2B5EF4-FFF2-40B4-BE49-F238E27FC236}">
                    <a16:creationId xmlns:a16="http://schemas.microsoft.com/office/drawing/2014/main" id="{7A3B68AC-7B8D-A934-A4EB-A12B669F841F}"/>
                  </a:ext>
                </a:extLst>
              </p:cNvPr>
              <p:cNvSpPr/>
              <p:nvPr/>
            </p:nvSpPr>
            <p:spPr>
              <a:xfrm>
                <a:off x="228600" y="0"/>
                <a:ext cx="1466258" cy="1012274"/>
              </a:xfrm>
              <a:custGeom>
                <a:avLst/>
                <a:gdLst>
                  <a:gd name="connsiteX0" fmla="*/ 0 w 2240281"/>
                  <a:gd name="connsiteY0" fmla="*/ 0 h 822960"/>
                  <a:gd name="connsiteX1" fmla="*/ 2240281 w 2240281"/>
                  <a:gd name="connsiteY1" fmla="*/ 0 h 822960"/>
                  <a:gd name="connsiteX2" fmla="*/ 2240281 w 2240281"/>
                  <a:gd name="connsiteY2" fmla="*/ 822960 h 822960"/>
                  <a:gd name="connsiteX3" fmla="*/ 0 w 2240281"/>
                  <a:gd name="connsiteY3" fmla="*/ 822960 h 822960"/>
                  <a:gd name="connsiteX4" fmla="*/ 0 w 2240281"/>
                  <a:gd name="connsiteY4" fmla="*/ 0 h 822960"/>
                  <a:gd name="connsiteX0" fmla="*/ 0 w 2240281"/>
                  <a:gd name="connsiteY0" fmla="*/ 0 h 822960"/>
                  <a:gd name="connsiteX1" fmla="*/ 2240281 w 2240281"/>
                  <a:gd name="connsiteY1" fmla="*/ 0 h 822960"/>
                  <a:gd name="connsiteX2" fmla="*/ 1659256 w 2240281"/>
                  <a:gd name="connsiteY2" fmla="*/ 222885 h 822960"/>
                  <a:gd name="connsiteX3" fmla="*/ 0 w 2240281"/>
                  <a:gd name="connsiteY3" fmla="*/ 822960 h 822960"/>
                  <a:gd name="connsiteX4" fmla="*/ 0 w 2240281"/>
                  <a:gd name="connsiteY4" fmla="*/ 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281" h="822960">
                    <a:moveTo>
                      <a:pt x="0" y="0"/>
                    </a:moveTo>
                    <a:lnTo>
                      <a:pt x="2240281" y="0"/>
                    </a:lnTo>
                    <a:lnTo>
                      <a:pt x="1659256" y="222885"/>
                    </a:lnTo>
                    <a:lnTo>
                      <a:pt x="0" y="82296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9" name="Obdélník 8">
                <a:extLst>
                  <a:ext uri="{FF2B5EF4-FFF2-40B4-BE49-F238E27FC236}">
                    <a16:creationId xmlns:a16="http://schemas.microsoft.com/office/drawing/2014/main" id="{EB13957B-BD12-4DA8-6658-72316E633A9C}"/>
                  </a:ext>
                </a:extLst>
              </p:cNvPr>
              <p:cNvSpPr/>
              <p:nvPr/>
            </p:nvSpPr>
            <p:spPr>
              <a:xfrm>
                <a:off x="228600" y="0"/>
                <a:ext cx="1472184" cy="102412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grpSp>
        <p:sp>
          <p:nvSpPr>
            <p:cNvPr id="7" name="Textové pole 178">
              <a:extLst>
                <a:ext uri="{FF2B5EF4-FFF2-40B4-BE49-F238E27FC236}">
                  <a16:creationId xmlns:a16="http://schemas.microsoft.com/office/drawing/2014/main" id="{CD5215D0-D6F2-C65F-8BBE-0E0305ECFF73}"/>
                </a:ext>
              </a:extLst>
            </p:cNvPr>
            <p:cNvSpPr txBox="1"/>
            <p:nvPr/>
          </p:nvSpPr>
          <p:spPr>
            <a:xfrm>
              <a:off x="238051" y="399908"/>
              <a:ext cx="2980173" cy="350375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45720" tIns="91440" rIns="0" bIns="0" numCol="1" spcCol="0" rtlCol="0" fromWordArt="0" anchor="t" anchorCtr="0" forceAA="0" compatLnSpc="1">
              <a:prstTxWarp prst="textNoShape">
                <a:avLst/>
              </a:prstTxWarp>
              <a:noAutofit/>
            </a:bodyPr>
            <a:lstStyle/>
            <a:p>
              <a:pPr marL="320040" algn="r">
                <a:lnSpc>
                  <a:spcPct val="115000"/>
                </a:lnSpc>
                <a:spcAft>
                  <a:spcPts val="800"/>
                </a:spcAft>
              </a:pPr>
              <a:r>
                <a:rPr lang="cs-CZ" sz="1200" kern="100" dirty="0">
                  <a:solidFill>
                    <a:srgbClr val="000000"/>
                  </a:solidFill>
                  <a:effectLst/>
                  <a:highlight>
                    <a:srgbClr val="FFFFFF"/>
                  </a:highlight>
                  <a:latin typeface="Roboto" panose="02000000000000000000" pitchFamily="2" charset="0"/>
                  <a:ea typeface="Aptos" panose="020B0004020202020204" pitchFamily="34" charset="0"/>
                  <a:cs typeface="Times New Roman" panose="02020603050405020304" pitchFamily="18" charset="0"/>
                </a:rPr>
                <a:t>Důležitým úkolem koaliční vlády je získat pro školství více finančních prostředků tak, aby </a:t>
              </a:r>
              <a:r>
                <a:rPr lang="cs-CZ" sz="1200" b="1" kern="100" dirty="0">
                  <a:solidFill>
                    <a:srgbClr val="000000"/>
                  </a:solidFill>
                  <a:effectLst/>
                  <a:highlight>
                    <a:srgbClr val="FFFFFF"/>
                  </a:highlight>
                  <a:latin typeface="Roboto" panose="02000000000000000000" pitchFamily="2" charset="0"/>
                  <a:ea typeface="Aptos" panose="020B0004020202020204" pitchFamily="34" charset="0"/>
                  <a:cs typeface="Times New Roman" panose="02020603050405020304" pitchFamily="18" charset="0"/>
                </a:rPr>
                <a:t>veřejné výdaje na vzdělávání a školské služby odpovídaly v poměru k HDP alespoň úrovni průměru zemí OECD</a:t>
              </a:r>
              <a:r>
                <a:rPr lang="cs-CZ" sz="1200" kern="100" dirty="0">
                  <a:solidFill>
                    <a:srgbClr val="000000"/>
                  </a:solidFill>
                  <a:effectLst/>
                  <a:highlight>
                    <a:srgbClr val="FFFFFF"/>
                  </a:highlight>
                  <a:latin typeface="Roboto" panose="02000000000000000000" pitchFamily="2" charset="0"/>
                  <a:ea typeface="Aptos" panose="020B0004020202020204" pitchFamily="34" charset="0"/>
                  <a:cs typeface="Times New Roman" panose="02020603050405020304" pitchFamily="18" charset="0"/>
                </a:rPr>
                <a:t>. To zajistí zvyšování kvality vzdělávání od mateřských, základních, základních uměleckých, středních, vyšších odborných a vysokých škol a konzervatoří až po instituce poskytující celoživotní vzdělávání. Vzdělávání, základní i aplikovaný výzkum a uplatňování jeho výsledků ve společnosti přispívá k řešení globálních a lokálních výzev v oblastech zdraví a kvalitního života, historického a kulturního dědictví, udržitelného rozvoje, technického pokroku, bezpečnosti, práv a rovnosti ve společnosti.</a:t>
              </a:r>
              <a:endParaRPr lang="cs-CZ" sz="1200" kern="100" dirty="0">
                <a:effectLst/>
                <a:ea typeface="Aptos" panose="020B0004020202020204" pitchFamily="34" charset="0"/>
                <a:cs typeface="Times New Roman" panose="02020603050405020304" pitchFamily="18" charset="0"/>
              </a:endParaRPr>
            </a:p>
            <a:p>
              <a:pPr marL="228600" algn="r"/>
              <a:r>
                <a:rPr lang="cs-CZ" sz="1200" dirty="0">
                  <a:solidFill>
                    <a:srgbClr val="156082"/>
                  </a:solidFill>
                  <a:effectLst/>
                  <a:ea typeface="Times New Roman" panose="02020603050405020304" pitchFamily="18" charset="0"/>
                  <a:cs typeface="Times New Roman" panose="02020603050405020304" pitchFamily="18" charset="0"/>
                </a:rPr>
                <a:t>Programové prohlášení vlády</a:t>
              </a:r>
              <a:endParaRPr lang="cs-CZ" sz="1200" dirty="0">
                <a:effectLst/>
                <a:ea typeface="Times New Roman" panose="02020603050405020304" pitchFamily="18" charset="0"/>
                <a:cs typeface="Times New Roman" panose="02020603050405020304" pitchFamily="18" charset="0"/>
              </a:endParaRPr>
            </a:p>
            <a:p>
              <a:pPr marL="342900" lvl="0" indent="-342900" algn="r">
                <a:buFont typeface="+mj-lt"/>
                <a:buAutoNum type="arabicPeriod"/>
              </a:pPr>
              <a:r>
                <a:rPr lang="cs-CZ" sz="1200" dirty="0">
                  <a:solidFill>
                    <a:srgbClr val="156082"/>
                  </a:solidFill>
                  <a:effectLst/>
                  <a:ea typeface="Times New Roman" panose="02020603050405020304" pitchFamily="18" charset="0"/>
                  <a:cs typeface="Times New Roman" panose="02020603050405020304" pitchFamily="18" charset="0"/>
                </a:rPr>
                <a:t>března 2023</a:t>
              </a:r>
              <a:endParaRPr lang="cs-CZ" sz="1200" dirty="0">
                <a:effectLst/>
                <a:ea typeface="Times New Roman" panose="02020603050405020304" pitchFamily="18" charset="0"/>
                <a:cs typeface="Times New Roman" panose="02020603050405020304" pitchFamily="18" charset="0"/>
              </a:endParaRPr>
            </a:p>
          </p:txBody>
        </p:sp>
      </p:grpSp>
      <p:graphicFrame>
        <p:nvGraphicFramePr>
          <p:cNvPr id="10" name="Graf 9">
            <a:extLst>
              <a:ext uri="{FF2B5EF4-FFF2-40B4-BE49-F238E27FC236}">
                <a16:creationId xmlns:a16="http://schemas.microsoft.com/office/drawing/2014/main" id="{32378FB1-E699-C1B2-E158-DC29131697CF}"/>
              </a:ext>
            </a:extLst>
          </p:cNvPr>
          <p:cNvGraphicFramePr>
            <a:graphicFrameLocks/>
          </p:cNvGraphicFramePr>
          <p:nvPr>
            <p:extLst>
              <p:ext uri="{D42A27DB-BD31-4B8C-83A1-F6EECF244321}">
                <p14:modId xmlns:p14="http://schemas.microsoft.com/office/powerpoint/2010/main" val="1890579471"/>
              </p:ext>
            </p:extLst>
          </p:nvPr>
        </p:nvGraphicFramePr>
        <p:xfrm>
          <a:off x="882377" y="2595308"/>
          <a:ext cx="10685099" cy="394335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ovéPole 14">
            <a:extLst>
              <a:ext uri="{FF2B5EF4-FFF2-40B4-BE49-F238E27FC236}">
                <a16:creationId xmlns:a16="http://schemas.microsoft.com/office/drawing/2014/main" id="{0D5733E1-0D23-8CDA-DD8F-50C6687751B3}"/>
              </a:ext>
            </a:extLst>
          </p:cNvPr>
          <p:cNvSpPr txBox="1"/>
          <p:nvPr/>
        </p:nvSpPr>
        <p:spPr>
          <a:xfrm>
            <a:off x="666751" y="6415547"/>
            <a:ext cx="4557658" cy="246221"/>
          </a:xfrm>
          <a:prstGeom prst="rect">
            <a:avLst/>
          </a:prstGeom>
          <a:noFill/>
        </p:spPr>
        <p:txBody>
          <a:bodyPr wrap="none" rtlCol="0">
            <a:spAutoFit/>
          </a:bodyPr>
          <a:lstStyle/>
          <a:p>
            <a:r>
              <a:rPr lang="cs-CZ" sz="1000" dirty="0"/>
              <a:t>Zdroj: </a:t>
            </a:r>
            <a:r>
              <a:rPr lang="cs-CZ" sz="1000" dirty="0" err="1"/>
              <a:t>Education</a:t>
            </a:r>
            <a:r>
              <a:rPr lang="cs-CZ" sz="1000" dirty="0"/>
              <a:t> </a:t>
            </a:r>
            <a:r>
              <a:rPr lang="cs-CZ" sz="1000" dirty="0" err="1"/>
              <a:t>at</a:t>
            </a:r>
            <a:r>
              <a:rPr lang="cs-CZ" sz="1000" dirty="0"/>
              <a:t> Glance, </a:t>
            </a:r>
            <a:r>
              <a:rPr lang="cs-CZ" sz="1000" dirty="0">
                <a:hlinkClick r:id="rId4"/>
              </a:rPr>
              <a:t>https://stats.oecd.org/index.aspx?queryid=126276</a:t>
            </a:r>
            <a:r>
              <a:rPr lang="cs-CZ" sz="1000" dirty="0"/>
              <a:t>  </a:t>
            </a:r>
          </a:p>
        </p:txBody>
      </p:sp>
    </p:spTree>
    <p:extLst>
      <p:ext uri="{BB962C8B-B14F-4D97-AF65-F5344CB8AC3E}">
        <p14:creationId xmlns:p14="http://schemas.microsoft.com/office/powerpoint/2010/main" val="15916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3B66C694-FD73-53C0-B0E5-EA8A53FB46C8}"/>
              </a:ext>
            </a:extLst>
          </p:cNvPr>
          <p:cNvSpPr txBox="1"/>
          <p:nvPr/>
        </p:nvSpPr>
        <p:spPr>
          <a:xfrm>
            <a:off x="1067586" y="6611779"/>
            <a:ext cx="6094428" cy="246221"/>
          </a:xfrm>
          <a:prstGeom prst="rect">
            <a:avLst/>
          </a:prstGeom>
          <a:noFill/>
        </p:spPr>
        <p:txBody>
          <a:bodyPr wrap="square">
            <a:spAutoFit/>
          </a:bodyPr>
          <a:lstStyle/>
          <a:p>
            <a:r>
              <a:rPr lang="cs-CZ" sz="1000" dirty="0"/>
              <a:t>Zdroj:</a:t>
            </a:r>
            <a:r>
              <a:rPr lang="en-GB" sz="1000" dirty="0"/>
              <a:t> OECD</a:t>
            </a:r>
            <a:r>
              <a:rPr lang="cs-CZ" sz="1000" dirty="0"/>
              <a:t> </a:t>
            </a:r>
            <a:r>
              <a:rPr lang="cs-CZ" sz="1000" dirty="0">
                <a:hlinkClick r:id="rId2"/>
              </a:rPr>
              <a:t>https://data.oecd.org/eduatt/population-with-tertiary-education.htm</a:t>
            </a:r>
            <a:r>
              <a:rPr lang="cs-CZ" sz="1000" dirty="0"/>
              <a:t> (</a:t>
            </a:r>
            <a:r>
              <a:rPr lang="cs-CZ" sz="1000" dirty="0" err="1"/>
              <a:t>accessed</a:t>
            </a:r>
            <a:r>
              <a:rPr lang="cs-CZ" sz="1000" dirty="0"/>
              <a:t> 9/04/2024)</a:t>
            </a:r>
          </a:p>
        </p:txBody>
      </p:sp>
      <p:pic>
        <p:nvPicPr>
          <p:cNvPr id="7" name="Obrázek 6">
            <a:extLst>
              <a:ext uri="{FF2B5EF4-FFF2-40B4-BE49-F238E27FC236}">
                <a16:creationId xmlns:a16="http://schemas.microsoft.com/office/drawing/2014/main" id="{4EA759EA-1B8E-9073-8D0C-B8471E4AD789}"/>
              </a:ext>
            </a:extLst>
          </p:cNvPr>
          <p:cNvPicPr>
            <a:picLocks noChangeAspect="1"/>
          </p:cNvPicPr>
          <p:nvPr/>
        </p:nvPicPr>
        <p:blipFill>
          <a:blip r:embed="rId3"/>
          <a:stretch>
            <a:fillRect/>
          </a:stretch>
        </p:blipFill>
        <p:spPr>
          <a:xfrm>
            <a:off x="942975" y="500062"/>
            <a:ext cx="10306050" cy="5857875"/>
          </a:xfrm>
          <a:prstGeom prst="rect">
            <a:avLst/>
          </a:prstGeom>
        </p:spPr>
      </p:pic>
    </p:spTree>
    <p:extLst>
      <p:ext uri="{BB962C8B-B14F-4D97-AF65-F5344CB8AC3E}">
        <p14:creationId xmlns:p14="http://schemas.microsoft.com/office/powerpoint/2010/main" val="2294392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Dopady demografického růstu</a:t>
            </a:r>
            <a:br>
              <a:rPr lang="cs-CZ" sz="2400" b="1" spc="300" dirty="0">
                <a:solidFill>
                  <a:srgbClr val="418E96"/>
                </a:solidFill>
              </a:rPr>
            </a:br>
            <a:endParaRPr lang="cs-CZ" dirty="0"/>
          </a:p>
        </p:txBody>
      </p:sp>
      <p:sp>
        <p:nvSpPr>
          <p:cNvPr id="3" name="Zástupný symbol pro obsah 2"/>
          <p:cNvSpPr>
            <a:spLocks noGrp="1"/>
          </p:cNvSpPr>
          <p:nvPr>
            <p:ph idx="1"/>
          </p:nvPr>
        </p:nvSpPr>
        <p:spPr>
          <a:xfrm>
            <a:off x="838200" y="1329736"/>
            <a:ext cx="10515600" cy="1074099"/>
          </a:xfrm>
        </p:spPr>
        <p:txBody>
          <a:bodyPr/>
          <a:lstStyle/>
          <a:p>
            <a:r>
              <a:rPr lang="cs-CZ" dirty="0"/>
              <a:t>Snížení šancí na přijetí</a:t>
            </a:r>
          </a:p>
        </p:txBody>
      </p:sp>
      <p:graphicFrame>
        <p:nvGraphicFramePr>
          <p:cNvPr id="6" name="Graf 5">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193958465"/>
              </p:ext>
            </p:extLst>
          </p:nvPr>
        </p:nvGraphicFramePr>
        <p:xfrm>
          <a:off x="1680329" y="2548930"/>
          <a:ext cx="7886700" cy="379464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ovéPole 6">
            <a:extLst>
              <a:ext uri="{FF2B5EF4-FFF2-40B4-BE49-F238E27FC236}">
                <a16:creationId xmlns:a16="http://schemas.microsoft.com/office/drawing/2014/main" id="{782D1B77-071F-5745-EBE9-94AC0AF890E4}"/>
              </a:ext>
            </a:extLst>
          </p:cNvPr>
          <p:cNvSpPr txBox="1"/>
          <p:nvPr/>
        </p:nvSpPr>
        <p:spPr>
          <a:xfrm>
            <a:off x="1680329" y="6488668"/>
            <a:ext cx="6094428" cy="230832"/>
          </a:xfrm>
          <a:prstGeom prst="rect">
            <a:avLst/>
          </a:prstGeom>
          <a:noFill/>
        </p:spPr>
        <p:txBody>
          <a:bodyPr wrap="square">
            <a:spAutoFit/>
          </a:bodyPr>
          <a:lstStyle/>
          <a:p>
            <a:r>
              <a:rPr lang="cs-CZ" sz="900" dirty="0"/>
              <a:t>Zdroj dat: Prezentace MŠMT „Povinné minium“ pro budoucí studenty a studentky vysoké školy, Gaudeamus 2020, Praha  </a:t>
            </a:r>
          </a:p>
        </p:txBody>
      </p:sp>
    </p:spTree>
    <p:extLst>
      <p:ext uri="{BB962C8B-B14F-4D97-AF65-F5344CB8AC3E}">
        <p14:creationId xmlns:p14="http://schemas.microsoft.com/office/powerpoint/2010/main" val="2535463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a:extLst>
              <a:ext uri="{FF2B5EF4-FFF2-40B4-BE49-F238E27FC236}">
                <a16:creationId xmlns:a16="http://schemas.microsoft.com/office/drawing/2014/main" id="{9796600E-913E-3875-3E94-3D3CAF66D16D}"/>
              </a:ext>
            </a:extLst>
          </p:cNvPr>
          <p:cNvGraphicFramePr>
            <a:graphicFrameLocks noChangeAspect="1"/>
          </p:cNvGraphicFramePr>
          <p:nvPr>
            <p:extLst>
              <p:ext uri="{D42A27DB-BD31-4B8C-83A1-F6EECF244321}">
                <p14:modId xmlns:p14="http://schemas.microsoft.com/office/powerpoint/2010/main" val="160458070"/>
              </p:ext>
            </p:extLst>
          </p:nvPr>
        </p:nvGraphicFramePr>
        <p:xfrm>
          <a:off x="860761" y="531654"/>
          <a:ext cx="10031078" cy="5548471"/>
        </p:xfrm>
        <a:graphic>
          <a:graphicData uri="http://schemas.openxmlformats.org/presentationml/2006/ole">
            <mc:AlternateContent xmlns:mc="http://schemas.openxmlformats.org/markup-compatibility/2006">
              <mc:Choice xmlns:v="urn:schemas-microsoft-com:vml" Requires="v">
                <p:oleObj spid="_x0000_s1029" name="Worksheet" r:id="rId3" imgW="9591729" imgH="5305546" progId="Excel.Sheet.12">
                  <p:embed/>
                </p:oleObj>
              </mc:Choice>
              <mc:Fallback>
                <p:oleObj name="Worksheet" r:id="rId3" imgW="9591729" imgH="5305546" progId="Excel.Sheet.12">
                  <p:embed/>
                  <p:pic>
                    <p:nvPicPr>
                      <p:cNvPr id="0" name=""/>
                      <p:cNvPicPr/>
                      <p:nvPr/>
                    </p:nvPicPr>
                    <p:blipFill>
                      <a:blip r:embed="rId4"/>
                      <a:stretch>
                        <a:fillRect/>
                      </a:stretch>
                    </p:blipFill>
                    <p:spPr>
                      <a:xfrm>
                        <a:off x="860761" y="531654"/>
                        <a:ext cx="10031078" cy="5548471"/>
                      </a:xfrm>
                      <a:prstGeom prst="rect">
                        <a:avLst/>
                      </a:prstGeom>
                    </p:spPr>
                  </p:pic>
                </p:oleObj>
              </mc:Fallback>
            </mc:AlternateContent>
          </a:graphicData>
        </a:graphic>
      </p:graphicFrame>
      <p:sp>
        <p:nvSpPr>
          <p:cNvPr id="4" name="TextovéPole 3">
            <a:extLst>
              <a:ext uri="{FF2B5EF4-FFF2-40B4-BE49-F238E27FC236}">
                <a16:creationId xmlns:a16="http://schemas.microsoft.com/office/drawing/2014/main" id="{5ACB4BEA-E975-70AA-0138-92DC8DA6B66A}"/>
              </a:ext>
            </a:extLst>
          </p:cNvPr>
          <p:cNvSpPr txBox="1"/>
          <p:nvPr/>
        </p:nvSpPr>
        <p:spPr>
          <a:xfrm>
            <a:off x="1885360" y="6080125"/>
            <a:ext cx="2675732" cy="246221"/>
          </a:xfrm>
          <a:prstGeom prst="rect">
            <a:avLst/>
          </a:prstGeom>
          <a:noFill/>
        </p:spPr>
        <p:txBody>
          <a:bodyPr wrap="none" rtlCol="0">
            <a:spAutoFit/>
          </a:bodyPr>
          <a:lstStyle/>
          <a:p>
            <a:r>
              <a:rPr lang="cs-CZ" sz="1000" dirty="0"/>
              <a:t>Zdroj: schválené státní rozpočty pro daný rok </a:t>
            </a:r>
          </a:p>
        </p:txBody>
      </p:sp>
    </p:spTree>
    <p:extLst>
      <p:ext uri="{BB962C8B-B14F-4D97-AF65-F5344CB8AC3E}">
        <p14:creationId xmlns:p14="http://schemas.microsoft.com/office/powerpoint/2010/main" val="169920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 1">
            <a:extLst>
              <a:ext uri="{FF2B5EF4-FFF2-40B4-BE49-F238E27FC236}">
                <a16:creationId xmlns:a16="http://schemas.microsoft.com/office/drawing/2014/main" id="{6432CD4E-775E-027F-7B08-722A2414BAE2}"/>
              </a:ext>
            </a:extLst>
          </p:cNvPr>
          <p:cNvGraphicFramePr>
            <a:graphicFrameLocks/>
          </p:cNvGraphicFramePr>
          <p:nvPr>
            <p:extLst>
              <p:ext uri="{D42A27DB-BD31-4B8C-83A1-F6EECF244321}">
                <p14:modId xmlns:p14="http://schemas.microsoft.com/office/powerpoint/2010/main" val="2192646678"/>
              </p:ext>
            </p:extLst>
          </p:nvPr>
        </p:nvGraphicFramePr>
        <p:xfrm>
          <a:off x="1028700" y="1681162"/>
          <a:ext cx="9420225" cy="4357688"/>
        </p:xfrm>
        <a:graphic>
          <a:graphicData uri="http://schemas.openxmlformats.org/drawingml/2006/chart">
            <c:chart xmlns:c="http://schemas.openxmlformats.org/drawingml/2006/chart" xmlns:r="http://schemas.openxmlformats.org/officeDocument/2006/relationships" r:id="rId2"/>
          </a:graphicData>
        </a:graphic>
      </p:graphicFrame>
      <p:sp>
        <p:nvSpPr>
          <p:cNvPr id="5" name="Nadpis 4">
            <a:extLst>
              <a:ext uri="{FF2B5EF4-FFF2-40B4-BE49-F238E27FC236}">
                <a16:creationId xmlns:a16="http://schemas.microsoft.com/office/drawing/2014/main" id="{6C641551-C4FF-6C22-58EC-D857D432AC1F}"/>
              </a:ext>
            </a:extLst>
          </p:cNvPr>
          <p:cNvSpPr>
            <a:spLocks noGrp="1"/>
          </p:cNvSpPr>
          <p:nvPr>
            <p:ph type="title"/>
          </p:nvPr>
        </p:nvSpPr>
        <p:spPr/>
        <p:txBody>
          <a:bodyPr/>
          <a:lstStyle/>
          <a:p>
            <a:r>
              <a:rPr lang="cs-CZ" dirty="0"/>
              <a:t>Vývoj vybraných ukazatelů na výdajích státního rozpočtu</a:t>
            </a:r>
          </a:p>
        </p:txBody>
      </p:sp>
      <p:sp>
        <p:nvSpPr>
          <p:cNvPr id="8" name="TextovéPole 7">
            <a:extLst>
              <a:ext uri="{FF2B5EF4-FFF2-40B4-BE49-F238E27FC236}">
                <a16:creationId xmlns:a16="http://schemas.microsoft.com/office/drawing/2014/main" id="{DAD1D0AD-0036-B2FA-9440-03950DB5DF1F}"/>
              </a:ext>
            </a:extLst>
          </p:cNvPr>
          <p:cNvSpPr txBox="1"/>
          <p:nvPr/>
        </p:nvSpPr>
        <p:spPr>
          <a:xfrm>
            <a:off x="1666875" y="6308209"/>
            <a:ext cx="6096000" cy="246221"/>
          </a:xfrm>
          <a:prstGeom prst="rect">
            <a:avLst/>
          </a:prstGeom>
          <a:noFill/>
        </p:spPr>
        <p:txBody>
          <a:bodyPr wrap="square">
            <a:spAutoFit/>
          </a:bodyPr>
          <a:lstStyle/>
          <a:p>
            <a:r>
              <a:rPr lang="cs-CZ" sz="1000" dirty="0"/>
              <a:t>Zdroj: schválené státní rozpočty pro daný rok </a:t>
            </a:r>
          </a:p>
        </p:txBody>
      </p:sp>
    </p:spTree>
    <p:extLst>
      <p:ext uri="{BB962C8B-B14F-4D97-AF65-F5344CB8AC3E}">
        <p14:creationId xmlns:p14="http://schemas.microsoft.com/office/powerpoint/2010/main" val="3456035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f 4">
            <a:extLst>
              <a:ext uri="{FF2B5EF4-FFF2-40B4-BE49-F238E27FC236}">
                <a16:creationId xmlns:a16="http://schemas.microsoft.com/office/drawing/2014/main" id="{1B4BEB36-2481-AD50-1790-0521EB1E962F}"/>
              </a:ext>
            </a:extLst>
          </p:cNvPr>
          <p:cNvGraphicFramePr>
            <a:graphicFrameLocks/>
          </p:cNvGraphicFramePr>
          <p:nvPr>
            <p:extLst>
              <p:ext uri="{D42A27DB-BD31-4B8C-83A1-F6EECF244321}">
                <p14:modId xmlns:p14="http://schemas.microsoft.com/office/powerpoint/2010/main" val="2755031526"/>
              </p:ext>
            </p:extLst>
          </p:nvPr>
        </p:nvGraphicFramePr>
        <p:xfrm>
          <a:off x="1181100" y="1562100"/>
          <a:ext cx="9563099" cy="34041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ulka 5">
            <a:extLst>
              <a:ext uri="{FF2B5EF4-FFF2-40B4-BE49-F238E27FC236}">
                <a16:creationId xmlns:a16="http://schemas.microsoft.com/office/drawing/2014/main" id="{89466725-7E0E-CCCE-36D4-68E5336E13E8}"/>
              </a:ext>
            </a:extLst>
          </p:cNvPr>
          <p:cNvGraphicFramePr>
            <a:graphicFrameLocks noGrp="1"/>
          </p:cNvGraphicFramePr>
          <p:nvPr>
            <p:extLst>
              <p:ext uri="{D42A27DB-BD31-4B8C-83A1-F6EECF244321}">
                <p14:modId xmlns:p14="http://schemas.microsoft.com/office/powerpoint/2010/main" val="3432463781"/>
              </p:ext>
            </p:extLst>
          </p:nvPr>
        </p:nvGraphicFramePr>
        <p:xfrm>
          <a:off x="2158999" y="5334000"/>
          <a:ext cx="7051676" cy="781050"/>
        </p:xfrm>
        <a:graphic>
          <a:graphicData uri="http://schemas.openxmlformats.org/drawingml/2006/table">
            <a:tbl>
              <a:tblPr>
                <a:tableStyleId>{5C22544A-7EE6-4342-B048-85BDC9FD1C3A}</a:tableStyleId>
              </a:tblPr>
              <a:tblGrid>
                <a:gridCol w="2878872">
                  <a:extLst>
                    <a:ext uri="{9D8B030D-6E8A-4147-A177-3AD203B41FA5}">
                      <a16:colId xmlns:a16="http://schemas.microsoft.com/office/drawing/2014/main" val="1701873515"/>
                    </a:ext>
                  </a:extLst>
                </a:gridCol>
                <a:gridCol w="724484">
                  <a:extLst>
                    <a:ext uri="{9D8B030D-6E8A-4147-A177-3AD203B41FA5}">
                      <a16:colId xmlns:a16="http://schemas.microsoft.com/office/drawing/2014/main" val="2653431996"/>
                    </a:ext>
                  </a:extLst>
                </a:gridCol>
                <a:gridCol w="724484">
                  <a:extLst>
                    <a:ext uri="{9D8B030D-6E8A-4147-A177-3AD203B41FA5}">
                      <a16:colId xmlns:a16="http://schemas.microsoft.com/office/drawing/2014/main" val="579073910"/>
                    </a:ext>
                  </a:extLst>
                </a:gridCol>
                <a:gridCol w="724484">
                  <a:extLst>
                    <a:ext uri="{9D8B030D-6E8A-4147-A177-3AD203B41FA5}">
                      <a16:colId xmlns:a16="http://schemas.microsoft.com/office/drawing/2014/main" val="557437788"/>
                    </a:ext>
                  </a:extLst>
                </a:gridCol>
                <a:gridCol w="723002">
                  <a:extLst>
                    <a:ext uri="{9D8B030D-6E8A-4147-A177-3AD203B41FA5}">
                      <a16:colId xmlns:a16="http://schemas.microsoft.com/office/drawing/2014/main" val="1614408781"/>
                    </a:ext>
                  </a:extLst>
                </a:gridCol>
                <a:gridCol w="695325">
                  <a:extLst>
                    <a:ext uri="{9D8B030D-6E8A-4147-A177-3AD203B41FA5}">
                      <a16:colId xmlns:a16="http://schemas.microsoft.com/office/drawing/2014/main" val="3687578072"/>
                    </a:ext>
                  </a:extLst>
                </a:gridCol>
                <a:gridCol w="581025">
                  <a:extLst>
                    <a:ext uri="{9D8B030D-6E8A-4147-A177-3AD203B41FA5}">
                      <a16:colId xmlns:a16="http://schemas.microsoft.com/office/drawing/2014/main" val="4278136617"/>
                    </a:ext>
                  </a:extLst>
                </a:gridCol>
              </a:tblGrid>
              <a:tr h="200025">
                <a:tc>
                  <a:txBody>
                    <a:bodyPr/>
                    <a:lstStyle/>
                    <a:p>
                      <a:pPr algn="l" fontAlgn="b"/>
                      <a:r>
                        <a:rPr lang="cs-CZ" sz="1100" u="none" strike="noStrike">
                          <a:effectLst/>
                        </a:rPr>
                        <a:t>podíl specifických ukazatelů na kapitole 333</a:t>
                      </a:r>
                      <a:endParaRPr lang="cs-CZ"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cs-CZ" sz="1100" u="none" strike="noStrike" dirty="0">
                          <a:effectLst/>
                        </a:rPr>
                        <a:t>2019</a:t>
                      </a:r>
                      <a:endParaRPr lang="cs-CZ"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cs-CZ" sz="1100" u="none" strike="noStrike">
                          <a:effectLst/>
                        </a:rPr>
                        <a:t>2020</a:t>
                      </a:r>
                      <a:endParaRPr lang="cs-CZ"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cs-CZ" sz="1100" u="none" strike="noStrike">
                          <a:effectLst/>
                        </a:rPr>
                        <a:t>2021</a:t>
                      </a:r>
                      <a:endParaRPr lang="cs-CZ"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cs-CZ" sz="1100" u="none" strike="noStrike">
                          <a:effectLst/>
                        </a:rPr>
                        <a:t>2022</a:t>
                      </a:r>
                      <a:endParaRPr lang="cs-CZ"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cs-CZ" sz="1100" u="none" strike="noStrike" dirty="0">
                          <a:effectLst/>
                        </a:rPr>
                        <a:t>2023</a:t>
                      </a:r>
                      <a:endParaRPr lang="cs-CZ" sz="11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r>
                        <a:rPr lang="cs-CZ" sz="1100" u="none" strike="noStrike">
                          <a:effectLst/>
                        </a:rPr>
                        <a:t>2024</a:t>
                      </a:r>
                      <a:endParaRPr lang="cs-CZ"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078020518"/>
                  </a:ext>
                </a:extLst>
              </a:tr>
              <a:tr h="190500">
                <a:tc>
                  <a:txBody>
                    <a:bodyPr/>
                    <a:lstStyle/>
                    <a:p>
                      <a:pPr algn="l" fontAlgn="b"/>
                      <a:r>
                        <a:rPr lang="cs-CZ" sz="1100" u="none" strike="noStrike">
                          <a:effectLst/>
                        </a:rPr>
                        <a:t>Věda a vysoké školy</a:t>
                      </a:r>
                      <a:endParaRPr lang="cs-CZ"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cs-CZ" sz="1100" u="none" strike="noStrike">
                          <a:effectLst/>
                        </a:rPr>
                        <a:t>22,48%</a:t>
                      </a:r>
                      <a:endParaRPr lang="cs-CZ"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cs-CZ" sz="1100" u="none" strike="noStrike">
                          <a:effectLst/>
                        </a:rPr>
                        <a:t>21,36%</a:t>
                      </a:r>
                      <a:endParaRPr lang="cs-CZ"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cs-CZ" sz="1100" u="none" strike="noStrike">
                          <a:effectLst/>
                        </a:rPr>
                        <a:t>20,45%</a:t>
                      </a:r>
                      <a:endParaRPr lang="cs-CZ"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cs-CZ" sz="1100" u="none" strike="noStrike">
                          <a:effectLst/>
                        </a:rPr>
                        <a:t>19,38%</a:t>
                      </a:r>
                      <a:endParaRPr lang="cs-CZ"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cs-CZ" sz="1100" u="none" strike="noStrike">
                          <a:effectLst/>
                        </a:rPr>
                        <a:t>19,04%</a:t>
                      </a:r>
                      <a:endParaRPr lang="cs-CZ"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cs-CZ" sz="1100" u="none" strike="noStrike">
                          <a:effectLst/>
                        </a:rPr>
                        <a:t>19,11%</a:t>
                      </a:r>
                      <a:endParaRPr lang="cs-CZ"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631673348"/>
                  </a:ext>
                </a:extLst>
              </a:tr>
              <a:tr h="190500">
                <a:tc>
                  <a:txBody>
                    <a:bodyPr/>
                    <a:lstStyle/>
                    <a:p>
                      <a:pPr algn="l" fontAlgn="b"/>
                      <a:r>
                        <a:rPr lang="cs-CZ" sz="1100" u="none" strike="noStrike">
                          <a:effectLst/>
                        </a:rPr>
                        <a:t>v tom:  vysoké školy </a:t>
                      </a:r>
                      <a:endParaRPr lang="cs-CZ"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cs-CZ" sz="1100" u="none" strike="noStrike">
                          <a:effectLst/>
                        </a:rPr>
                        <a:t>12,89%</a:t>
                      </a:r>
                      <a:endParaRPr lang="cs-CZ"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cs-CZ" sz="1100" u="none" strike="noStrike">
                          <a:effectLst/>
                        </a:rPr>
                        <a:t>12,10%</a:t>
                      </a:r>
                      <a:endParaRPr lang="cs-CZ"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cs-CZ" sz="1100" u="none" strike="noStrike">
                          <a:effectLst/>
                        </a:rPr>
                        <a:t>11,86%</a:t>
                      </a:r>
                      <a:endParaRPr lang="cs-CZ"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cs-CZ" sz="1100" u="none" strike="noStrike">
                          <a:effectLst/>
                        </a:rPr>
                        <a:t>11,46%</a:t>
                      </a:r>
                      <a:endParaRPr lang="cs-CZ"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cs-CZ" sz="1100" u="none" strike="noStrike">
                          <a:effectLst/>
                        </a:rPr>
                        <a:t>11,49%</a:t>
                      </a:r>
                      <a:endParaRPr lang="cs-CZ"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cs-CZ" sz="1100" u="none" strike="noStrike">
                          <a:effectLst/>
                        </a:rPr>
                        <a:t>11,49%</a:t>
                      </a:r>
                      <a:endParaRPr lang="cs-CZ" sz="11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417465031"/>
                  </a:ext>
                </a:extLst>
              </a:tr>
              <a:tr h="200025">
                <a:tc>
                  <a:txBody>
                    <a:bodyPr/>
                    <a:lstStyle/>
                    <a:p>
                      <a:pPr algn="l" fontAlgn="b"/>
                      <a:r>
                        <a:rPr lang="cs-CZ" sz="1100" u="none" strike="noStrike">
                          <a:effectLst/>
                        </a:rPr>
                        <a:t>Regionálního školství a přímo řízené organizace</a:t>
                      </a:r>
                      <a:endParaRPr lang="cs-CZ" sz="1100" b="1"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cs-CZ" sz="1100" u="none" strike="noStrike">
                          <a:effectLst/>
                        </a:rPr>
                        <a:t>69,85%</a:t>
                      </a:r>
                      <a:endParaRPr lang="cs-CZ"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cs-CZ" sz="1100" u="none" strike="noStrike">
                          <a:effectLst/>
                        </a:rPr>
                        <a:t>71,30%</a:t>
                      </a:r>
                      <a:endParaRPr lang="cs-CZ"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cs-CZ" sz="1100" u="none" strike="noStrike">
                          <a:effectLst/>
                        </a:rPr>
                        <a:t>74,83%</a:t>
                      </a:r>
                      <a:endParaRPr lang="cs-CZ"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cs-CZ" sz="1100" u="none" strike="noStrike">
                          <a:effectLst/>
                        </a:rPr>
                        <a:t>75,28%</a:t>
                      </a:r>
                      <a:endParaRPr lang="cs-CZ"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cs-CZ" sz="1100" u="none" strike="noStrike">
                          <a:effectLst/>
                        </a:rPr>
                        <a:t>74,90%</a:t>
                      </a:r>
                      <a:endParaRPr lang="cs-CZ" sz="11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r>
                        <a:rPr lang="cs-CZ" sz="1100" u="none" strike="noStrike" dirty="0">
                          <a:effectLst/>
                        </a:rPr>
                        <a:t>75,87%</a:t>
                      </a:r>
                      <a:endParaRPr lang="cs-CZ" sz="11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152399559"/>
                  </a:ext>
                </a:extLst>
              </a:tr>
            </a:tbl>
          </a:graphicData>
        </a:graphic>
      </p:graphicFrame>
      <p:sp>
        <p:nvSpPr>
          <p:cNvPr id="8" name="TextovéPole 7">
            <a:extLst>
              <a:ext uri="{FF2B5EF4-FFF2-40B4-BE49-F238E27FC236}">
                <a16:creationId xmlns:a16="http://schemas.microsoft.com/office/drawing/2014/main" id="{8C9FBC08-F61E-FF0B-E299-716A4B093493}"/>
              </a:ext>
            </a:extLst>
          </p:cNvPr>
          <p:cNvSpPr txBox="1"/>
          <p:nvPr/>
        </p:nvSpPr>
        <p:spPr>
          <a:xfrm>
            <a:off x="495299" y="6482834"/>
            <a:ext cx="2933700" cy="246221"/>
          </a:xfrm>
          <a:prstGeom prst="rect">
            <a:avLst/>
          </a:prstGeom>
          <a:noFill/>
        </p:spPr>
        <p:txBody>
          <a:bodyPr wrap="square">
            <a:spAutoFit/>
          </a:bodyPr>
          <a:lstStyle/>
          <a:p>
            <a:r>
              <a:rPr lang="cs-CZ" sz="1000" dirty="0"/>
              <a:t>Zdroj: schválené státní rozpočty pro daný rok </a:t>
            </a:r>
          </a:p>
        </p:txBody>
      </p:sp>
      <p:sp>
        <p:nvSpPr>
          <p:cNvPr id="11" name="Nadpis 10">
            <a:extLst>
              <a:ext uri="{FF2B5EF4-FFF2-40B4-BE49-F238E27FC236}">
                <a16:creationId xmlns:a16="http://schemas.microsoft.com/office/drawing/2014/main" id="{EF875E7D-732F-C654-2E9C-EAE9807FD8AF}"/>
              </a:ext>
            </a:extLst>
          </p:cNvPr>
          <p:cNvSpPr>
            <a:spLocks noGrp="1"/>
          </p:cNvSpPr>
          <p:nvPr>
            <p:ph type="title"/>
          </p:nvPr>
        </p:nvSpPr>
        <p:spPr>
          <a:xfrm>
            <a:off x="838200" y="365125"/>
            <a:ext cx="10833100" cy="1325563"/>
          </a:xfrm>
        </p:spPr>
        <p:txBody>
          <a:bodyPr>
            <a:normAutofit/>
          </a:bodyPr>
          <a:lstStyle/>
          <a:p>
            <a:r>
              <a:rPr lang="cs-CZ" sz="3000" b="1" dirty="0"/>
              <a:t>Podíl specifických</a:t>
            </a:r>
            <a:r>
              <a:rPr lang="cs-CZ" sz="3000" b="1" baseline="0" dirty="0"/>
              <a:t> ukazatelů na rozpočtu kapitoly 333 - MŠMT </a:t>
            </a:r>
            <a:endParaRPr lang="cs-CZ" sz="3000" dirty="0"/>
          </a:p>
        </p:txBody>
      </p:sp>
    </p:spTree>
    <p:extLst>
      <p:ext uri="{BB962C8B-B14F-4D97-AF65-F5344CB8AC3E}">
        <p14:creationId xmlns:p14="http://schemas.microsoft.com/office/powerpoint/2010/main" val="2070838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 1">
            <a:extLst>
              <a:ext uri="{FF2B5EF4-FFF2-40B4-BE49-F238E27FC236}">
                <a16:creationId xmlns:a16="http://schemas.microsoft.com/office/drawing/2014/main" id="{36A79F66-CC0B-94F8-0702-51E0CD7788B3}"/>
              </a:ext>
            </a:extLst>
          </p:cNvPr>
          <p:cNvGraphicFramePr>
            <a:graphicFrameLocks/>
          </p:cNvGraphicFramePr>
          <p:nvPr>
            <p:extLst>
              <p:ext uri="{D42A27DB-BD31-4B8C-83A1-F6EECF244321}">
                <p14:modId xmlns:p14="http://schemas.microsoft.com/office/powerpoint/2010/main" val="634808364"/>
              </p:ext>
            </p:extLst>
          </p:nvPr>
        </p:nvGraphicFramePr>
        <p:xfrm>
          <a:off x="187324" y="2237581"/>
          <a:ext cx="6610351" cy="2814638"/>
        </p:xfrm>
        <a:graphic>
          <a:graphicData uri="http://schemas.openxmlformats.org/drawingml/2006/chart">
            <c:chart xmlns:c="http://schemas.openxmlformats.org/drawingml/2006/chart" xmlns:r="http://schemas.openxmlformats.org/officeDocument/2006/relationships" r:id="rId2"/>
          </a:graphicData>
        </a:graphic>
      </p:graphicFrame>
      <p:sp>
        <p:nvSpPr>
          <p:cNvPr id="3" name="Nadpis 2">
            <a:extLst>
              <a:ext uri="{FF2B5EF4-FFF2-40B4-BE49-F238E27FC236}">
                <a16:creationId xmlns:a16="http://schemas.microsoft.com/office/drawing/2014/main" id="{FC863156-2FB3-03C0-8A05-A13E3FA3C7A6}"/>
              </a:ext>
            </a:extLst>
          </p:cNvPr>
          <p:cNvSpPr>
            <a:spLocks noGrp="1"/>
          </p:cNvSpPr>
          <p:nvPr>
            <p:ph type="title"/>
          </p:nvPr>
        </p:nvSpPr>
        <p:spPr/>
        <p:txBody>
          <a:bodyPr/>
          <a:lstStyle/>
          <a:p>
            <a:r>
              <a:rPr lang="cs-CZ" dirty="0"/>
              <a:t>Účelová podpora na specifický vysokoškolský výzkum </a:t>
            </a:r>
          </a:p>
        </p:txBody>
      </p:sp>
      <p:sp>
        <p:nvSpPr>
          <p:cNvPr id="6" name="Zástupný obsah 5">
            <a:extLst>
              <a:ext uri="{FF2B5EF4-FFF2-40B4-BE49-F238E27FC236}">
                <a16:creationId xmlns:a16="http://schemas.microsoft.com/office/drawing/2014/main" id="{95B3A210-5CEB-5EAF-E1DA-ADB8202592CA}"/>
              </a:ext>
            </a:extLst>
          </p:cNvPr>
          <p:cNvSpPr>
            <a:spLocks noGrp="1"/>
          </p:cNvSpPr>
          <p:nvPr>
            <p:ph sz="half" idx="2"/>
          </p:nvPr>
        </p:nvSpPr>
        <p:spPr>
          <a:xfrm>
            <a:off x="6943410" y="1366576"/>
            <a:ext cx="4410389" cy="5126299"/>
          </a:xfrm>
        </p:spPr>
        <p:txBody>
          <a:bodyPr/>
          <a:lstStyle/>
          <a:p>
            <a:r>
              <a:rPr lang="cs-CZ" sz="1800" b="0" i="0" u="none" strike="noStrike" baseline="0" dirty="0">
                <a:solidFill>
                  <a:srgbClr val="000000"/>
                </a:solidFill>
                <a:latin typeface="Times New Roman" panose="02020603050405020304" pitchFamily="18" charset="0"/>
              </a:rPr>
              <a:t>specifický vysokoškolský výzkum - je výzkum prováděný studenty při uskutečňování akreditovaných doktorských nebo magisterských studijních programů, a který je bezprostředně spojen s jejich vzděláváním</a:t>
            </a:r>
          </a:p>
          <a:p>
            <a:r>
              <a:rPr lang="cs-CZ" sz="1800" b="0" i="0" u="none" strike="noStrike" baseline="0" dirty="0">
                <a:solidFill>
                  <a:srgbClr val="000000"/>
                </a:solidFill>
                <a:latin typeface="Times New Roman" panose="02020603050405020304" pitchFamily="18" charset="0"/>
              </a:rPr>
              <a:t>Podpora na </a:t>
            </a:r>
            <a:r>
              <a:rPr lang="cs-CZ" sz="1800" b="1" i="0" u="none" strike="noStrike" baseline="0" dirty="0">
                <a:solidFill>
                  <a:srgbClr val="000000"/>
                </a:solidFill>
                <a:latin typeface="Times New Roman" panose="02020603050405020304" pitchFamily="18" charset="0"/>
              </a:rPr>
              <a:t>specifický vysokoškolský výzkum </a:t>
            </a:r>
            <a:r>
              <a:rPr lang="cs-CZ" sz="1800" b="0" i="0" u="none" strike="noStrike" baseline="0" dirty="0">
                <a:solidFill>
                  <a:srgbClr val="000000"/>
                </a:solidFill>
                <a:latin typeface="Times New Roman" panose="02020603050405020304" pitchFamily="18" charset="0"/>
              </a:rPr>
              <a:t>bude poskytována podle Pravidel pro poskytování účelové podpory na specifický vysokoškolský výzkum, která byla schválena UV ze dne 30. září 2019 č. 697 </a:t>
            </a:r>
          </a:p>
          <a:p>
            <a:endParaRPr lang="cs-CZ" sz="1800" dirty="0">
              <a:solidFill>
                <a:srgbClr val="000000"/>
              </a:solidFill>
              <a:latin typeface="Times New Roman" panose="02020603050405020304" pitchFamily="18" charset="0"/>
            </a:endParaRPr>
          </a:p>
          <a:p>
            <a:r>
              <a:rPr lang="cs-CZ" sz="1800" dirty="0">
                <a:solidFill>
                  <a:srgbClr val="000000"/>
                </a:solidFill>
                <a:latin typeface="Times New Roman" panose="02020603050405020304" pitchFamily="18" charset="0"/>
              </a:rPr>
              <a:t>Rozdíl oproti předchozímu roku: </a:t>
            </a:r>
            <a:br>
              <a:rPr lang="cs-CZ" sz="1800" dirty="0">
                <a:solidFill>
                  <a:srgbClr val="000000"/>
                </a:solidFill>
                <a:latin typeface="Times New Roman" panose="02020603050405020304" pitchFamily="18" charset="0"/>
              </a:rPr>
            </a:br>
            <a:r>
              <a:rPr lang="cs-CZ" sz="1800" b="1" dirty="0">
                <a:solidFill>
                  <a:srgbClr val="000000"/>
                </a:solidFill>
                <a:latin typeface="Times New Roman" panose="02020603050405020304" pitchFamily="18" charset="0"/>
              </a:rPr>
              <a:t>- 116 530 800 Kč </a:t>
            </a:r>
            <a:endParaRPr lang="cs-CZ" b="1" dirty="0"/>
          </a:p>
        </p:txBody>
      </p:sp>
      <p:sp>
        <p:nvSpPr>
          <p:cNvPr id="7" name="TextovéPole 6">
            <a:extLst>
              <a:ext uri="{FF2B5EF4-FFF2-40B4-BE49-F238E27FC236}">
                <a16:creationId xmlns:a16="http://schemas.microsoft.com/office/drawing/2014/main" id="{9BB94330-987D-ACFC-494F-04F7318EB314}"/>
              </a:ext>
            </a:extLst>
          </p:cNvPr>
          <p:cNvSpPr txBox="1"/>
          <p:nvPr/>
        </p:nvSpPr>
        <p:spPr>
          <a:xfrm>
            <a:off x="187324" y="5221872"/>
            <a:ext cx="2675732" cy="246221"/>
          </a:xfrm>
          <a:prstGeom prst="rect">
            <a:avLst/>
          </a:prstGeom>
          <a:noFill/>
        </p:spPr>
        <p:txBody>
          <a:bodyPr wrap="none" rtlCol="0">
            <a:spAutoFit/>
          </a:bodyPr>
          <a:lstStyle/>
          <a:p>
            <a:r>
              <a:rPr lang="cs-CZ" sz="1000" dirty="0"/>
              <a:t>Zdroj: schválené státní rozpočty pro daný rok </a:t>
            </a:r>
          </a:p>
        </p:txBody>
      </p:sp>
    </p:spTree>
    <p:extLst>
      <p:ext uri="{BB962C8B-B14F-4D97-AF65-F5344CB8AC3E}">
        <p14:creationId xmlns:p14="http://schemas.microsoft.com/office/powerpoint/2010/main" val="771034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8">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D94C18A4-9436-54C9-D11F-D1DCF9CB7968}"/>
              </a:ext>
            </a:extLst>
          </p:cNvPr>
          <p:cNvSpPr>
            <a:spLocks noGrp="1"/>
          </p:cNvSpPr>
          <p:nvPr>
            <p:ph type="title"/>
          </p:nvPr>
        </p:nvSpPr>
        <p:spPr>
          <a:xfrm>
            <a:off x="828675" y="494414"/>
            <a:ext cx="10534650" cy="817403"/>
          </a:xfrm>
        </p:spPr>
        <p:txBody>
          <a:bodyPr vert="horz" lIns="91440" tIns="45720" rIns="91440" bIns="45720" rtlCol="0" anchor="b">
            <a:normAutofit/>
          </a:bodyPr>
          <a:lstStyle/>
          <a:p>
            <a:pPr algn="ctr"/>
            <a:r>
              <a:rPr lang="cs-CZ" sz="3600" kern="1200" dirty="0">
                <a:solidFill>
                  <a:schemeClr val="tx1"/>
                </a:solidFill>
                <a:latin typeface="+mj-lt"/>
                <a:ea typeface="+mj-ea"/>
                <a:cs typeface="+mj-cs"/>
              </a:rPr>
              <a:t>Rozpočet VŠ 2024</a:t>
            </a:r>
            <a:endParaRPr lang="en-US" sz="3600" kern="1200" dirty="0">
              <a:solidFill>
                <a:schemeClr val="tx1"/>
              </a:solidFill>
              <a:latin typeface="+mj-lt"/>
              <a:ea typeface="+mj-ea"/>
              <a:cs typeface="+mj-cs"/>
            </a:endParaRPr>
          </a:p>
        </p:txBody>
      </p:sp>
      <p:pic>
        <p:nvPicPr>
          <p:cNvPr id="3" name="Obrázek 2" descr="Obsah obrázku text, snímek obrazovky, Písmo, algebra&#10;&#10;Popis byl vytvořen automaticky">
            <a:extLst>
              <a:ext uri="{FF2B5EF4-FFF2-40B4-BE49-F238E27FC236}">
                <a16:creationId xmlns:a16="http://schemas.microsoft.com/office/drawing/2014/main" id="{A9662CF0-74C7-D0AF-574C-507FD632E4DF}"/>
              </a:ext>
            </a:extLst>
          </p:cNvPr>
          <p:cNvPicPr>
            <a:picLocks noChangeAspect="1"/>
          </p:cNvPicPr>
          <p:nvPr/>
        </p:nvPicPr>
        <p:blipFill>
          <a:blip r:embed="rId2"/>
          <a:stretch>
            <a:fillRect/>
          </a:stretch>
        </p:blipFill>
        <p:spPr>
          <a:xfrm>
            <a:off x="723900" y="2434617"/>
            <a:ext cx="10744200" cy="3787329"/>
          </a:xfrm>
          <a:prstGeom prst="rect">
            <a:avLst/>
          </a:prstGeom>
        </p:spPr>
      </p:pic>
      <p:sp>
        <p:nvSpPr>
          <p:cNvPr id="7" name="TextovéPole 6">
            <a:extLst>
              <a:ext uri="{FF2B5EF4-FFF2-40B4-BE49-F238E27FC236}">
                <a16:creationId xmlns:a16="http://schemas.microsoft.com/office/drawing/2014/main" id="{4FCAA2AF-F385-061F-318F-79ACD9327C34}"/>
              </a:ext>
            </a:extLst>
          </p:cNvPr>
          <p:cNvSpPr txBox="1"/>
          <p:nvPr/>
        </p:nvSpPr>
        <p:spPr>
          <a:xfrm>
            <a:off x="332295" y="6573057"/>
            <a:ext cx="8048134" cy="245645"/>
          </a:xfrm>
          <a:prstGeom prst="rect">
            <a:avLst/>
          </a:prstGeom>
          <a:noFill/>
        </p:spPr>
        <p:txBody>
          <a:bodyPr wrap="square">
            <a:spAutoFit/>
          </a:bodyPr>
          <a:lstStyle/>
          <a:p>
            <a:pPr>
              <a:lnSpc>
                <a:spcPct val="90000"/>
              </a:lnSpc>
              <a:spcAft>
                <a:spcPts val="600"/>
              </a:spcAft>
            </a:pPr>
            <a:r>
              <a:rPr lang="en-US" sz="1100" i="0" u="none" strike="noStrike" baseline="0" dirty="0" err="1"/>
              <a:t>Zdroj</a:t>
            </a:r>
            <a:r>
              <a:rPr lang="en-US" sz="1100" i="0" u="none" strike="noStrike" baseline="0" dirty="0"/>
              <a:t>:  </a:t>
            </a:r>
            <a:r>
              <a:rPr lang="en-US" sz="1100" i="0" u="none" strike="noStrike" baseline="0" dirty="0" err="1"/>
              <a:t>Návrh</a:t>
            </a:r>
            <a:r>
              <a:rPr lang="en-US" sz="1100" i="0" u="none" strike="noStrike" baseline="0" dirty="0"/>
              <a:t> </a:t>
            </a:r>
            <a:r>
              <a:rPr lang="en-US" sz="1100" i="0" u="none" strike="noStrike" baseline="0" dirty="0" err="1"/>
              <a:t>rozpočtu</a:t>
            </a:r>
            <a:r>
              <a:rPr lang="en-US" sz="1100" i="0" u="none" strike="noStrike" baseline="0" dirty="0"/>
              <a:t> </a:t>
            </a:r>
            <a:r>
              <a:rPr lang="en-US" sz="1100" i="0" u="none" strike="noStrike" baseline="0" dirty="0" err="1"/>
              <a:t>kapitoly</a:t>
            </a:r>
            <a:r>
              <a:rPr lang="en-US" sz="1100" i="0" u="none" strike="noStrike" baseline="0" dirty="0"/>
              <a:t> 333 – </a:t>
            </a:r>
            <a:r>
              <a:rPr lang="en-US" sz="1100" i="0" u="none" strike="noStrike" baseline="0" dirty="0" err="1"/>
              <a:t>Ministerstvo</a:t>
            </a:r>
            <a:r>
              <a:rPr lang="en-US" sz="1100" i="0" u="none" strike="noStrike" baseline="0" dirty="0"/>
              <a:t> </a:t>
            </a:r>
            <a:r>
              <a:rPr lang="en-US" sz="1100" i="0" u="none" strike="noStrike" baseline="0" dirty="0" err="1"/>
              <a:t>školství</a:t>
            </a:r>
            <a:r>
              <a:rPr lang="en-US" sz="1100" i="0" u="none" strike="noStrike" baseline="0" dirty="0"/>
              <a:t>, </a:t>
            </a:r>
            <a:r>
              <a:rPr lang="en-US" sz="1100" i="0" u="none" strike="noStrike" baseline="0" dirty="0" err="1"/>
              <a:t>mládeže</a:t>
            </a:r>
            <a:r>
              <a:rPr lang="en-US" sz="1100" i="0" u="none" strike="noStrike" baseline="0" dirty="0"/>
              <a:t> a </a:t>
            </a:r>
            <a:r>
              <a:rPr lang="en-US" sz="1100" i="0" u="none" strike="noStrike" baseline="0" dirty="0" err="1"/>
              <a:t>tělovýchovy</a:t>
            </a:r>
            <a:r>
              <a:rPr lang="en-US" sz="1100" i="0" u="none" strike="noStrike" baseline="0" dirty="0"/>
              <a:t> </a:t>
            </a:r>
            <a:r>
              <a:rPr lang="en-US" sz="1100" i="0" u="none" strike="noStrike" baseline="0" dirty="0" err="1"/>
              <a:t>na</a:t>
            </a:r>
            <a:r>
              <a:rPr lang="en-US" sz="1100" i="0" u="none" strike="noStrike" baseline="0" dirty="0"/>
              <a:t> </a:t>
            </a:r>
            <a:r>
              <a:rPr lang="en-US" sz="1100" i="0" u="none" strike="noStrike" baseline="0" dirty="0" err="1"/>
              <a:t>rok</a:t>
            </a:r>
            <a:r>
              <a:rPr lang="en-US" sz="1100" i="0" u="none" strike="noStrike" baseline="0" dirty="0"/>
              <a:t> 2024,  </a:t>
            </a:r>
            <a:r>
              <a:rPr lang="en-US" sz="1100" i="1" u="none" strike="noStrike" baseline="0" dirty="0" err="1"/>
              <a:t>č.j</a:t>
            </a:r>
            <a:r>
              <a:rPr lang="en-US" sz="1100" i="1" u="none" strike="noStrike" baseline="0" dirty="0"/>
              <a:t>. MSMT-25266/2023 </a:t>
            </a:r>
            <a:r>
              <a:rPr lang="en-US" sz="1100" i="0" u="none" strike="noStrike" baseline="0" dirty="0"/>
              <a:t>  </a:t>
            </a:r>
            <a:endParaRPr lang="en-US" sz="1100" dirty="0"/>
          </a:p>
        </p:txBody>
      </p:sp>
    </p:spTree>
    <p:extLst>
      <p:ext uri="{BB962C8B-B14F-4D97-AF65-F5344CB8AC3E}">
        <p14:creationId xmlns:p14="http://schemas.microsoft.com/office/powerpoint/2010/main" val="2789853868"/>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1319</TotalTime>
  <Words>1036</Words>
  <Application>Microsoft Office PowerPoint</Application>
  <PresentationFormat>Širokoúhlá obrazovka</PresentationFormat>
  <Paragraphs>119</Paragraphs>
  <Slides>17</Slides>
  <Notes>0</Notes>
  <HiddenSlides>0</HiddenSlides>
  <MMClips>0</MMClips>
  <ScaleCrop>false</ScaleCrop>
  <HeadingPairs>
    <vt:vector size="8" baseType="variant">
      <vt:variant>
        <vt:lpstr>Použitá písma</vt:lpstr>
      </vt:variant>
      <vt:variant>
        <vt:i4>9</vt:i4>
      </vt:variant>
      <vt:variant>
        <vt:lpstr>Motiv</vt:lpstr>
      </vt:variant>
      <vt:variant>
        <vt:i4>1</vt:i4>
      </vt:variant>
      <vt:variant>
        <vt:lpstr>Vložené servery OLE</vt:lpstr>
      </vt:variant>
      <vt:variant>
        <vt:i4>1</vt:i4>
      </vt:variant>
      <vt:variant>
        <vt:lpstr>Nadpisy snímků</vt:lpstr>
      </vt:variant>
      <vt:variant>
        <vt:i4>17</vt:i4>
      </vt:variant>
    </vt:vector>
  </HeadingPairs>
  <TitlesOfParts>
    <vt:vector size="28" baseType="lpstr">
      <vt:lpstr>Aptos</vt:lpstr>
      <vt:lpstr>Aptos Display</vt:lpstr>
      <vt:lpstr>Aptos Narrow</vt:lpstr>
      <vt:lpstr>Arial</vt:lpstr>
      <vt:lpstr>Calibri</vt:lpstr>
      <vt:lpstr>Futura Bk</vt:lpstr>
      <vt:lpstr>Roboto</vt:lpstr>
      <vt:lpstr>Symbol</vt:lpstr>
      <vt:lpstr>Times New Roman</vt:lpstr>
      <vt:lpstr>Motiv Office</vt:lpstr>
      <vt:lpstr>Worksheet</vt:lpstr>
      <vt:lpstr>Ekonomické informace</vt:lpstr>
      <vt:lpstr>Prezentace aplikace PowerPoint</vt:lpstr>
      <vt:lpstr>Prezentace aplikace PowerPoint</vt:lpstr>
      <vt:lpstr>Dopady demografického růstu </vt:lpstr>
      <vt:lpstr>Prezentace aplikace PowerPoint</vt:lpstr>
      <vt:lpstr>Vývoj vybraných ukazatelů na výdajích státního rozpočtu</vt:lpstr>
      <vt:lpstr>Podíl specifických ukazatelů na rozpočtu kapitoly 333 - MŠMT </vt:lpstr>
      <vt:lpstr>Účelová podpora na specifický vysokoškolský výzkum </vt:lpstr>
      <vt:lpstr>Rozpočet VŠ 2024</vt:lpstr>
      <vt:lpstr>Prezentace aplikace PowerPoint</vt:lpstr>
      <vt:lpstr>Vývoj podílu rozpočtových okruhů na příspěvku a dotaci  </vt:lpstr>
      <vt:lpstr>Struktura rozpočtu 2024</vt:lpstr>
      <vt:lpstr>Mzdové informace </vt:lpstr>
      <vt:lpstr>Prezentace aplikace PowerPoint</vt:lpstr>
      <vt:lpstr>Průměrná měsíční mzda OA na VVŠ podle skupin fakult (všechny zdroje příjmů)</vt:lpstr>
      <vt:lpstr>Prezentace aplikace PowerPoint</vt:lpstr>
      <vt:lpstr>Děkuji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Ekonomické informace</dc:title>
  <dc:creator>Benešová Irena</dc:creator>
  <cp:lastModifiedBy>Benešová Irena</cp:lastModifiedBy>
  <cp:revision>27</cp:revision>
  <cp:lastPrinted>2024-04-25T04:03:43Z</cp:lastPrinted>
  <dcterms:created xsi:type="dcterms:W3CDTF">2024-04-16T11:53:17Z</dcterms:created>
  <dcterms:modified xsi:type="dcterms:W3CDTF">2024-04-25T07:27:23Z</dcterms:modified>
</cp:coreProperties>
</file>